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1532" r:id="rId5"/>
    <p:sldId id="1542" r:id="rId6"/>
    <p:sldId id="1551" r:id="rId7"/>
    <p:sldId id="1531" r:id="rId8"/>
    <p:sldId id="1544" r:id="rId9"/>
    <p:sldId id="1545" r:id="rId10"/>
    <p:sldId id="1546" r:id="rId11"/>
    <p:sldId id="1547" r:id="rId12"/>
    <p:sldId id="1548" r:id="rId13"/>
    <p:sldId id="1549" r:id="rId14"/>
    <p:sldId id="1536" r:id="rId15"/>
    <p:sldId id="1550" r:id="rId16"/>
    <p:sldId id="155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A02F"/>
    <a:srgbClr val="000000"/>
    <a:srgbClr val="222A35"/>
    <a:srgbClr val="59647A"/>
    <a:srgbClr val="245B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5320" autoAdjust="0"/>
  </p:normalViewPr>
  <p:slideViewPr>
    <p:cSldViewPr snapToGrid="0">
      <p:cViewPr varScale="1">
        <p:scale>
          <a:sx n="56" d="100"/>
          <a:sy n="56" d="100"/>
        </p:scale>
        <p:origin x="8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97BDE-07BD-4801-ACD7-544497750783}" type="datetimeFigureOut">
              <a:rPr lang="en-US" smtClean="0"/>
              <a:t>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689CD-0025-405A-81ED-881DD11F137A}" type="slidenum">
              <a:rPr lang="en-US" smtClean="0"/>
              <a:t>‹#›</a:t>
            </a:fld>
            <a:endParaRPr lang="en-US"/>
          </a:p>
        </p:txBody>
      </p:sp>
    </p:spTree>
    <p:extLst>
      <p:ext uri="{BB962C8B-B14F-4D97-AF65-F5344CB8AC3E}">
        <p14:creationId xmlns:p14="http://schemas.microsoft.com/office/powerpoint/2010/main" val="3910704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Raleway" panose="020B0503030101060003"/>
              </a:rPr>
              <a:t>Key themes that we have heard about Digital Culture:</a:t>
            </a:r>
            <a:br>
              <a:rPr lang="en-US" sz="1200" dirty="0">
                <a:solidFill>
                  <a:schemeClr val="tx1"/>
                </a:solidFill>
                <a:latin typeface="Raleway" panose="020B0503030101060003"/>
              </a:rPr>
            </a:br>
            <a:r>
              <a:rPr lang="en-US" sz="1200" dirty="0">
                <a:solidFill>
                  <a:schemeClr val="tx1"/>
                </a:solidFill>
                <a:latin typeface="Raleway" panose="020B0503030101060003"/>
              </a:rPr>
              <a:t>-Understanding that people are the priority in a technological revolution</a:t>
            </a:r>
            <a:br>
              <a:rPr lang="en-US" sz="1200" dirty="0">
                <a:solidFill>
                  <a:schemeClr val="tx1"/>
                </a:solidFill>
                <a:latin typeface="Raleway" panose="020B0503030101060003"/>
              </a:rPr>
            </a:br>
            <a:r>
              <a:rPr lang="en-US" sz="1200" dirty="0">
                <a:solidFill>
                  <a:schemeClr val="tx1"/>
                </a:solidFill>
                <a:latin typeface="Raleway" panose="020B0503030101060003"/>
              </a:rPr>
              <a:t>-Creating intense interaction with a purpose!</a:t>
            </a:r>
            <a:br>
              <a:rPr lang="en-US" sz="1200" dirty="0">
                <a:solidFill>
                  <a:schemeClr val="tx1"/>
                </a:solidFill>
                <a:latin typeface="Raleway" panose="020B0503030101060003"/>
              </a:rPr>
            </a:br>
            <a:r>
              <a:rPr lang="en-US" sz="1200" dirty="0">
                <a:solidFill>
                  <a:schemeClr val="tx1"/>
                </a:solidFill>
                <a:latin typeface="Raleway" panose="020B0503030101060003"/>
              </a:rPr>
              <a:t>-Clarity about coordination needs and priorities</a:t>
            </a:r>
            <a:br>
              <a:rPr lang="en-US" sz="1200" dirty="0">
                <a:solidFill>
                  <a:schemeClr val="tx1"/>
                </a:solidFill>
                <a:latin typeface="Raleway" panose="020B0503030101060003"/>
              </a:rPr>
            </a:br>
            <a:endParaRPr lang="en-US" dirty="0"/>
          </a:p>
        </p:txBody>
      </p:sp>
      <p:sp>
        <p:nvSpPr>
          <p:cNvPr id="4" name="Slide Number Placeholder 3"/>
          <p:cNvSpPr>
            <a:spLocks noGrp="1"/>
          </p:cNvSpPr>
          <p:nvPr>
            <p:ph type="sldNum" sz="quarter" idx="5"/>
          </p:nvPr>
        </p:nvSpPr>
        <p:spPr/>
        <p:txBody>
          <a:bodyPr/>
          <a:lstStyle/>
          <a:p>
            <a:fld id="{062689CD-0025-405A-81ED-881DD11F137A}" type="slidenum">
              <a:rPr lang="en-US" smtClean="0"/>
              <a:t>3</a:t>
            </a:fld>
            <a:endParaRPr lang="en-US"/>
          </a:p>
        </p:txBody>
      </p:sp>
    </p:spTree>
    <p:extLst>
      <p:ext uri="{BB962C8B-B14F-4D97-AF65-F5344CB8AC3E}">
        <p14:creationId xmlns:p14="http://schemas.microsoft.com/office/powerpoint/2010/main" val="4260741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800" b="1" dirty="0">
              <a:cs typeface="Calibri"/>
            </a:endParaRPr>
          </a:p>
        </p:txBody>
      </p:sp>
      <p:sp>
        <p:nvSpPr>
          <p:cNvPr id="4" name="Slide Number Placeholder 3"/>
          <p:cNvSpPr>
            <a:spLocks noGrp="1"/>
          </p:cNvSpPr>
          <p:nvPr>
            <p:ph type="sldNum" sz="quarter" idx="5"/>
          </p:nvPr>
        </p:nvSpPr>
        <p:spPr/>
        <p:txBody>
          <a:bodyPr/>
          <a:lstStyle/>
          <a:p>
            <a:fld id="{95BAC388-2AC4-884D-8F14-1FECC53F7A8B}" type="slidenum">
              <a:rPr lang="en-US" smtClean="0"/>
              <a:t>4</a:t>
            </a:fld>
            <a:endParaRPr lang="en-US"/>
          </a:p>
        </p:txBody>
      </p:sp>
    </p:spTree>
    <p:extLst>
      <p:ext uri="{BB962C8B-B14F-4D97-AF65-F5344CB8AC3E}">
        <p14:creationId xmlns:p14="http://schemas.microsoft.com/office/powerpoint/2010/main" val="3906363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Raleway" panose="020B0503030101060003"/>
              </a:rPr>
              <a:t>Key themes that we have heard about Digital Culture:</a:t>
            </a:r>
            <a:br>
              <a:rPr lang="en-US" sz="1200" dirty="0">
                <a:solidFill>
                  <a:schemeClr val="tx1"/>
                </a:solidFill>
                <a:latin typeface="Raleway" panose="020B0503030101060003"/>
              </a:rPr>
            </a:br>
            <a:r>
              <a:rPr lang="en-US" sz="1200" dirty="0">
                <a:solidFill>
                  <a:schemeClr val="tx1"/>
                </a:solidFill>
                <a:latin typeface="Raleway" panose="020B0503030101060003"/>
              </a:rPr>
              <a:t>-Understanding that people are the priority in a technological revolution</a:t>
            </a:r>
            <a:br>
              <a:rPr lang="en-US" sz="1200" dirty="0">
                <a:solidFill>
                  <a:schemeClr val="tx1"/>
                </a:solidFill>
                <a:latin typeface="Raleway" panose="020B0503030101060003"/>
              </a:rPr>
            </a:br>
            <a:r>
              <a:rPr lang="en-US" sz="1200" dirty="0">
                <a:solidFill>
                  <a:schemeClr val="tx1"/>
                </a:solidFill>
                <a:latin typeface="Raleway" panose="020B0503030101060003"/>
              </a:rPr>
              <a:t>-Creating intense interaction with a purpose!</a:t>
            </a:r>
            <a:br>
              <a:rPr lang="en-US" sz="1200" dirty="0">
                <a:solidFill>
                  <a:schemeClr val="tx1"/>
                </a:solidFill>
                <a:latin typeface="Raleway" panose="020B0503030101060003"/>
              </a:rPr>
            </a:br>
            <a:r>
              <a:rPr lang="en-US" sz="1200" dirty="0">
                <a:solidFill>
                  <a:schemeClr val="tx1"/>
                </a:solidFill>
                <a:latin typeface="Raleway" panose="020B0503030101060003"/>
              </a:rPr>
              <a:t>-Clarity about coordination needs and priorities</a:t>
            </a:r>
            <a:br>
              <a:rPr lang="en-US" sz="1200" dirty="0">
                <a:solidFill>
                  <a:schemeClr val="tx1"/>
                </a:solidFill>
                <a:latin typeface="Raleway" panose="020B0503030101060003"/>
              </a:rPr>
            </a:br>
            <a:endParaRPr lang="en-US" dirty="0"/>
          </a:p>
        </p:txBody>
      </p:sp>
      <p:sp>
        <p:nvSpPr>
          <p:cNvPr id="4" name="Slide Number Placeholder 3"/>
          <p:cNvSpPr>
            <a:spLocks noGrp="1"/>
          </p:cNvSpPr>
          <p:nvPr>
            <p:ph type="sldNum" sz="quarter" idx="5"/>
          </p:nvPr>
        </p:nvSpPr>
        <p:spPr/>
        <p:txBody>
          <a:bodyPr/>
          <a:lstStyle/>
          <a:p>
            <a:fld id="{062689CD-0025-405A-81ED-881DD11F137A}" type="slidenum">
              <a:rPr lang="en-US" smtClean="0"/>
              <a:t>12</a:t>
            </a:fld>
            <a:endParaRPr lang="en-US"/>
          </a:p>
        </p:txBody>
      </p:sp>
    </p:spTree>
    <p:extLst>
      <p:ext uri="{BB962C8B-B14F-4D97-AF65-F5344CB8AC3E}">
        <p14:creationId xmlns:p14="http://schemas.microsoft.com/office/powerpoint/2010/main" val="3842052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CBAC5-3021-4527-975F-A9779BEEAE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70AC81-4E4D-4FD4-86A3-B8A4DDA8BE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F8D457-0C54-4427-B019-003631A5F3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F615BCF-A4AF-4552-81D6-FFA68C19A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BC6911-A2AD-4ABC-A9FD-693291C63906}"/>
              </a:ext>
            </a:extLst>
          </p:cNvPr>
          <p:cNvSpPr>
            <a:spLocks noGrp="1"/>
          </p:cNvSpPr>
          <p:nvPr>
            <p:ph type="sldNum" sz="quarter" idx="12"/>
          </p:nvPr>
        </p:nvSpPr>
        <p:spPr/>
        <p:txBody>
          <a:bodyPr/>
          <a:lstStyle/>
          <a:p>
            <a:fld id="{8AC0D9E2-B55B-49E8-A275-780816C9CD56}" type="slidenum">
              <a:rPr lang="en-US" smtClean="0"/>
              <a:t>‹#›</a:t>
            </a:fld>
            <a:endParaRPr lang="en-US"/>
          </a:p>
        </p:txBody>
      </p:sp>
    </p:spTree>
    <p:extLst>
      <p:ext uri="{BB962C8B-B14F-4D97-AF65-F5344CB8AC3E}">
        <p14:creationId xmlns:p14="http://schemas.microsoft.com/office/powerpoint/2010/main" val="4014187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7E12B-4DDE-4FCD-BAA2-01D7C5DA35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D22006-02AC-4853-8A87-66338EDA85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EC4251-B422-49D8-8E3B-C7317B37324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B8EB290-7175-418A-A15D-31CBA8A13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F4F28-04F4-4582-B07C-D28F45B60B5F}"/>
              </a:ext>
            </a:extLst>
          </p:cNvPr>
          <p:cNvSpPr>
            <a:spLocks noGrp="1"/>
          </p:cNvSpPr>
          <p:nvPr>
            <p:ph type="sldNum" sz="quarter" idx="12"/>
          </p:nvPr>
        </p:nvSpPr>
        <p:spPr/>
        <p:txBody>
          <a:bodyPr/>
          <a:lstStyle/>
          <a:p>
            <a:fld id="{8AC0D9E2-B55B-49E8-A275-780816C9CD56}" type="slidenum">
              <a:rPr lang="en-US" smtClean="0"/>
              <a:t>‹#›</a:t>
            </a:fld>
            <a:endParaRPr lang="en-US"/>
          </a:p>
        </p:txBody>
      </p:sp>
    </p:spTree>
    <p:extLst>
      <p:ext uri="{BB962C8B-B14F-4D97-AF65-F5344CB8AC3E}">
        <p14:creationId xmlns:p14="http://schemas.microsoft.com/office/powerpoint/2010/main" val="434699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0A1E66-CAE1-4A49-B46F-6FEFBAF926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B256C-D52D-4404-96A1-943AB9F1D7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EFE3A-06C9-4A88-AC42-4E613580C4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04A9D57-1C0B-40A8-AE35-A57CF99F7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9972A-FA4C-403F-81BF-4EB64E24EC28}"/>
              </a:ext>
            </a:extLst>
          </p:cNvPr>
          <p:cNvSpPr>
            <a:spLocks noGrp="1"/>
          </p:cNvSpPr>
          <p:nvPr>
            <p:ph type="sldNum" sz="quarter" idx="12"/>
          </p:nvPr>
        </p:nvSpPr>
        <p:spPr/>
        <p:txBody>
          <a:bodyPr/>
          <a:lstStyle/>
          <a:p>
            <a:fld id="{8AC0D9E2-B55B-49E8-A275-780816C9CD56}" type="slidenum">
              <a:rPr lang="en-US" smtClean="0"/>
              <a:t>‹#›</a:t>
            </a:fld>
            <a:endParaRPr lang="en-US"/>
          </a:p>
        </p:txBody>
      </p:sp>
    </p:spTree>
    <p:extLst>
      <p:ext uri="{BB962C8B-B14F-4D97-AF65-F5344CB8AC3E}">
        <p14:creationId xmlns:p14="http://schemas.microsoft.com/office/powerpoint/2010/main" val="1213775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Title + 1 column">
    <p:spTree>
      <p:nvGrpSpPr>
        <p:cNvPr id="1" name="Shape 21"/>
        <p:cNvGrpSpPr/>
        <p:nvPr/>
      </p:nvGrpSpPr>
      <p:grpSpPr>
        <a:xfrm>
          <a:off x="0" y="0"/>
          <a:ext cx="0" cy="0"/>
          <a:chOff x="0" y="0"/>
          <a:chExt cx="0" cy="0"/>
        </a:xfrm>
      </p:grpSpPr>
      <p:sp>
        <p:nvSpPr>
          <p:cNvPr id="10" name="Shape 18"/>
          <p:cNvSpPr/>
          <p:nvPr userDrawn="1"/>
        </p:nvSpPr>
        <p:spPr>
          <a:xfrm>
            <a:off x="-25272" y="-12999"/>
            <a:ext cx="12282561" cy="1201427"/>
          </a:xfrm>
          <a:prstGeom prst="rect">
            <a:avLst/>
          </a:prstGeom>
          <a:solidFill>
            <a:srgbClr val="000000"/>
          </a:solidFill>
          <a:ln>
            <a:noFill/>
          </a:ln>
        </p:spPr>
        <p:txBody>
          <a:bodyPr lIns="91425" tIns="91425" rIns="91425" bIns="91425" anchor="ctr" anchorCtr="0">
            <a:noAutofit/>
          </a:bodyPr>
          <a:lstStyle/>
          <a:p>
            <a:pPr lvl="0">
              <a:spcBef>
                <a:spcPts val="0"/>
              </a:spcBef>
              <a:buNone/>
            </a:pPr>
            <a:endParaRPr sz="1800"/>
          </a:p>
        </p:txBody>
      </p:sp>
      <p:sp>
        <p:nvSpPr>
          <p:cNvPr id="22" name="Shape 22"/>
          <p:cNvSpPr txBox="1">
            <a:spLocks noGrp="1"/>
          </p:cNvSpPr>
          <p:nvPr>
            <p:ph type="title" hasCustomPrompt="1"/>
          </p:nvPr>
        </p:nvSpPr>
        <p:spPr>
          <a:xfrm>
            <a:off x="601944" y="84143"/>
            <a:ext cx="9420062" cy="1104284"/>
          </a:xfrm>
          <a:prstGeom prst="rect">
            <a:avLst/>
          </a:prstGeom>
        </p:spPr>
        <p:txBody>
          <a:bodyPr lIns="91425" tIns="91425" rIns="91425" bIns="91425" anchor="ctr" anchorCtr="0"/>
          <a:lstStyle>
            <a:lvl1pPr lvl="0">
              <a:lnSpc>
                <a:spcPct val="90000"/>
              </a:lnSpc>
              <a:spcBef>
                <a:spcPts val="0"/>
              </a:spcBef>
              <a:defRPr sz="2200" b="0" i="0">
                <a:solidFill>
                  <a:schemeClr val="bg1"/>
                </a:solidFill>
                <a:latin typeface="Arial"/>
                <a:ea typeface="Raleway"/>
                <a:cs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ADD HEADLINE</a:t>
            </a:r>
            <a:br>
              <a:rPr lang="en-US"/>
            </a:br>
            <a:r>
              <a:rPr lang="en-US"/>
              <a:t>Secondary line if needed</a:t>
            </a:r>
            <a:endParaRPr/>
          </a:p>
        </p:txBody>
      </p:sp>
      <p:sp>
        <p:nvSpPr>
          <p:cNvPr id="24" name="Shape 24"/>
          <p:cNvSpPr/>
          <p:nvPr/>
        </p:nvSpPr>
        <p:spPr>
          <a:xfrm>
            <a:off x="529544" y="266591"/>
            <a:ext cx="72400" cy="725891"/>
          </a:xfrm>
          <a:prstGeom prst="rect">
            <a:avLst/>
          </a:prstGeom>
          <a:solidFill>
            <a:schemeClr val="bg1"/>
          </a:solidFill>
          <a:ln>
            <a:noFill/>
          </a:ln>
        </p:spPr>
        <p:txBody>
          <a:bodyPr lIns="91425" tIns="91425" rIns="91425" bIns="91425" anchor="ctr" anchorCtr="0">
            <a:noAutofit/>
          </a:bodyPr>
          <a:lstStyle/>
          <a:p>
            <a:pPr lvl="0">
              <a:spcBef>
                <a:spcPts val="0"/>
              </a:spcBef>
              <a:buNone/>
            </a:pPr>
            <a:endParaRPr sz="1800"/>
          </a:p>
        </p:txBody>
      </p:sp>
      <p:sp>
        <p:nvSpPr>
          <p:cNvPr id="9" name="Text Placeholder 8"/>
          <p:cNvSpPr>
            <a:spLocks noGrp="1"/>
          </p:cNvSpPr>
          <p:nvPr>
            <p:ph type="body" sz="quarter" idx="12"/>
          </p:nvPr>
        </p:nvSpPr>
        <p:spPr>
          <a:xfrm>
            <a:off x="601134" y="1579034"/>
            <a:ext cx="11067201" cy="4525925"/>
          </a:xfrm>
          <a:prstGeom prst="rect">
            <a:avLst/>
          </a:prstGeom>
        </p:spPr>
        <p:txBody>
          <a:bodyPr vert="horz"/>
          <a:lstStyle>
            <a:lvl1pPr>
              <a:buFontTx/>
              <a:buNone/>
              <a:defRPr sz="1600" b="0" i="0">
                <a:solidFill>
                  <a:srgbClr val="59647A"/>
                </a:solidFill>
                <a:latin typeface="Arial"/>
                <a:cs typeface="Arial"/>
              </a:defRPr>
            </a:lvl1pPr>
            <a:lvl2pPr marL="0" indent="0">
              <a:buClr>
                <a:srgbClr val="59647A"/>
              </a:buClr>
              <a:buFont typeface="Wingdings" charset="2"/>
              <a:buNone/>
              <a:defRPr sz="1400">
                <a:solidFill>
                  <a:srgbClr val="666666"/>
                </a:solidFill>
                <a:latin typeface="Arial"/>
                <a:cs typeface="Arial"/>
              </a:defRPr>
            </a:lvl2pPr>
            <a:lvl3pPr marL="347480" indent="-164596">
              <a:buClr>
                <a:srgbClr val="59647A"/>
              </a:buClr>
              <a:buFont typeface="Wingdings" charset="2"/>
              <a:buChar char="§"/>
              <a:defRPr sz="1400">
                <a:solidFill>
                  <a:srgbClr val="666666"/>
                </a:solidFill>
                <a:latin typeface="Arial"/>
                <a:cs typeface="Arial"/>
              </a:defRPr>
            </a:lvl3pPr>
            <a:lvl4pPr marL="557798" indent="-192029">
              <a:buClr>
                <a:srgbClr val="59647A"/>
              </a:buClr>
              <a:buFont typeface="Lucida Grande"/>
              <a:buChar char="-"/>
              <a:defRPr sz="1400">
                <a:solidFill>
                  <a:srgbClr val="666666"/>
                </a:solidFill>
                <a:latin typeface="Arial"/>
                <a:cs typeface="Arial"/>
              </a:defRPr>
            </a:lvl4pPr>
          </a:lstStyle>
          <a:p>
            <a:pPr lvl="0"/>
            <a:r>
              <a:rPr lang="en-US"/>
              <a:t>Click to edit Master text</a:t>
            </a:r>
          </a:p>
          <a:p>
            <a:pPr lvl="1"/>
            <a:r>
              <a:rPr lang="en-US"/>
              <a:t>Second level</a:t>
            </a:r>
          </a:p>
          <a:p>
            <a:pPr lvl="2"/>
            <a:r>
              <a:rPr lang="en-US"/>
              <a:t>Third level</a:t>
            </a:r>
          </a:p>
          <a:p>
            <a:pPr lvl="3"/>
            <a:r>
              <a:rPr lang="en-US"/>
              <a:t>Fourth level</a:t>
            </a:r>
          </a:p>
        </p:txBody>
      </p:sp>
      <p:sp>
        <p:nvSpPr>
          <p:cNvPr id="14" name="Date Placeholder 2"/>
          <p:cNvSpPr>
            <a:spLocks noGrp="1"/>
          </p:cNvSpPr>
          <p:nvPr>
            <p:ph type="dt" sz="half" idx="2"/>
          </p:nvPr>
        </p:nvSpPr>
        <p:spPr>
          <a:xfrm>
            <a:off x="843170" y="6492582"/>
            <a:ext cx="772378" cy="366183"/>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
        <p:nvSpPr>
          <p:cNvPr id="15" name="Footer Placeholder 3"/>
          <p:cNvSpPr>
            <a:spLocks noGrp="1"/>
          </p:cNvSpPr>
          <p:nvPr>
            <p:ph type="ftr" sz="quarter" idx="3"/>
          </p:nvPr>
        </p:nvSpPr>
        <p:spPr>
          <a:xfrm>
            <a:off x="1644747" y="6492582"/>
            <a:ext cx="3737150" cy="366183"/>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
        <p:nvSpPr>
          <p:cNvPr id="16" name="Slide Number Placeholder 4"/>
          <p:cNvSpPr>
            <a:spLocks noGrp="1"/>
          </p:cNvSpPr>
          <p:nvPr>
            <p:ph type="sldNum" sz="quarter" idx="4"/>
          </p:nvPr>
        </p:nvSpPr>
        <p:spPr>
          <a:xfrm>
            <a:off x="262773" y="6491819"/>
            <a:ext cx="507168" cy="366183"/>
          </a:xfrm>
          <a:prstGeom prst="rect">
            <a:avLst/>
          </a:prstGeom>
        </p:spPr>
        <p:txBody>
          <a:bodyPr vert="horz" lIns="91440" tIns="45720" rIns="91440" bIns="45720" rtlCol="0" anchor="ctr"/>
          <a:lstStyle>
            <a:lvl1pPr algn="r">
              <a:defRPr sz="800">
                <a:solidFill>
                  <a:schemeClr val="tx1">
                    <a:tint val="75000"/>
                  </a:schemeClr>
                </a:solidFill>
              </a:defRPr>
            </a:lvl1pPr>
          </a:lstStyle>
          <a:p>
            <a:fld id="{F7A4FE75-E25D-7A41-8670-1437E3354277}" type="slidenum">
              <a:rPr lang="en-US" smtClean="0"/>
              <a:pPr/>
              <a:t>‹#›</a:t>
            </a:fld>
            <a:endParaRPr lang="en-US"/>
          </a:p>
        </p:txBody>
      </p:sp>
      <p:pic>
        <p:nvPicPr>
          <p:cNvPr id="3" name="Picture 2" descr="Logo, icon&#10;&#10;Description automatically generated">
            <a:extLst>
              <a:ext uri="{FF2B5EF4-FFF2-40B4-BE49-F238E27FC236}">
                <a16:creationId xmlns:a16="http://schemas.microsoft.com/office/drawing/2014/main" id="{ECBA6C73-E42E-4DFC-A952-B69F18FDD8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5637" y="358885"/>
            <a:ext cx="1468020" cy="474874"/>
          </a:xfrm>
          <a:prstGeom prst="rect">
            <a:avLst/>
          </a:prstGeom>
        </p:spPr>
      </p:pic>
    </p:spTree>
    <p:extLst>
      <p:ext uri="{BB962C8B-B14F-4D97-AF65-F5344CB8AC3E}">
        <p14:creationId xmlns:p14="http://schemas.microsoft.com/office/powerpoint/2010/main" val="4254554550"/>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p:bg>
      <p:bgPr>
        <a:solidFill>
          <a:schemeClr val="bg1"/>
        </a:solidFill>
        <a:effectLst/>
      </p:bgPr>
    </p:bg>
    <p:spTree>
      <p:nvGrpSpPr>
        <p:cNvPr id="1" name="Shape 8"/>
        <p:cNvGrpSpPr/>
        <p:nvPr/>
      </p:nvGrpSpPr>
      <p:grpSpPr>
        <a:xfrm>
          <a:off x="0" y="0"/>
          <a:ext cx="0" cy="0"/>
          <a:chOff x="0" y="0"/>
          <a:chExt cx="0" cy="0"/>
        </a:xfrm>
      </p:grpSpPr>
      <p:sp>
        <p:nvSpPr>
          <p:cNvPr id="13" name="Regular Pentagon 2"/>
          <p:cNvSpPr/>
          <p:nvPr userDrawn="1"/>
        </p:nvSpPr>
        <p:spPr>
          <a:xfrm rot="10800000">
            <a:off x="-223633" y="-923365"/>
            <a:ext cx="12452057" cy="5357683"/>
          </a:xfrm>
          <a:custGeom>
            <a:avLst/>
            <a:gdLst>
              <a:gd name="connsiteX0" fmla="*/ 9 w 8447896"/>
              <a:gd name="connsiteY0" fmla="*/ 1657286 h 4338842"/>
              <a:gd name="connsiteX1" fmla="*/ 4223948 w 8447896"/>
              <a:gd name="connsiteY1" fmla="*/ 0 h 4338842"/>
              <a:gd name="connsiteX2" fmla="*/ 8447887 w 8447896"/>
              <a:gd name="connsiteY2" fmla="*/ 1657286 h 4338842"/>
              <a:gd name="connsiteX3" fmla="*/ 6834486 w 8447896"/>
              <a:gd name="connsiteY3" fmla="*/ 4338831 h 4338842"/>
              <a:gd name="connsiteX4" fmla="*/ 1613410 w 8447896"/>
              <a:gd name="connsiteY4" fmla="*/ 4338831 h 4338842"/>
              <a:gd name="connsiteX5" fmla="*/ 9 w 8447896"/>
              <a:gd name="connsiteY5" fmla="*/ 1657286 h 4338842"/>
              <a:gd name="connsiteX0" fmla="*/ 3610 w 8451488"/>
              <a:gd name="connsiteY0" fmla="*/ 1657286 h 4338831"/>
              <a:gd name="connsiteX1" fmla="*/ 4227549 w 8451488"/>
              <a:gd name="connsiteY1" fmla="*/ 0 h 4338831"/>
              <a:gd name="connsiteX2" fmla="*/ 8451488 w 8451488"/>
              <a:gd name="connsiteY2" fmla="*/ 1657286 h 4338831"/>
              <a:gd name="connsiteX3" fmla="*/ 6838087 w 8451488"/>
              <a:gd name="connsiteY3" fmla="*/ 4338831 h 4338831"/>
              <a:gd name="connsiteX4" fmla="*/ 0 w 8451488"/>
              <a:gd name="connsiteY4" fmla="*/ 4338831 h 4338831"/>
              <a:gd name="connsiteX5" fmla="*/ 3610 w 8451488"/>
              <a:gd name="connsiteY5" fmla="*/ 1657286 h 4338831"/>
              <a:gd name="connsiteX0" fmla="*/ 3610 w 8470874"/>
              <a:gd name="connsiteY0" fmla="*/ 1657286 h 4386164"/>
              <a:gd name="connsiteX1" fmla="*/ 4227549 w 8470874"/>
              <a:gd name="connsiteY1" fmla="*/ 0 h 4386164"/>
              <a:gd name="connsiteX2" fmla="*/ 8451488 w 8470874"/>
              <a:gd name="connsiteY2" fmla="*/ 1657286 h 4386164"/>
              <a:gd name="connsiteX3" fmla="*/ 8470874 w 8470874"/>
              <a:gd name="connsiteY3" fmla="*/ 4386164 h 4386164"/>
              <a:gd name="connsiteX4" fmla="*/ 0 w 8470874"/>
              <a:gd name="connsiteY4" fmla="*/ 4338831 h 4386164"/>
              <a:gd name="connsiteX5" fmla="*/ 3610 w 8470874"/>
              <a:gd name="connsiteY5" fmla="*/ 1657286 h 4386164"/>
              <a:gd name="connsiteX0" fmla="*/ 3610 w 8470874"/>
              <a:gd name="connsiteY0" fmla="*/ 1657286 h 4389631"/>
              <a:gd name="connsiteX1" fmla="*/ 4227549 w 8470874"/>
              <a:gd name="connsiteY1" fmla="*/ 0 h 4389631"/>
              <a:gd name="connsiteX2" fmla="*/ 8451488 w 8470874"/>
              <a:gd name="connsiteY2" fmla="*/ 1657286 h 4389631"/>
              <a:gd name="connsiteX3" fmla="*/ 8470874 w 8470874"/>
              <a:gd name="connsiteY3" fmla="*/ 4386164 h 4389631"/>
              <a:gd name="connsiteX4" fmla="*/ 0 w 8470874"/>
              <a:gd name="connsiteY4" fmla="*/ 4389631 h 4389631"/>
              <a:gd name="connsiteX5" fmla="*/ 3610 w 8470874"/>
              <a:gd name="connsiteY5" fmla="*/ 1657286 h 4389631"/>
              <a:gd name="connsiteX0" fmla="*/ 3610 w 8470874"/>
              <a:gd name="connsiteY0" fmla="*/ 1657286 h 4389631"/>
              <a:gd name="connsiteX1" fmla="*/ 4227549 w 8470874"/>
              <a:gd name="connsiteY1" fmla="*/ 0 h 4389631"/>
              <a:gd name="connsiteX2" fmla="*/ 8451488 w 8470874"/>
              <a:gd name="connsiteY2" fmla="*/ 1022286 h 4389631"/>
              <a:gd name="connsiteX3" fmla="*/ 8470874 w 8470874"/>
              <a:gd name="connsiteY3" fmla="*/ 4386164 h 4389631"/>
              <a:gd name="connsiteX4" fmla="*/ 0 w 8470874"/>
              <a:gd name="connsiteY4" fmla="*/ 4389631 h 4389631"/>
              <a:gd name="connsiteX5" fmla="*/ 3610 w 8470874"/>
              <a:gd name="connsiteY5" fmla="*/ 1657286 h 4389631"/>
              <a:gd name="connsiteX0" fmla="*/ 3610 w 8470874"/>
              <a:gd name="connsiteY0" fmla="*/ 1022286 h 4389631"/>
              <a:gd name="connsiteX1" fmla="*/ 4227549 w 8470874"/>
              <a:gd name="connsiteY1" fmla="*/ 0 h 4389631"/>
              <a:gd name="connsiteX2" fmla="*/ 8451488 w 8470874"/>
              <a:gd name="connsiteY2" fmla="*/ 1022286 h 4389631"/>
              <a:gd name="connsiteX3" fmla="*/ 8470874 w 8470874"/>
              <a:gd name="connsiteY3" fmla="*/ 4386164 h 4389631"/>
              <a:gd name="connsiteX4" fmla="*/ 0 w 8470874"/>
              <a:gd name="connsiteY4" fmla="*/ 4389631 h 4389631"/>
              <a:gd name="connsiteX5" fmla="*/ 3610 w 8470874"/>
              <a:gd name="connsiteY5" fmla="*/ 1022286 h 438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874" h="4389631">
                <a:moveTo>
                  <a:pt x="3610" y="1022286"/>
                </a:moveTo>
                <a:lnTo>
                  <a:pt x="4227549" y="0"/>
                </a:lnTo>
                <a:lnTo>
                  <a:pt x="8451488" y="1022286"/>
                </a:lnTo>
                <a:lnTo>
                  <a:pt x="8470874" y="4386164"/>
                </a:lnTo>
                <a:lnTo>
                  <a:pt x="0" y="4389631"/>
                </a:lnTo>
                <a:cubicBezTo>
                  <a:pt x="1203" y="3495783"/>
                  <a:pt x="2407" y="1916134"/>
                  <a:pt x="3610" y="1022286"/>
                </a:cubicBezTo>
                <a:close/>
              </a:path>
            </a:pathLst>
          </a:custGeom>
          <a:blipFill dpi="0" rotWithShape="0">
            <a:blip r:embed="rId2">
              <a:alphaModFix/>
            </a:blip>
            <a:srcRect/>
            <a:stretch>
              <a:fillRect t="-3999" b="-2799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59647A"/>
              </a:solidFill>
            </a:endParaRPr>
          </a:p>
        </p:txBody>
      </p:sp>
      <p:pic>
        <p:nvPicPr>
          <p:cNvPr id="7" name="Picture 6" descr="deniso-logo-white-0117.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814" y="273878"/>
            <a:ext cx="2042916" cy="658380"/>
          </a:xfrm>
          <a:prstGeom prst="rect">
            <a:avLst/>
          </a:prstGeom>
        </p:spPr>
      </p:pic>
      <p:sp>
        <p:nvSpPr>
          <p:cNvPr id="8" name="Shape 11"/>
          <p:cNvSpPr txBox="1">
            <a:spLocks noGrp="1"/>
          </p:cNvSpPr>
          <p:nvPr>
            <p:ph type="ctrTitle" hasCustomPrompt="1"/>
          </p:nvPr>
        </p:nvSpPr>
        <p:spPr>
          <a:xfrm>
            <a:off x="914399" y="4434319"/>
            <a:ext cx="10175999" cy="1185508"/>
          </a:xfrm>
          <a:prstGeom prst="rect">
            <a:avLst/>
          </a:prstGeom>
        </p:spPr>
        <p:txBody>
          <a:bodyPr lIns="91425" tIns="91425" rIns="91425" bIns="91425" anchor="ctr" anchorCtr="0"/>
          <a:lstStyle>
            <a:lvl1pPr lvl="0">
              <a:lnSpc>
                <a:spcPct val="90000"/>
              </a:lnSpc>
              <a:spcBef>
                <a:spcPts val="0"/>
              </a:spcBef>
              <a:buClr>
                <a:srgbClr val="FFFFFF"/>
              </a:buClr>
              <a:buSzPct val="100000"/>
              <a:defRPr sz="4267" b="0" i="0">
                <a:solidFill>
                  <a:srgbClr val="59647A"/>
                </a:solidFill>
                <a:latin typeface="Arial"/>
                <a:ea typeface="Raleway"/>
                <a:cs typeface="Arial"/>
              </a:defRPr>
            </a:lvl1pPr>
            <a:lvl2pPr lvl="1">
              <a:spcBef>
                <a:spcPts val="0"/>
              </a:spcBef>
              <a:buClr>
                <a:srgbClr val="FFFFFF"/>
              </a:buClr>
              <a:buSzPct val="100000"/>
              <a:defRPr sz="6400">
                <a:solidFill>
                  <a:srgbClr val="FFFFFF"/>
                </a:solidFill>
              </a:defRPr>
            </a:lvl2pPr>
            <a:lvl3pPr lvl="2">
              <a:spcBef>
                <a:spcPts val="0"/>
              </a:spcBef>
              <a:buClr>
                <a:srgbClr val="FFFFFF"/>
              </a:buClr>
              <a:buSzPct val="100000"/>
              <a:defRPr sz="6400">
                <a:solidFill>
                  <a:srgbClr val="FFFFFF"/>
                </a:solidFill>
              </a:defRPr>
            </a:lvl3pPr>
            <a:lvl4pPr lvl="3">
              <a:spcBef>
                <a:spcPts val="0"/>
              </a:spcBef>
              <a:buClr>
                <a:srgbClr val="FFFFFF"/>
              </a:buClr>
              <a:buSzPct val="100000"/>
              <a:defRPr sz="6400">
                <a:solidFill>
                  <a:srgbClr val="FFFFFF"/>
                </a:solidFill>
              </a:defRPr>
            </a:lvl4pPr>
            <a:lvl5pPr lvl="4">
              <a:spcBef>
                <a:spcPts val="0"/>
              </a:spcBef>
              <a:buClr>
                <a:srgbClr val="FFFFFF"/>
              </a:buClr>
              <a:buSzPct val="100000"/>
              <a:defRPr sz="6400">
                <a:solidFill>
                  <a:srgbClr val="FFFFFF"/>
                </a:solidFill>
              </a:defRPr>
            </a:lvl5pPr>
            <a:lvl6pPr lvl="5">
              <a:spcBef>
                <a:spcPts val="0"/>
              </a:spcBef>
              <a:buClr>
                <a:srgbClr val="FFFFFF"/>
              </a:buClr>
              <a:buSzPct val="100000"/>
              <a:defRPr sz="6400">
                <a:solidFill>
                  <a:srgbClr val="FFFFFF"/>
                </a:solidFill>
              </a:defRPr>
            </a:lvl6pPr>
            <a:lvl7pPr lvl="6">
              <a:spcBef>
                <a:spcPts val="0"/>
              </a:spcBef>
              <a:buClr>
                <a:srgbClr val="FFFFFF"/>
              </a:buClr>
              <a:buSzPct val="100000"/>
              <a:defRPr sz="6400">
                <a:solidFill>
                  <a:srgbClr val="FFFFFF"/>
                </a:solidFill>
              </a:defRPr>
            </a:lvl7pPr>
            <a:lvl8pPr lvl="7">
              <a:spcBef>
                <a:spcPts val="0"/>
              </a:spcBef>
              <a:buClr>
                <a:srgbClr val="FFFFFF"/>
              </a:buClr>
              <a:buSzPct val="100000"/>
              <a:defRPr sz="6400">
                <a:solidFill>
                  <a:srgbClr val="FFFFFF"/>
                </a:solidFill>
              </a:defRPr>
            </a:lvl8pPr>
            <a:lvl9pPr lvl="8">
              <a:spcBef>
                <a:spcPts val="0"/>
              </a:spcBef>
              <a:buClr>
                <a:srgbClr val="FFFFFF"/>
              </a:buClr>
              <a:buSzPct val="100000"/>
              <a:defRPr sz="6400">
                <a:solidFill>
                  <a:srgbClr val="FFFFFF"/>
                </a:solidFill>
              </a:defRPr>
            </a:lvl9pPr>
          </a:lstStyle>
          <a:p>
            <a:r>
              <a:rPr lang="en-US" dirty="0"/>
              <a:t>Presentation Title Arial Bold 32pt</a:t>
            </a:r>
            <a:endParaRPr dirty="0"/>
          </a:p>
        </p:txBody>
      </p:sp>
      <p:sp>
        <p:nvSpPr>
          <p:cNvPr id="9" name="Shape 16"/>
          <p:cNvSpPr txBox="1">
            <a:spLocks noGrp="1"/>
          </p:cNvSpPr>
          <p:nvPr>
            <p:ph type="subTitle" idx="1" hasCustomPrompt="1"/>
          </p:nvPr>
        </p:nvSpPr>
        <p:spPr>
          <a:xfrm>
            <a:off x="914401" y="5619828"/>
            <a:ext cx="10175999" cy="635104"/>
          </a:xfrm>
          <a:prstGeom prst="rect">
            <a:avLst/>
          </a:prstGeom>
        </p:spPr>
        <p:txBody>
          <a:bodyPr lIns="91425" tIns="91425" rIns="91425" bIns="91425" anchor="t" anchorCtr="0"/>
          <a:lstStyle>
            <a:lvl1pPr marL="0" marR="0" lvl="0" indent="0" algn="l" defTabSz="1219170" rtl="0" eaLnBrk="1" fontAlgn="auto" latinLnBrk="0" hangingPunct="1">
              <a:lnSpc>
                <a:spcPct val="100000"/>
              </a:lnSpc>
              <a:spcBef>
                <a:spcPts val="0"/>
              </a:spcBef>
              <a:spcAft>
                <a:spcPts val="0"/>
              </a:spcAft>
              <a:buClr>
                <a:srgbClr val="000000"/>
              </a:buClr>
              <a:buSzPct val="100000"/>
              <a:buFont typeface="Titillium Web"/>
              <a:buNone/>
              <a:tabLst/>
              <a:defRPr sz="2133" baseline="0">
                <a:solidFill>
                  <a:srgbClr val="59647A"/>
                </a:solidFill>
                <a:latin typeface="Arial"/>
                <a:ea typeface="Raleway"/>
                <a:cs typeface="Arial"/>
              </a:defRPr>
            </a:lvl1pPr>
            <a:lvl2pPr lvl="1" rtl="0">
              <a:spcBef>
                <a:spcPts val="0"/>
              </a:spcBef>
              <a:buClr>
                <a:srgbClr val="000000"/>
              </a:buClr>
              <a:buSzPct val="100000"/>
              <a:buNone/>
              <a:defRPr sz="4000">
                <a:solidFill>
                  <a:srgbClr val="000000"/>
                </a:solidFill>
              </a:defRPr>
            </a:lvl2pPr>
            <a:lvl3pPr lvl="2" rtl="0">
              <a:spcBef>
                <a:spcPts val="0"/>
              </a:spcBef>
              <a:buClr>
                <a:srgbClr val="000000"/>
              </a:buClr>
              <a:buSzPct val="100000"/>
              <a:buNone/>
              <a:defRPr sz="4000">
                <a:solidFill>
                  <a:srgbClr val="000000"/>
                </a:solidFill>
              </a:defRPr>
            </a:lvl3pPr>
            <a:lvl4pPr lvl="3" rtl="0">
              <a:spcBef>
                <a:spcPts val="0"/>
              </a:spcBef>
              <a:buClr>
                <a:srgbClr val="000000"/>
              </a:buClr>
              <a:buSzPct val="100000"/>
              <a:buNone/>
              <a:defRPr sz="4000">
                <a:solidFill>
                  <a:srgbClr val="000000"/>
                </a:solidFill>
              </a:defRPr>
            </a:lvl4pPr>
            <a:lvl5pPr lvl="4" rtl="0">
              <a:spcBef>
                <a:spcPts val="0"/>
              </a:spcBef>
              <a:buClr>
                <a:srgbClr val="000000"/>
              </a:buClr>
              <a:buSzPct val="100000"/>
              <a:buNone/>
              <a:defRPr sz="4000">
                <a:solidFill>
                  <a:srgbClr val="000000"/>
                </a:solidFill>
              </a:defRPr>
            </a:lvl5pPr>
            <a:lvl6pPr lvl="5" rtl="0">
              <a:spcBef>
                <a:spcPts val="0"/>
              </a:spcBef>
              <a:buClr>
                <a:srgbClr val="000000"/>
              </a:buClr>
              <a:buSzPct val="100000"/>
              <a:buNone/>
              <a:defRPr sz="4000">
                <a:solidFill>
                  <a:srgbClr val="000000"/>
                </a:solidFill>
              </a:defRPr>
            </a:lvl6pPr>
            <a:lvl7pPr lvl="6" rtl="0">
              <a:spcBef>
                <a:spcPts val="0"/>
              </a:spcBef>
              <a:buClr>
                <a:srgbClr val="000000"/>
              </a:buClr>
              <a:buSzPct val="100000"/>
              <a:buNone/>
              <a:defRPr sz="4000">
                <a:solidFill>
                  <a:srgbClr val="000000"/>
                </a:solidFill>
              </a:defRPr>
            </a:lvl7pPr>
            <a:lvl8pPr lvl="7" rtl="0">
              <a:spcBef>
                <a:spcPts val="0"/>
              </a:spcBef>
              <a:buClr>
                <a:srgbClr val="000000"/>
              </a:buClr>
              <a:buSzPct val="100000"/>
              <a:buNone/>
              <a:defRPr sz="4000">
                <a:solidFill>
                  <a:srgbClr val="000000"/>
                </a:solidFill>
              </a:defRPr>
            </a:lvl8pPr>
            <a:lvl9pPr lvl="8" rtl="0">
              <a:spcBef>
                <a:spcPts val="0"/>
              </a:spcBef>
              <a:buClr>
                <a:srgbClr val="000000"/>
              </a:buClr>
              <a:buSzPct val="100000"/>
              <a:buNone/>
              <a:defRPr sz="4000">
                <a:solidFill>
                  <a:srgbClr val="000000"/>
                </a:solidFill>
              </a:defRPr>
            </a:lvl9pPr>
          </a:lstStyle>
          <a:p>
            <a:r>
              <a:rPr lang="en-US" dirty="0"/>
              <a:t>Presented by / 01.01.2017</a:t>
            </a:r>
          </a:p>
        </p:txBody>
      </p:sp>
    </p:spTree>
    <p:extLst>
      <p:ext uri="{BB962C8B-B14F-4D97-AF65-F5344CB8AC3E}">
        <p14:creationId xmlns:p14="http://schemas.microsoft.com/office/powerpoint/2010/main" val="2232515602"/>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0A7C-BBDD-42C4-A97D-C9E96CFC12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80B4F-F164-48B4-8CC0-BECEC3FA35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BE567-A94B-4AC3-B798-BC84CEEDDE8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84B73DA-88EB-47FB-B930-8B888D13B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85BDD-A39F-42F0-8943-2DBD6C6C4B7B}"/>
              </a:ext>
            </a:extLst>
          </p:cNvPr>
          <p:cNvSpPr>
            <a:spLocks noGrp="1"/>
          </p:cNvSpPr>
          <p:nvPr>
            <p:ph type="sldNum" sz="quarter" idx="12"/>
          </p:nvPr>
        </p:nvSpPr>
        <p:spPr/>
        <p:txBody>
          <a:bodyPr/>
          <a:lstStyle/>
          <a:p>
            <a:fld id="{8AC0D9E2-B55B-49E8-A275-780816C9CD56}" type="slidenum">
              <a:rPr lang="en-US" smtClean="0"/>
              <a:t>‹#›</a:t>
            </a:fld>
            <a:endParaRPr lang="en-US"/>
          </a:p>
        </p:txBody>
      </p:sp>
    </p:spTree>
    <p:extLst>
      <p:ext uri="{BB962C8B-B14F-4D97-AF65-F5344CB8AC3E}">
        <p14:creationId xmlns:p14="http://schemas.microsoft.com/office/powerpoint/2010/main" val="2340793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67D40-3A42-4E47-B77C-996F6C101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10A5C5-7170-4FD5-AABA-48F4636F9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A23CD8-6282-4E85-9F32-01FC4B64DA9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424F7C-EF30-48DF-9E6F-FB2DA452D5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7AEB7-BA44-4291-9904-5A89101C9E46}"/>
              </a:ext>
            </a:extLst>
          </p:cNvPr>
          <p:cNvSpPr>
            <a:spLocks noGrp="1"/>
          </p:cNvSpPr>
          <p:nvPr>
            <p:ph type="sldNum" sz="quarter" idx="12"/>
          </p:nvPr>
        </p:nvSpPr>
        <p:spPr/>
        <p:txBody>
          <a:bodyPr/>
          <a:lstStyle/>
          <a:p>
            <a:fld id="{8AC0D9E2-B55B-49E8-A275-780816C9CD56}" type="slidenum">
              <a:rPr lang="en-US" smtClean="0"/>
              <a:t>‹#›</a:t>
            </a:fld>
            <a:endParaRPr lang="en-US"/>
          </a:p>
        </p:txBody>
      </p:sp>
    </p:spTree>
    <p:extLst>
      <p:ext uri="{BB962C8B-B14F-4D97-AF65-F5344CB8AC3E}">
        <p14:creationId xmlns:p14="http://schemas.microsoft.com/office/powerpoint/2010/main" val="3576089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2BDE6-4FAE-43FA-8EF0-A023FFB8F0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747537-4613-4555-9707-E650596BEB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D88BD9-7C5A-44CD-8239-B3D33BA79A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672C34-F406-485B-BEE9-2990DD07F97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F5006CF-67AC-4999-8B04-9B0D649D5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58173F-8C7D-425D-BC17-ED86158E934C}"/>
              </a:ext>
            </a:extLst>
          </p:cNvPr>
          <p:cNvSpPr>
            <a:spLocks noGrp="1"/>
          </p:cNvSpPr>
          <p:nvPr>
            <p:ph type="sldNum" sz="quarter" idx="12"/>
          </p:nvPr>
        </p:nvSpPr>
        <p:spPr/>
        <p:txBody>
          <a:bodyPr/>
          <a:lstStyle/>
          <a:p>
            <a:fld id="{8AC0D9E2-B55B-49E8-A275-780816C9CD56}" type="slidenum">
              <a:rPr lang="en-US" smtClean="0"/>
              <a:t>‹#›</a:t>
            </a:fld>
            <a:endParaRPr lang="en-US"/>
          </a:p>
        </p:txBody>
      </p:sp>
    </p:spTree>
    <p:extLst>
      <p:ext uri="{BB962C8B-B14F-4D97-AF65-F5344CB8AC3E}">
        <p14:creationId xmlns:p14="http://schemas.microsoft.com/office/powerpoint/2010/main" val="445229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3675-CDA7-4817-9B7D-64C40A3EBE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7761FE-3CCE-4E49-80C5-306C72A73D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DAC0D7-0598-442F-92CE-EBEA7CE1A0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C786A9-9225-49F4-BB0B-7EBC493C46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8E52CC-7370-4F0D-9F8C-9580EE2E7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4F65F4-BA6C-477F-BE2B-AB1B113D820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848FF6E-651B-4AAE-AD97-2D3916923F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9D6866-748D-4C2C-874A-BF79A81DD419}"/>
              </a:ext>
            </a:extLst>
          </p:cNvPr>
          <p:cNvSpPr>
            <a:spLocks noGrp="1"/>
          </p:cNvSpPr>
          <p:nvPr>
            <p:ph type="sldNum" sz="quarter" idx="12"/>
          </p:nvPr>
        </p:nvSpPr>
        <p:spPr/>
        <p:txBody>
          <a:bodyPr/>
          <a:lstStyle/>
          <a:p>
            <a:fld id="{8AC0D9E2-B55B-49E8-A275-780816C9CD56}" type="slidenum">
              <a:rPr lang="en-US" smtClean="0"/>
              <a:t>‹#›</a:t>
            </a:fld>
            <a:endParaRPr lang="en-US"/>
          </a:p>
        </p:txBody>
      </p:sp>
    </p:spTree>
    <p:extLst>
      <p:ext uri="{BB962C8B-B14F-4D97-AF65-F5344CB8AC3E}">
        <p14:creationId xmlns:p14="http://schemas.microsoft.com/office/powerpoint/2010/main" val="2327532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9C58-CE96-473A-9C80-2BD57D9965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CFA8AB-1D28-4366-8A9B-200F7BF35EC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3E1BB5F-8455-4A45-8E4F-C692B1E947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7AAE6-2FAE-4EAA-B5F6-F3B244EB40BE}"/>
              </a:ext>
            </a:extLst>
          </p:cNvPr>
          <p:cNvSpPr>
            <a:spLocks noGrp="1"/>
          </p:cNvSpPr>
          <p:nvPr>
            <p:ph type="sldNum" sz="quarter" idx="12"/>
          </p:nvPr>
        </p:nvSpPr>
        <p:spPr/>
        <p:txBody>
          <a:bodyPr/>
          <a:lstStyle/>
          <a:p>
            <a:fld id="{8AC0D9E2-B55B-49E8-A275-780816C9CD56}" type="slidenum">
              <a:rPr lang="en-US" smtClean="0"/>
              <a:t>‹#›</a:t>
            </a:fld>
            <a:endParaRPr lang="en-US"/>
          </a:p>
        </p:txBody>
      </p:sp>
    </p:spTree>
    <p:extLst>
      <p:ext uri="{BB962C8B-B14F-4D97-AF65-F5344CB8AC3E}">
        <p14:creationId xmlns:p14="http://schemas.microsoft.com/office/powerpoint/2010/main" val="728362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1C9598-75BE-4809-BC14-DA218DF7FE6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93B1CEA-4800-46B6-93D9-3C37AF81C9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48C01D-8352-4C22-8558-AD9F1401B6AA}"/>
              </a:ext>
            </a:extLst>
          </p:cNvPr>
          <p:cNvSpPr>
            <a:spLocks noGrp="1"/>
          </p:cNvSpPr>
          <p:nvPr>
            <p:ph type="sldNum" sz="quarter" idx="12"/>
          </p:nvPr>
        </p:nvSpPr>
        <p:spPr/>
        <p:txBody>
          <a:bodyPr/>
          <a:lstStyle/>
          <a:p>
            <a:fld id="{8AC0D9E2-B55B-49E8-A275-780816C9CD56}" type="slidenum">
              <a:rPr lang="en-US" smtClean="0"/>
              <a:t>‹#›</a:t>
            </a:fld>
            <a:endParaRPr lang="en-US"/>
          </a:p>
        </p:txBody>
      </p:sp>
    </p:spTree>
    <p:extLst>
      <p:ext uri="{BB962C8B-B14F-4D97-AF65-F5344CB8AC3E}">
        <p14:creationId xmlns:p14="http://schemas.microsoft.com/office/powerpoint/2010/main" val="3405127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BB721-53F8-444D-9D89-9A68905CF5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E5BE27-B986-4EF6-9A55-7B506E5537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A2B3E5-89BE-4114-8A20-695365BEE0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AC016-E594-437D-9C7A-60B2341287D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A2691C6-28B5-4418-90BD-130F77FCE5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8E65B-18C5-4A07-B4E8-CABD318A3406}"/>
              </a:ext>
            </a:extLst>
          </p:cNvPr>
          <p:cNvSpPr>
            <a:spLocks noGrp="1"/>
          </p:cNvSpPr>
          <p:nvPr>
            <p:ph type="sldNum" sz="quarter" idx="12"/>
          </p:nvPr>
        </p:nvSpPr>
        <p:spPr/>
        <p:txBody>
          <a:bodyPr/>
          <a:lstStyle/>
          <a:p>
            <a:fld id="{8AC0D9E2-B55B-49E8-A275-780816C9CD56}" type="slidenum">
              <a:rPr lang="en-US" smtClean="0"/>
              <a:t>‹#›</a:t>
            </a:fld>
            <a:endParaRPr lang="en-US"/>
          </a:p>
        </p:txBody>
      </p:sp>
    </p:spTree>
    <p:extLst>
      <p:ext uri="{BB962C8B-B14F-4D97-AF65-F5344CB8AC3E}">
        <p14:creationId xmlns:p14="http://schemas.microsoft.com/office/powerpoint/2010/main" val="1517701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8417-82A8-4E67-8C95-556FCA915E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C83D40-18FA-4B48-A5AB-F276B04E6B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47D0C0-B3BD-40D1-8B91-5D8AF2668C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5F866D-058D-4F52-831B-065ADD52A41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4287C3-D572-4750-8A13-D7FBB12FF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A4073-BA69-4850-A765-05E029A84905}"/>
              </a:ext>
            </a:extLst>
          </p:cNvPr>
          <p:cNvSpPr>
            <a:spLocks noGrp="1"/>
          </p:cNvSpPr>
          <p:nvPr>
            <p:ph type="sldNum" sz="quarter" idx="12"/>
          </p:nvPr>
        </p:nvSpPr>
        <p:spPr/>
        <p:txBody>
          <a:bodyPr/>
          <a:lstStyle/>
          <a:p>
            <a:fld id="{8AC0D9E2-B55B-49E8-A275-780816C9CD56}" type="slidenum">
              <a:rPr lang="en-US" smtClean="0"/>
              <a:t>‹#›</a:t>
            </a:fld>
            <a:endParaRPr lang="en-US"/>
          </a:p>
        </p:txBody>
      </p:sp>
    </p:spTree>
    <p:extLst>
      <p:ext uri="{BB962C8B-B14F-4D97-AF65-F5344CB8AC3E}">
        <p14:creationId xmlns:p14="http://schemas.microsoft.com/office/powerpoint/2010/main" val="22339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4115AD-65B9-459A-A210-BBF8EBFFF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1FA426-38B8-4815-A580-218B4501FE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EA860-3008-49AE-8F0C-CABC390E1B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DBE220E-04E2-4E13-8DD6-B49F607AD9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5E1667-561A-4BED-A3A3-D34A4E8AF8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0D9E2-B55B-49E8-A275-780816C9CD56}" type="slidenum">
              <a:rPr lang="en-US" smtClean="0"/>
              <a:t>‹#›</a:t>
            </a:fld>
            <a:endParaRPr lang="en-US"/>
          </a:p>
        </p:txBody>
      </p:sp>
    </p:spTree>
    <p:extLst>
      <p:ext uri="{BB962C8B-B14F-4D97-AF65-F5344CB8AC3E}">
        <p14:creationId xmlns:p14="http://schemas.microsoft.com/office/powerpoint/2010/main" val="261704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looking at a computer&#10;&#10;Description automatically generated with low confidence">
            <a:extLst>
              <a:ext uri="{FF2B5EF4-FFF2-40B4-BE49-F238E27FC236}">
                <a16:creationId xmlns:a16="http://schemas.microsoft.com/office/drawing/2014/main" id="{33A687C0-4EDE-9093-27B2-69E77FD542A5}"/>
              </a:ext>
            </a:extLst>
          </p:cNvPr>
          <p:cNvPicPr>
            <a:picLocks noChangeAspect="1"/>
          </p:cNvPicPr>
          <p:nvPr/>
        </p:nvPicPr>
        <p:blipFill rotWithShape="1">
          <a:blip r:embed="rId2">
            <a:extLst>
              <a:ext uri="{28A0092B-C50C-407E-A947-70E740481C1C}">
                <a14:useLocalDpi xmlns:a14="http://schemas.microsoft.com/office/drawing/2010/main" val="0"/>
              </a:ext>
            </a:extLst>
          </a:blip>
          <a:srcRect l="9006" t="9091" r="85"/>
          <a:stretch/>
        </p:blipFill>
        <p:spPr>
          <a:xfrm>
            <a:off x="20" y="10"/>
            <a:ext cx="12191980" cy="6857990"/>
          </a:xfrm>
          <a:prstGeom prst="rect">
            <a:avLst/>
          </a:prstGeom>
        </p:spPr>
      </p:pic>
      <p:sp>
        <p:nvSpPr>
          <p:cNvPr id="46" name="Rectangle 45">
            <a:extLst>
              <a:ext uri="{FF2B5EF4-FFF2-40B4-BE49-F238E27FC236}">
                <a16:creationId xmlns:a16="http://schemas.microsoft.com/office/drawing/2014/main" id="{7B51B11D-BBCD-47C7-A599-1EDA2F22FE0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ltGray">
          <a:xfrm>
            <a:off x="393308" y="4861710"/>
            <a:ext cx="11438793" cy="1532271"/>
          </a:xfrm>
          <a:prstGeom prst="rect">
            <a:avLst/>
          </a:prstGeom>
          <a:solidFill>
            <a:schemeClr val="tx1">
              <a:alpha val="93000"/>
            </a:schemeClr>
          </a:solidFill>
          <a:ln w="127000" cap="sq" cmpd="thinThick">
            <a:solidFill>
              <a:srgbClr val="D8A0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1">
            <a:extLst>
              <a:ext uri="{FF2B5EF4-FFF2-40B4-BE49-F238E27FC236}">
                <a16:creationId xmlns:a16="http://schemas.microsoft.com/office/drawing/2014/main" id="{9C73E0E3-8CEF-6F3C-3219-CF01BBB65C85}"/>
              </a:ext>
            </a:extLst>
          </p:cNvPr>
          <p:cNvSpPr>
            <a:spLocks noGrp="1"/>
          </p:cNvSpPr>
          <p:nvPr>
            <p:ph type="title"/>
          </p:nvPr>
        </p:nvSpPr>
        <p:spPr>
          <a:xfrm>
            <a:off x="544008" y="5161501"/>
            <a:ext cx="11137392" cy="932688"/>
          </a:xfrm>
        </p:spPr>
        <p:txBody>
          <a:bodyPr vert="horz" lIns="91440" tIns="45720" rIns="91440" bIns="45720" rtlCol="0" anchor="b">
            <a:normAutofit/>
          </a:bodyPr>
          <a:lstStyle/>
          <a:p>
            <a:pPr algn="ctr">
              <a:spcBef>
                <a:spcPct val="0"/>
              </a:spcBef>
            </a:pPr>
            <a:r>
              <a:rPr lang="en-US" sz="2900" dirty="0">
                <a:latin typeface="+mj-lt"/>
                <a:ea typeface="+mj-ea"/>
                <a:cs typeface="+mj-cs"/>
              </a:rPr>
              <a:t>Denison 2022 Global Forum: </a:t>
            </a:r>
            <a:br>
              <a:rPr lang="en-US" sz="2900" dirty="0">
                <a:latin typeface="+mj-lt"/>
                <a:ea typeface="+mj-ea"/>
                <a:cs typeface="+mj-cs"/>
              </a:rPr>
            </a:br>
            <a:r>
              <a:rPr lang="en-US" sz="2900" dirty="0">
                <a:latin typeface="+mj-lt"/>
                <a:ea typeface="+mj-ea"/>
                <a:cs typeface="+mj-cs"/>
              </a:rPr>
              <a:t>Digital Transformation</a:t>
            </a:r>
          </a:p>
        </p:txBody>
      </p:sp>
      <p:cxnSp>
        <p:nvCxnSpPr>
          <p:cNvPr id="48" name="Straight Connector 47" hidden="1">
            <a:extLst>
              <a:ext uri="{FF2B5EF4-FFF2-40B4-BE49-F238E27FC236}">
                <a16:creationId xmlns:a16="http://schemas.microsoft.com/office/drawing/2014/main" id="{6A810F53-4CAC-492E-A2F9-C147AA509B5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2209800" y="574243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Logo, icon&#10;&#10;Description automatically generated">
            <a:extLst>
              <a:ext uri="{FF2B5EF4-FFF2-40B4-BE49-F238E27FC236}">
                <a16:creationId xmlns:a16="http://schemas.microsoft.com/office/drawing/2014/main" id="{3CCA890B-BF9F-2529-D31C-7F0F0A360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08" y="464019"/>
            <a:ext cx="1450337" cy="469154"/>
          </a:xfrm>
          <a:prstGeom prst="rect">
            <a:avLst/>
          </a:prstGeom>
        </p:spPr>
      </p:pic>
      <p:sp>
        <p:nvSpPr>
          <p:cNvPr id="2" name="Slide Number Placeholder 1">
            <a:extLst>
              <a:ext uri="{FF2B5EF4-FFF2-40B4-BE49-F238E27FC236}">
                <a16:creationId xmlns:a16="http://schemas.microsoft.com/office/drawing/2014/main" id="{DB5A3FCE-2073-276A-66FC-C794FEA52118}"/>
              </a:ext>
            </a:extLst>
          </p:cNvPr>
          <p:cNvSpPr>
            <a:spLocks noGrp="1"/>
          </p:cNvSpPr>
          <p:nvPr>
            <p:ph type="sldNum" sz="quarter" idx="4"/>
          </p:nvPr>
        </p:nvSpPr>
        <p:spPr/>
        <p:txBody>
          <a:bodyPr/>
          <a:lstStyle/>
          <a:p>
            <a:fld id="{F7A4FE75-E25D-7A41-8670-1437E3354277}" type="slidenum">
              <a:rPr lang="en-US" smtClean="0"/>
              <a:pPr/>
              <a:t>1</a:t>
            </a:fld>
            <a:endParaRPr lang="en-US"/>
          </a:p>
        </p:txBody>
      </p:sp>
    </p:spTree>
    <p:extLst>
      <p:ext uri="{BB962C8B-B14F-4D97-AF65-F5344CB8AC3E}">
        <p14:creationId xmlns:p14="http://schemas.microsoft.com/office/powerpoint/2010/main" val="2751999550"/>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2062A7-70BD-F547-3499-0AC07AFC7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81" y="143506"/>
            <a:ext cx="12192000" cy="6858000"/>
          </a:xfrm>
          <a:prstGeom prst="rect">
            <a:avLst/>
          </a:prstGeom>
        </p:spPr>
      </p:pic>
      <p:sp>
        <p:nvSpPr>
          <p:cNvPr id="2" name="Title 1">
            <a:extLst>
              <a:ext uri="{FF2B5EF4-FFF2-40B4-BE49-F238E27FC236}">
                <a16:creationId xmlns:a16="http://schemas.microsoft.com/office/drawing/2014/main" id="{27EDF7ED-A641-F081-B672-94FC75C037AA}"/>
              </a:ext>
            </a:extLst>
          </p:cNvPr>
          <p:cNvSpPr>
            <a:spLocks noGrp="1"/>
          </p:cNvSpPr>
          <p:nvPr>
            <p:ph type="title"/>
          </p:nvPr>
        </p:nvSpPr>
        <p:spPr/>
        <p:txBody>
          <a:bodyPr>
            <a:normAutofit/>
          </a:bodyPr>
          <a:lstStyle/>
          <a:p>
            <a:r>
              <a:rPr lang="en-US" sz="2800" dirty="0"/>
              <a:t>Infrastructure</a:t>
            </a:r>
          </a:p>
        </p:txBody>
      </p:sp>
      <p:sp>
        <p:nvSpPr>
          <p:cNvPr id="5" name="Text Placeholder 2">
            <a:extLst>
              <a:ext uri="{FF2B5EF4-FFF2-40B4-BE49-F238E27FC236}">
                <a16:creationId xmlns:a16="http://schemas.microsoft.com/office/drawing/2014/main" id="{54988FB0-CBC5-14BC-1F1E-AFE4CD693F66}"/>
              </a:ext>
            </a:extLst>
          </p:cNvPr>
          <p:cNvSpPr txBox="1">
            <a:spLocks/>
          </p:cNvSpPr>
          <p:nvPr/>
        </p:nvSpPr>
        <p:spPr>
          <a:xfrm>
            <a:off x="522516" y="1409075"/>
            <a:ext cx="11176000" cy="45772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None/>
              <a:defRPr sz="1600" b="0" i="0" kern="1200">
                <a:solidFill>
                  <a:srgbClr val="59647A"/>
                </a:solidFill>
                <a:latin typeface="Arial"/>
                <a:ea typeface="+mn-ea"/>
                <a:cs typeface="Arial"/>
              </a:defRPr>
            </a:lvl1pPr>
            <a:lvl2pPr marL="0" indent="0" algn="l" defTabSz="914400" rtl="0" eaLnBrk="1" latinLnBrk="0" hangingPunct="1">
              <a:lnSpc>
                <a:spcPct val="90000"/>
              </a:lnSpc>
              <a:spcBef>
                <a:spcPts val="500"/>
              </a:spcBef>
              <a:buClr>
                <a:srgbClr val="59647A"/>
              </a:buClr>
              <a:buFont typeface="Wingdings" charset="2"/>
              <a:buNone/>
              <a:defRPr sz="1400" kern="1200">
                <a:solidFill>
                  <a:srgbClr val="666666"/>
                </a:solidFill>
                <a:latin typeface="Arial"/>
                <a:ea typeface="+mn-ea"/>
                <a:cs typeface="Arial"/>
              </a:defRPr>
            </a:lvl2pPr>
            <a:lvl3pPr marL="347480" indent="-164596" algn="l" defTabSz="914400" rtl="0" eaLnBrk="1" latinLnBrk="0" hangingPunct="1">
              <a:lnSpc>
                <a:spcPct val="90000"/>
              </a:lnSpc>
              <a:spcBef>
                <a:spcPts val="500"/>
              </a:spcBef>
              <a:buClr>
                <a:srgbClr val="59647A"/>
              </a:buClr>
              <a:buFont typeface="Wingdings" charset="2"/>
              <a:buChar char="§"/>
              <a:defRPr sz="1400" kern="1200">
                <a:solidFill>
                  <a:srgbClr val="666666"/>
                </a:solidFill>
                <a:latin typeface="Arial"/>
                <a:ea typeface="+mn-ea"/>
                <a:cs typeface="Arial"/>
              </a:defRPr>
            </a:lvl3pPr>
            <a:lvl4pPr marL="557798" indent="-192029" algn="l" defTabSz="914400" rtl="0" eaLnBrk="1" latinLnBrk="0" hangingPunct="1">
              <a:lnSpc>
                <a:spcPct val="90000"/>
              </a:lnSpc>
              <a:spcBef>
                <a:spcPts val="500"/>
              </a:spcBef>
              <a:buClr>
                <a:srgbClr val="59647A"/>
              </a:buClr>
              <a:buFont typeface="Lucida Grande"/>
              <a:buChar char="-"/>
              <a:defRPr sz="1400" kern="1200">
                <a:solidFill>
                  <a:srgbClr val="666666"/>
                </a:solidFill>
                <a:latin typeface="Arial"/>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800" dirty="0">
                <a:solidFill>
                  <a:schemeClr val="tx1"/>
                </a:solidFill>
                <a:latin typeface="Raleway" panose="020B0503030101060003"/>
              </a:rPr>
              <a:t>A company’s digital platform is the foundation for all of these innovations and is one of a company’s most important competitive assets.</a:t>
            </a:r>
          </a:p>
          <a:p>
            <a:endParaRPr lang="en-US" sz="1800" dirty="0">
              <a:solidFill>
                <a:schemeClr val="tx1"/>
              </a:solidFill>
              <a:latin typeface="Raleway" panose="020B0503030101060003"/>
            </a:endParaRPr>
          </a:p>
          <a:p>
            <a:r>
              <a:rPr lang="en-US" sz="1800" dirty="0">
                <a:solidFill>
                  <a:schemeClr val="tx1"/>
                </a:solidFill>
                <a:latin typeface="Raleway" panose="020B0503030101060003"/>
              </a:rPr>
              <a:t>     16. Our digital infrastructure creates a solid platform to support all of our innovations</a:t>
            </a:r>
          </a:p>
          <a:p>
            <a:r>
              <a:rPr lang="en-US" sz="1800" dirty="0">
                <a:solidFill>
                  <a:schemeClr val="tx1"/>
                </a:solidFill>
                <a:latin typeface="Raleway" panose="020B0503030101060003"/>
              </a:rPr>
              <a:t> </a:t>
            </a:r>
          </a:p>
          <a:p>
            <a:r>
              <a:rPr lang="en-US" sz="1800" dirty="0">
                <a:solidFill>
                  <a:schemeClr val="tx1"/>
                </a:solidFill>
                <a:latin typeface="Raleway" panose="020B0503030101060003"/>
              </a:rPr>
              <a:t>     17. Our digital capabilities allow us to develop innovative new business models that help us compete</a:t>
            </a:r>
          </a:p>
          <a:p>
            <a:r>
              <a:rPr lang="en-US" sz="1800" dirty="0">
                <a:solidFill>
                  <a:schemeClr val="tx1"/>
                </a:solidFill>
                <a:latin typeface="Raleway" panose="020B0503030101060003"/>
              </a:rPr>
              <a:t> </a:t>
            </a:r>
          </a:p>
          <a:p>
            <a:r>
              <a:rPr lang="en-US" sz="1800" dirty="0">
                <a:solidFill>
                  <a:schemeClr val="tx1"/>
                </a:solidFill>
                <a:latin typeface="Raleway" panose="020B0503030101060003"/>
              </a:rPr>
              <a:t>     18. Business users have continuous access to up-to-date data and metrics that help us compete</a:t>
            </a:r>
          </a:p>
        </p:txBody>
      </p:sp>
      <p:sp>
        <p:nvSpPr>
          <p:cNvPr id="6" name="TextBox 5">
            <a:extLst>
              <a:ext uri="{FF2B5EF4-FFF2-40B4-BE49-F238E27FC236}">
                <a16:creationId xmlns:a16="http://schemas.microsoft.com/office/drawing/2014/main" id="{CEE2D7F5-081A-CD7F-E3E8-AB360E6BB974}"/>
              </a:ext>
            </a:extLst>
          </p:cNvPr>
          <p:cNvSpPr txBox="1"/>
          <p:nvPr/>
        </p:nvSpPr>
        <p:spPr>
          <a:xfrm>
            <a:off x="255013" y="6568180"/>
            <a:ext cx="11711006" cy="307777"/>
          </a:xfrm>
          <a:prstGeom prst="rect">
            <a:avLst/>
          </a:prstGeom>
          <a:solidFill>
            <a:schemeClr val="bg1">
              <a:lumMod val="95000"/>
            </a:schemeClr>
          </a:solidFill>
        </p:spPr>
        <p:txBody>
          <a:bodyPr wrap="square" rtlCol="0">
            <a:spAutoFit/>
          </a:bodyPr>
          <a:lstStyle/>
          <a:p>
            <a:r>
              <a:rPr lang="en-US" sz="1400" dirty="0"/>
              <a:t>* Please add your name and organization in the chat if you have just joined this Digital Transformation networking session. </a:t>
            </a:r>
          </a:p>
        </p:txBody>
      </p:sp>
      <p:sp>
        <p:nvSpPr>
          <p:cNvPr id="3" name="Slide Number Placeholder 2">
            <a:extLst>
              <a:ext uri="{FF2B5EF4-FFF2-40B4-BE49-F238E27FC236}">
                <a16:creationId xmlns:a16="http://schemas.microsoft.com/office/drawing/2014/main" id="{AA3378E9-A7E0-C2E3-262B-168195C23BC9}"/>
              </a:ext>
            </a:extLst>
          </p:cNvPr>
          <p:cNvSpPr>
            <a:spLocks noGrp="1"/>
          </p:cNvSpPr>
          <p:nvPr>
            <p:ph type="sldNum" sz="quarter" idx="4"/>
          </p:nvPr>
        </p:nvSpPr>
        <p:spPr/>
        <p:txBody>
          <a:bodyPr/>
          <a:lstStyle/>
          <a:p>
            <a:fld id="{F7A4FE75-E25D-7A41-8670-1437E3354277}" type="slidenum">
              <a:rPr lang="en-US" smtClean="0"/>
              <a:pPr/>
              <a:t>10</a:t>
            </a:fld>
            <a:endParaRPr lang="en-US"/>
          </a:p>
        </p:txBody>
      </p:sp>
    </p:spTree>
    <p:extLst>
      <p:ext uri="{BB962C8B-B14F-4D97-AF65-F5344CB8AC3E}">
        <p14:creationId xmlns:p14="http://schemas.microsoft.com/office/powerpoint/2010/main" val="1221683789"/>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66F5F8-4731-4EDD-981D-0A2CD670EA7C}"/>
              </a:ext>
            </a:extLst>
          </p:cNvPr>
          <p:cNvGrpSpPr>
            <a:grpSpLocks noChangeAspect="1"/>
          </p:cNvGrpSpPr>
          <p:nvPr/>
        </p:nvGrpSpPr>
        <p:grpSpPr>
          <a:xfrm>
            <a:off x="9317276" y="1992388"/>
            <a:ext cx="2177142" cy="2505441"/>
            <a:chOff x="5588000" y="1714500"/>
            <a:chExt cx="3200400" cy="3683000"/>
          </a:xfrm>
        </p:grpSpPr>
        <p:pic>
          <p:nvPicPr>
            <p:cNvPr id="12" name="Picture 11">
              <a:extLst>
                <a:ext uri="{FF2B5EF4-FFF2-40B4-BE49-F238E27FC236}">
                  <a16:creationId xmlns:a16="http://schemas.microsoft.com/office/drawing/2014/main" id="{5F3D7E9E-CADE-4E76-A1D9-E4913ABC45F0}"/>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588000" y="1714500"/>
              <a:ext cx="3200400" cy="3683000"/>
            </a:xfrm>
            <a:prstGeom prst="rect">
              <a:avLst/>
            </a:prstGeom>
          </p:spPr>
        </p:pic>
        <p:sp>
          <p:nvSpPr>
            <p:cNvPr id="13" name="TextBox 12">
              <a:extLst>
                <a:ext uri="{FF2B5EF4-FFF2-40B4-BE49-F238E27FC236}">
                  <a16:creationId xmlns:a16="http://schemas.microsoft.com/office/drawing/2014/main" id="{FBEB284A-5EA8-4F4A-8194-AA600D4999CF}"/>
                </a:ext>
              </a:extLst>
            </p:cNvPr>
            <p:cNvSpPr txBox="1"/>
            <p:nvPr/>
          </p:nvSpPr>
          <p:spPr>
            <a:xfrm>
              <a:off x="6580361" y="1714500"/>
              <a:ext cx="1284904" cy="307777"/>
            </a:xfrm>
            <a:prstGeom prst="rect">
              <a:avLst/>
            </a:prstGeom>
            <a:noFill/>
          </p:spPr>
          <p:txBody>
            <a:bodyPr vert="horz" wrap="none" rtlCol="0">
              <a:spAutoFit/>
            </a:bodyPr>
            <a:lstStyle/>
            <a:p>
              <a:pPr algn="ctr"/>
              <a:r>
                <a:rPr lang="en-US" sz="1400" b="1" dirty="0">
                  <a:latin typeface="Arial" panose="020B0604020202020204" pitchFamily="34" charset="0"/>
                </a:rPr>
                <a:t>INNOVATION</a:t>
              </a:r>
            </a:p>
          </p:txBody>
        </p:sp>
      </p:grpSp>
      <p:sp>
        <p:nvSpPr>
          <p:cNvPr id="2" name="Title 1">
            <a:extLst>
              <a:ext uri="{FF2B5EF4-FFF2-40B4-BE49-F238E27FC236}">
                <a16:creationId xmlns:a16="http://schemas.microsoft.com/office/drawing/2014/main" id="{A46BD22D-328D-4E43-A23B-48338FC0AD89}"/>
              </a:ext>
            </a:extLst>
          </p:cNvPr>
          <p:cNvSpPr>
            <a:spLocks noGrp="1"/>
          </p:cNvSpPr>
          <p:nvPr>
            <p:ph type="title"/>
          </p:nvPr>
        </p:nvSpPr>
        <p:spPr/>
        <p:txBody>
          <a:bodyPr>
            <a:normAutofit/>
          </a:bodyPr>
          <a:lstStyle/>
          <a:p>
            <a:r>
              <a:rPr lang="en-US" sz="3200" dirty="0">
                <a:latin typeface="Raleway" panose="020B0503030101060003" pitchFamily="34" charset="0"/>
              </a:rPr>
              <a:t>Digitalization and Denison’s Culture Model</a:t>
            </a:r>
            <a:endParaRPr lang="en-US" sz="2800" dirty="0"/>
          </a:p>
        </p:txBody>
      </p:sp>
      <p:pic>
        <p:nvPicPr>
          <p:cNvPr id="5" name="Content Placeholder 3" descr="5.1.png">
            <a:extLst>
              <a:ext uri="{FF2B5EF4-FFF2-40B4-BE49-F238E27FC236}">
                <a16:creationId xmlns:a16="http://schemas.microsoft.com/office/drawing/2014/main" id="{F591C413-11F9-4418-9E14-1D2FDE3FD160}"/>
              </a:ext>
            </a:extLst>
          </p:cNvPr>
          <p:cNvPicPr>
            <a:picLocks noChangeAspect="1"/>
          </p:cNvPicPr>
          <p:nvPr/>
        </p:nvPicPr>
        <p:blipFill>
          <a:blip r:embed="rId3">
            <a:extLst>
              <a:ext uri="{28A0092B-C50C-407E-A947-70E740481C1C}">
                <a14:useLocalDpi xmlns:a14="http://schemas.microsoft.com/office/drawing/2010/main" val="0"/>
              </a:ext>
            </a:extLst>
          </a:blip>
          <a:srcRect t="-1363" b="-183"/>
          <a:stretch>
            <a:fillRect/>
          </a:stretch>
        </p:blipFill>
        <p:spPr bwMode="auto">
          <a:xfrm>
            <a:off x="2090841" y="2259816"/>
            <a:ext cx="4057944" cy="381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B393DB54-9C88-4F8E-A6A3-CC67F00B0AFE}"/>
              </a:ext>
            </a:extLst>
          </p:cNvPr>
          <p:cNvSpPr txBox="1">
            <a:spLocks/>
          </p:cNvSpPr>
          <p:nvPr/>
        </p:nvSpPr>
        <p:spPr>
          <a:xfrm>
            <a:off x="5228576" y="1615709"/>
            <a:ext cx="2986370" cy="680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defRPr/>
            </a:pPr>
            <a:r>
              <a:rPr lang="en-US" sz="1600" dirty="0">
                <a:latin typeface="Raleway" panose="020B0503030101060003" pitchFamily="34" charset="0"/>
              </a:rPr>
              <a:t>Cutting-edge Strategy</a:t>
            </a:r>
          </a:p>
          <a:p>
            <a:pPr marL="342900" indent="-342900">
              <a:buFont typeface="Arial" panose="020B0604020202020204" pitchFamily="34" charset="0"/>
              <a:buChar char="•"/>
              <a:defRPr/>
            </a:pPr>
            <a:r>
              <a:rPr lang="en-US" sz="1600" dirty="0">
                <a:latin typeface="Raleway" panose="020B0503030101060003" pitchFamily="34" charset="0"/>
              </a:rPr>
              <a:t>Organizational Alignment on Goals</a:t>
            </a:r>
          </a:p>
        </p:txBody>
      </p:sp>
      <p:sp>
        <p:nvSpPr>
          <p:cNvPr id="7" name="Title 1">
            <a:extLst>
              <a:ext uri="{FF2B5EF4-FFF2-40B4-BE49-F238E27FC236}">
                <a16:creationId xmlns:a16="http://schemas.microsoft.com/office/drawing/2014/main" id="{66720A9C-69DC-4363-B506-E0BB2E1D9BBF}"/>
              </a:ext>
            </a:extLst>
          </p:cNvPr>
          <p:cNvSpPr txBox="1">
            <a:spLocks/>
          </p:cNvSpPr>
          <p:nvPr/>
        </p:nvSpPr>
        <p:spPr>
          <a:xfrm>
            <a:off x="5397345" y="5595976"/>
            <a:ext cx="2986370" cy="11042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defRPr/>
            </a:pPr>
            <a:r>
              <a:rPr lang="en-US" sz="1600" dirty="0">
                <a:latin typeface="Raleway" panose="020B0503030101060003" pitchFamily="34" charset="0"/>
              </a:rPr>
              <a:t>Clear &amp; Consistent Values</a:t>
            </a:r>
          </a:p>
          <a:p>
            <a:pPr marL="342900" indent="-342900">
              <a:buFont typeface="Arial" panose="020B0604020202020204" pitchFamily="34" charset="0"/>
              <a:buChar char="•"/>
              <a:defRPr/>
            </a:pPr>
            <a:r>
              <a:rPr lang="en-US" sz="1600" dirty="0">
                <a:latin typeface="Raleway" panose="020B0503030101060003" pitchFamily="34" charset="0"/>
              </a:rPr>
              <a:t>Accountability</a:t>
            </a:r>
          </a:p>
          <a:p>
            <a:pPr marL="342900" indent="-342900">
              <a:buFont typeface="Arial" panose="020B0604020202020204" pitchFamily="34" charset="0"/>
              <a:buChar char="•"/>
              <a:defRPr/>
            </a:pPr>
            <a:r>
              <a:rPr lang="en-US" sz="1600" dirty="0">
                <a:latin typeface="Raleway" panose="020B0503030101060003" pitchFamily="34" charset="0"/>
              </a:rPr>
              <a:t>Effective Problem-solving</a:t>
            </a:r>
          </a:p>
          <a:p>
            <a:pPr marL="342900" indent="-342900">
              <a:buFont typeface="Arial" panose="020B0604020202020204" pitchFamily="34" charset="0"/>
              <a:buChar char="•"/>
              <a:defRPr/>
            </a:pPr>
            <a:r>
              <a:rPr lang="en-US" sz="1600" dirty="0">
                <a:latin typeface="Raleway" panose="020B0503030101060003" pitchFamily="34" charset="0"/>
              </a:rPr>
              <a:t>Consistency in Processes &amp; Structure</a:t>
            </a:r>
          </a:p>
        </p:txBody>
      </p:sp>
      <p:sp>
        <p:nvSpPr>
          <p:cNvPr id="8" name="Title 1">
            <a:extLst>
              <a:ext uri="{FF2B5EF4-FFF2-40B4-BE49-F238E27FC236}">
                <a16:creationId xmlns:a16="http://schemas.microsoft.com/office/drawing/2014/main" id="{B02FB7A3-0D7B-4DFE-B76F-573E2A2DB6D6}"/>
              </a:ext>
            </a:extLst>
          </p:cNvPr>
          <p:cNvSpPr txBox="1">
            <a:spLocks/>
          </p:cNvSpPr>
          <p:nvPr/>
        </p:nvSpPr>
        <p:spPr>
          <a:xfrm>
            <a:off x="120124" y="1391245"/>
            <a:ext cx="2986359" cy="13617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defRPr/>
            </a:pPr>
            <a:r>
              <a:rPr lang="en-US" sz="1600" dirty="0">
                <a:latin typeface="Raleway" panose="020B0503030101060003" pitchFamily="34" charset="0"/>
              </a:rPr>
              <a:t>Flexibility</a:t>
            </a:r>
          </a:p>
          <a:p>
            <a:pPr marL="342900" indent="-342900">
              <a:buFont typeface="Arial" panose="020B0604020202020204" pitchFamily="34" charset="0"/>
              <a:buChar char="•"/>
              <a:defRPr/>
            </a:pPr>
            <a:r>
              <a:rPr lang="en-US" sz="1600" dirty="0">
                <a:latin typeface="Raleway" panose="020B0503030101060003" pitchFamily="34" charset="0"/>
              </a:rPr>
              <a:t>Agile Response to Change</a:t>
            </a:r>
          </a:p>
          <a:p>
            <a:pPr marL="342900" indent="-342900">
              <a:buFont typeface="Arial" panose="020B0604020202020204" pitchFamily="34" charset="0"/>
              <a:buChar char="•"/>
              <a:defRPr/>
            </a:pPr>
            <a:r>
              <a:rPr lang="en-US" sz="1600" dirty="0">
                <a:latin typeface="Raleway" panose="020B0503030101060003" pitchFamily="34" charset="0"/>
              </a:rPr>
              <a:t>Continuous Improvement</a:t>
            </a:r>
          </a:p>
          <a:p>
            <a:pPr marL="342900" indent="-342900">
              <a:buFont typeface="Arial" panose="020B0604020202020204" pitchFamily="34" charset="0"/>
              <a:buChar char="•"/>
              <a:defRPr/>
            </a:pPr>
            <a:r>
              <a:rPr lang="en-US" sz="1600" dirty="0">
                <a:latin typeface="Raleway" panose="020B0503030101060003" pitchFamily="34" charset="0"/>
              </a:rPr>
              <a:t>Cross-functional Coordination</a:t>
            </a:r>
          </a:p>
        </p:txBody>
      </p:sp>
      <p:sp>
        <p:nvSpPr>
          <p:cNvPr id="9" name="Title 1">
            <a:extLst>
              <a:ext uri="{FF2B5EF4-FFF2-40B4-BE49-F238E27FC236}">
                <a16:creationId xmlns:a16="http://schemas.microsoft.com/office/drawing/2014/main" id="{C9DB528C-5631-4AC6-BD47-8B5EF899FCDD}"/>
              </a:ext>
            </a:extLst>
          </p:cNvPr>
          <p:cNvSpPr txBox="1">
            <a:spLocks/>
          </p:cNvSpPr>
          <p:nvPr/>
        </p:nvSpPr>
        <p:spPr>
          <a:xfrm>
            <a:off x="183835" y="5595976"/>
            <a:ext cx="2994520" cy="8327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defRPr/>
            </a:pPr>
            <a:r>
              <a:rPr lang="en-US" sz="1600" dirty="0">
                <a:latin typeface="Raleway" panose="020B0503030101060003" pitchFamily="34" charset="0"/>
              </a:rPr>
              <a:t>Information Sharing</a:t>
            </a:r>
          </a:p>
          <a:p>
            <a:pPr marL="342900" indent="-342900">
              <a:buFont typeface="Arial" panose="020B0604020202020204" pitchFamily="34" charset="0"/>
              <a:buChar char="•"/>
              <a:defRPr/>
            </a:pPr>
            <a:r>
              <a:rPr lang="en-US" sz="1600" dirty="0">
                <a:latin typeface="Raleway" panose="020B0503030101060003" pitchFamily="34" charset="0"/>
              </a:rPr>
              <a:t>Delegating Authority</a:t>
            </a:r>
          </a:p>
          <a:p>
            <a:pPr marL="342900" indent="-342900">
              <a:buFont typeface="Arial" panose="020B0604020202020204" pitchFamily="34" charset="0"/>
              <a:buChar char="•"/>
              <a:defRPr/>
            </a:pPr>
            <a:r>
              <a:rPr lang="en-US" sz="1600" dirty="0">
                <a:latin typeface="Raleway" panose="020B0503030101060003" pitchFamily="34" charset="0"/>
              </a:rPr>
              <a:t>Investing in People</a:t>
            </a:r>
          </a:p>
        </p:txBody>
      </p:sp>
      <p:sp>
        <p:nvSpPr>
          <p:cNvPr id="10" name="Title 1">
            <a:extLst>
              <a:ext uri="{FF2B5EF4-FFF2-40B4-BE49-F238E27FC236}">
                <a16:creationId xmlns:a16="http://schemas.microsoft.com/office/drawing/2014/main" id="{E11BE994-8C45-4095-9E0E-EB0AD33BEE13}"/>
              </a:ext>
            </a:extLst>
          </p:cNvPr>
          <p:cNvSpPr txBox="1">
            <a:spLocks/>
          </p:cNvSpPr>
          <p:nvPr/>
        </p:nvSpPr>
        <p:spPr>
          <a:xfrm>
            <a:off x="8666786" y="4742764"/>
            <a:ext cx="3525214" cy="14433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defRPr/>
            </a:pPr>
            <a:r>
              <a:rPr lang="en-US" sz="1400" dirty="0">
                <a:latin typeface="Raleway" panose="020B0503030101060003" pitchFamily="34" charset="0"/>
              </a:rPr>
              <a:t>Encouraging Creativity</a:t>
            </a:r>
          </a:p>
          <a:p>
            <a:pPr marL="342900" indent="-342900">
              <a:buFont typeface="Arial" panose="020B0604020202020204" pitchFamily="34" charset="0"/>
              <a:buChar char="•"/>
              <a:defRPr/>
            </a:pPr>
            <a:r>
              <a:rPr lang="en-US" sz="1400" dirty="0">
                <a:latin typeface="Raleway" panose="020B0503030101060003" pitchFamily="34" charset="0"/>
              </a:rPr>
              <a:t>Ability to Implement New Ideas</a:t>
            </a:r>
          </a:p>
          <a:p>
            <a:pPr marL="342900" indent="-342900">
              <a:buFont typeface="Arial" panose="020B0604020202020204" pitchFamily="34" charset="0"/>
              <a:buChar char="•"/>
              <a:defRPr/>
            </a:pPr>
            <a:r>
              <a:rPr lang="en-US" sz="1400" dirty="0">
                <a:latin typeface="Raleway" panose="020B0503030101060003" pitchFamily="34" charset="0"/>
              </a:rPr>
              <a:t>Continuous Evaluation of New Ideas</a:t>
            </a:r>
          </a:p>
          <a:p>
            <a:pPr marL="342900" indent="-342900">
              <a:buFont typeface="Arial" panose="020B0604020202020204" pitchFamily="34" charset="0"/>
              <a:buChar char="•"/>
              <a:defRPr/>
            </a:pPr>
            <a:r>
              <a:rPr lang="en-US" sz="1400" dirty="0">
                <a:latin typeface="Raleway" panose="020B0503030101060003" pitchFamily="34" charset="0"/>
              </a:rPr>
              <a:t>Support for Developing New Ideas</a:t>
            </a:r>
          </a:p>
          <a:p>
            <a:pPr marL="342900" indent="-342900">
              <a:buFont typeface="Arial" panose="020B0604020202020204" pitchFamily="34" charset="0"/>
              <a:buChar char="•"/>
              <a:defRPr/>
            </a:pPr>
            <a:r>
              <a:rPr lang="en-US" sz="1400" dirty="0">
                <a:latin typeface="Raleway" panose="020B0503030101060003" pitchFamily="34" charset="0"/>
              </a:rPr>
              <a:t>Investment in Innovation</a:t>
            </a:r>
          </a:p>
        </p:txBody>
      </p:sp>
      <p:cxnSp>
        <p:nvCxnSpPr>
          <p:cNvPr id="15" name="Straight Connector 14">
            <a:extLst>
              <a:ext uri="{FF2B5EF4-FFF2-40B4-BE49-F238E27FC236}">
                <a16:creationId xmlns:a16="http://schemas.microsoft.com/office/drawing/2014/main" id="{79740DA3-EF61-4F80-9057-4DA912638D3D}"/>
              </a:ext>
            </a:extLst>
          </p:cNvPr>
          <p:cNvCxnSpPr>
            <a:cxnSpLocks/>
          </p:cNvCxnSpPr>
          <p:nvPr/>
        </p:nvCxnSpPr>
        <p:spPr>
          <a:xfrm>
            <a:off x="8552483" y="1188427"/>
            <a:ext cx="0" cy="5641977"/>
          </a:xfrm>
          <a:prstGeom prst="line">
            <a:avLst/>
          </a:prstGeom>
          <a:ln>
            <a:solidFill>
              <a:schemeClr val="bg1">
                <a:lumMod val="6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4392BFF-4C53-E15F-79B2-0D331C193598}"/>
              </a:ext>
            </a:extLst>
          </p:cNvPr>
          <p:cNvSpPr>
            <a:spLocks noGrp="1"/>
          </p:cNvSpPr>
          <p:nvPr>
            <p:ph type="sldNum" sz="quarter" idx="4"/>
          </p:nvPr>
        </p:nvSpPr>
        <p:spPr/>
        <p:txBody>
          <a:bodyPr/>
          <a:lstStyle/>
          <a:p>
            <a:fld id="{F7A4FE75-E25D-7A41-8670-1437E3354277}" type="slidenum">
              <a:rPr lang="en-US" smtClean="0"/>
              <a:pPr/>
              <a:t>11</a:t>
            </a:fld>
            <a:endParaRPr lang="en-US"/>
          </a:p>
        </p:txBody>
      </p:sp>
    </p:spTree>
    <p:extLst>
      <p:ext uri="{BB962C8B-B14F-4D97-AF65-F5344CB8AC3E}">
        <p14:creationId xmlns:p14="http://schemas.microsoft.com/office/powerpoint/2010/main" val="2695933927"/>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A256D-F3DA-454A-B0E5-69F94E2F88A0}"/>
              </a:ext>
            </a:extLst>
          </p:cNvPr>
          <p:cNvSpPr>
            <a:spLocks noGrp="1"/>
          </p:cNvSpPr>
          <p:nvPr>
            <p:ph type="title"/>
          </p:nvPr>
        </p:nvSpPr>
        <p:spPr/>
        <p:txBody>
          <a:bodyPr>
            <a:normAutofit/>
          </a:bodyPr>
          <a:lstStyle/>
          <a:p>
            <a:r>
              <a:rPr lang="en-US" sz="3200" dirty="0">
                <a:latin typeface="Raleway" panose="020B0503030101060003"/>
              </a:rPr>
              <a:t>Building a Digital Culture: Thoughts? Experiences?</a:t>
            </a:r>
          </a:p>
        </p:txBody>
      </p:sp>
      <p:sp>
        <p:nvSpPr>
          <p:cNvPr id="3" name="Text Placeholder 2">
            <a:extLst>
              <a:ext uri="{FF2B5EF4-FFF2-40B4-BE49-F238E27FC236}">
                <a16:creationId xmlns:a16="http://schemas.microsoft.com/office/drawing/2014/main" id="{73A54498-3688-CB46-A4C0-151D8C336B0B}"/>
              </a:ext>
            </a:extLst>
          </p:cNvPr>
          <p:cNvSpPr>
            <a:spLocks noGrp="1"/>
          </p:cNvSpPr>
          <p:nvPr>
            <p:ph type="body" sz="quarter" idx="12"/>
          </p:nvPr>
        </p:nvSpPr>
        <p:spPr>
          <a:xfrm>
            <a:off x="601134" y="1811265"/>
            <a:ext cx="11067201" cy="4525925"/>
          </a:xfrm>
        </p:spPr>
        <p:txBody>
          <a:bodyPr>
            <a:normAutofit/>
          </a:bodyPr>
          <a:lstStyle/>
          <a:p>
            <a:pPr marL="457200" indent="-457200">
              <a:spcBef>
                <a:spcPts val="1200"/>
              </a:spcBef>
              <a:spcAft>
                <a:spcPts val="1200"/>
              </a:spcAft>
              <a:buFont typeface="+mj-lt"/>
              <a:buAutoNum type="arabicPeriod"/>
            </a:pPr>
            <a:r>
              <a:rPr lang="en-US" sz="2000" dirty="0">
                <a:solidFill>
                  <a:schemeClr val="tx1"/>
                </a:solidFill>
                <a:latin typeface="Raleway" panose="020B0503030101060003"/>
              </a:rPr>
              <a:t>How does your organization define Digitization vs Digitalization vs Digital transformation? </a:t>
            </a:r>
          </a:p>
          <a:p>
            <a:pPr marL="457200" indent="-457200">
              <a:spcBef>
                <a:spcPts val="1200"/>
              </a:spcBef>
              <a:spcAft>
                <a:spcPts val="1200"/>
              </a:spcAft>
              <a:buFont typeface="+mj-lt"/>
              <a:buAutoNum type="arabicPeriod"/>
            </a:pPr>
            <a:r>
              <a:rPr lang="en-US" sz="2000" dirty="0">
                <a:solidFill>
                  <a:schemeClr val="tx1"/>
                </a:solidFill>
                <a:latin typeface="Raleway" panose="020B0503030101060003"/>
              </a:rPr>
              <a:t>How can you build “cultures” in a digital environment?  </a:t>
            </a:r>
          </a:p>
          <a:p>
            <a:pPr marL="457200" indent="-457200">
              <a:spcBef>
                <a:spcPts val="1200"/>
              </a:spcBef>
              <a:spcAft>
                <a:spcPts val="1200"/>
              </a:spcAft>
              <a:buFont typeface="+mj-lt"/>
              <a:buAutoNum type="arabicPeriod"/>
            </a:pPr>
            <a:r>
              <a:rPr lang="en-US" sz="2000" dirty="0">
                <a:solidFill>
                  <a:schemeClr val="tx1"/>
                </a:solidFill>
                <a:latin typeface="Raleway" panose="020B0503030101060003"/>
              </a:rPr>
              <a:t>How would you describe digital transformation in your organization?  What are the challenges? How have these challenges been addressed?</a:t>
            </a:r>
          </a:p>
          <a:p>
            <a:pPr marL="457200" indent="-457200">
              <a:spcBef>
                <a:spcPts val="1200"/>
              </a:spcBef>
              <a:spcAft>
                <a:spcPts val="1200"/>
              </a:spcAft>
              <a:buFont typeface="+mj-lt"/>
              <a:buAutoNum type="arabicPeriod"/>
            </a:pPr>
            <a:r>
              <a:rPr lang="en-US" sz="2000" dirty="0">
                <a:solidFill>
                  <a:schemeClr val="tx1"/>
                </a:solidFill>
                <a:latin typeface="Raleway" panose="020B0503030101060003"/>
              </a:rPr>
              <a:t>What are some of the challenges you face as a leader in this digital world? How have you overcome them, or what steps are you taking to overcome them?</a:t>
            </a:r>
          </a:p>
          <a:p>
            <a:pPr marL="457200" indent="-457200">
              <a:spcBef>
                <a:spcPts val="1200"/>
              </a:spcBef>
              <a:spcAft>
                <a:spcPts val="1200"/>
              </a:spcAft>
              <a:buFont typeface="+mj-lt"/>
              <a:buAutoNum type="arabicPeriod"/>
            </a:pPr>
            <a:r>
              <a:rPr lang="en-US" sz="2000" dirty="0">
                <a:solidFill>
                  <a:schemeClr val="tx1"/>
                </a:solidFill>
                <a:latin typeface="Raleway" panose="020B0503030101060003"/>
              </a:rPr>
              <a:t>What other changes are on the horizon, that are not being discussed?</a:t>
            </a:r>
            <a:br>
              <a:rPr lang="en-US" sz="2000" dirty="0">
                <a:solidFill>
                  <a:schemeClr val="tx1"/>
                </a:solidFill>
                <a:latin typeface="Raleway" panose="020B0503030101060003"/>
              </a:rPr>
            </a:br>
            <a:endParaRPr lang="en-US" sz="2000" dirty="0">
              <a:solidFill>
                <a:schemeClr val="tx1"/>
              </a:solidFill>
              <a:latin typeface="Raleway" panose="020B0503030101060003"/>
            </a:endParaRPr>
          </a:p>
        </p:txBody>
      </p:sp>
      <p:sp>
        <p:nvSpPr>
          <p:cNvPr id="4" name="TextBox 3">
            <a:extLst>
              <a:ext uri="{FF2B5EF4-FFF2-40B4-BE49-F238E27FC236}">
                <a16:creationId xmlns:a16="http://schemas.microsoft.com/office/drawing/2014/main" id="{7A048B20-C603-C967-563C-27C4AF3ADCE4}"/>
              </a:ext>
            </a:extLst>
          </p:cNvPr>
          <p:cNvSpPr txBox="1"/>
          <p:nvPr/>
        </p:nvSpPr>
        <p:spPr>
          <a:xfrm>
            <a:off x="769941" y="6516770"/>
            <a:ext cx="11348411" cy="307777"/>
          </a:xfrm>
          <a:prstGeom prst="rect">
            <a:avLst/>
          </a:prstGeom>
          <a:solidFill>
            <a:schemeClr val="bg1">
              <a:lumMod val="95000"/>
            </a:schemeClr>
          </a:solidFill>
        </p:spPr>
        <p:txBody>
          <a:bodyPr wrap="square" rtlCol="0">
            <a:spAutoFit/>
          </a:bodyPr>
          <a:lstStyle/>
          <a:p>
            <a:r>
              <a:rPr lang="en-US" sz="1400" dirty="0"/>
              <a:t>* Please add your name and organization in the chat if you have just joined this Digital Transformation networking session. </a:t>
            </a:r>
          </a:p>
        </p:txBody>
      </p:sp>
      <p:sp>
        <p:nvSpPr>
          <p:cNvPr id="5" name="Slide Number Placeholder 4">
            <a:extLst>
              <a:ext uri="{FF2B5EF4-FFF2-40B4-BE49-F238E27FC236}">
                <a16:creationId xmlns:a16="http://schemas.microsoft.com/office/drawing/2014/main" id="{BF9CDADA-AB8B-7A56-B7DD-2E10ADE05AED}"/>
              </a:ext>
            </a:extLst>
          </p:cNvPr>
          <p:cNvSpPr>
            <a:spLocks noGrp="1"/>
          </p:cNvSpPr>
          <p:nvPr>
            <p:ph type="sldNum" sz="quarter" idx="4"/>
          </p:nvPr>
        </p:nvSpPr>
        <p:spPr/>
        <p:txBody>
          <a:bodyPr/>
          <a:lstStyle/>
          <a:p>
            <a:fld id="{F7A4FE75-E25D-7A41-8670-1437E3354277}" type="slidenum">
              <a:rPr lang="en-US" smtClean="0"/>
              <a:pPr/>
              <a:t>12</a:t>
            </a:fld>
            <a:endParaRPr lang="en-US"/>
          </a:p>
        </p:txBody>
      </p:sp>
    </p:spTree>
    <p:extLst>
      <p:ext uri="{BB962C8B-B14F-4D97-AF65-F5344CB8AC3E}">
        <p14:creationId xmlns:p14="http://schemas.microsoft.com/office/powerpoint/2010/main" val="28225098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1F6D7-4CB9-FA90-87A2-4455C1CCC04E}"/>
              </a:ext>
            </a:extLst>
          </p:cNvPr>
          <p:cNvSpPr>
            <a:spLocks noGrp="1"/>
          </p:cNvSpPr>
          <p:nvPr>
            <p:ph type="title"/>
          </p:nvPr>
        </p:nvSpPr>
        <p:spPr/>
        <p:txBody>
          <a:bodyPr>
            <a:normAutofit/>
          </a:bodyPr>
          <a:lstStyle/>
          <a:p>
            <a:r>
              <a:rPr lang="en-US" sz="2800"/>
              <a:t>Illustrative </a:t>
            </a:r>
            <a:r>
              <a:rPr lang="en-US" sz="2800" dirty="0"/>
              <a:t>Examples of Digitalization</a:t>
            </a:r>
          </a:p>
        </p:txBody>
      </p:sp>
      <p:sp>
        <p:nvSpPr>
          <p:cNvPr id="5" name="TextBox 4">
            <a:extLst>
              <a:ext uri="{FF2B5EF4-FFF2-40B4-BE49-F238E27FC236}">
                <a16:creationId xmlns:a16="http://schemas.microsoft.com/office/drawing/2014/main" id="{78D8337D-908A-5FCA-CC6B-8BDE77CEB904}"/>
              </a:ext>
            </a:extLst>
          </p:cNvPr>
          <p:cNvSpPr txBox="1"/>
          <p:nvPr/>
        </p:nvSpPr>
        <p:spPr>
          <a:xfrm>
            <a:off x="5198320" y="5615523"/>
            <a:ext cx="4051935" cy="1169551"/>
          </a:xfrm>
          <a:prstGeom prst="rect">
            <a:avLst/>
          </a:prstGeom>
          <a:noFill/>
        </p:spPr>
        <p:txBody>
          <a:bodyPr wrap="square">
            <a:spAutoFit/>
          </a:bodyPr>
          <a:lstStyle/>
          <a:p>
            <a:pPr>
              <a:spcBef>
                <a:spcPts val="1000"/>
              </a:spcBef>
            </a:pPr>
            <a:r>
              <a:rPr lang="en-US" sz="1400" dirty="0">
                <a:solidFill>
                  <a:srgbClr val="59647A"/>
                </a:solidFill>
                <a:latin typeface="Arial"/>
                <a:cs typeface="Arial"/>
              </a:rPr>
              <a:t>LEGO transformed by launching new digital based businesses such as movies, LEGO Mindstorms, video games and applications, connected to their block systems that are more appealing to digitally savvy customer groups.</a:t>
            </a:r>
          </a:p>
        </p:txBody>
      </p:sp>
      <p:sp>
        <p:nvSpPr>
          <p:cNvPr id="7" name="TextBox 6">
            <a:extLst>
              <a:ext uri="{FF2B5EF4-FFF2-40B4-BE49-F238E27FC236}">
                <a16:creationId xmlns:a16="http://schemas.microsoft.com/office/drawing/2014/main" id="{7CC7ECFA-BB4D-0CFC-00CF-BF11E4B546E7}"/>
              </a:ext>
            </a:extLst>
          </p:cNvPr>
          <p:cNvSpPr txBox="1"/>
          <p:nvPr/>
        </p:nvSpPr>
        <p:spPr>
          <a:xfrm>
            <a:off x="3646170" y="2259449"/>
            <a:ext cx="3578118" cy="954107"/>
          </a:xfrm>
          <a:prstGeom prst="rect">
            <a:avLst/>
          </a:prstGeom>
          <a:noFill/>
        </p:spPr>
        <p:txBody>
          <a:bodyPr wrap="square">
            <a:spAutoFit/>
          </a:bodyPr>
          <a:lstStyle/>
          <a:p>
            <a:pPr>
              <a:spcBef>
                <a:spcPts val="1000"/>
              </a:spcBef>
            </a:pPr>
            <a:r>
              <a:rPr lang="en-US" sz="1400" dirty="0">
                <a:solidFill>
                  <a:srgbClr val="59647A"/>
                </a:solidFill>
                <a:latin typeface="Arial"/>
                <a:cs typeface="Arial"/>
              </a:rPr>
              <a:t>Airbus’ vision of applying innovative technologies to design and manufacturing, enabled them to use 3D-Printing to develop improved aircraft parts.</a:t>
            </a:r>
          </a:p>
        </p:txBody>
      </p:sp>
      <p:sp>
        <p:nvSpPr>
          <p:cNvPr id="9" name="TextBox 8">
            <a:extLst>
              <a:ext uri="{FF2B5EF4-FFF2-40B4-BE49-F238E27FC236}">
                <a16:creationId xmlns:a16="http://schemas.microsoft.com/office/drawing/2014/main" id="{0EAC582F-777C-C184-DE28-760E53C61995}"/>
              </a:ext>
            </a:extLst>
          </p:cNvPr>
          <p:cNvSpPr txBox="1"/>
          <p:nvPr/>
        </p:nvSpPr>
        <p:spPr>
          <a:xfrm>
            <a:off x="714697" y="5121841"/>
            <a:ext cx="4038600" cy="1600438"/>
          </a:xfrm>
          <a:prstGeom prst="rect">
            <a:avLst/>
          </a:prstGeom>
          <a:noFill/>
        </p:spPr>
        <p:txBody>
          <a:bodyPr wrap="square">
            <a:spAutoFit/>
          </a:bodyPr>
          <a:lstStyle/>
          <a:p>
            <a:pPr>
              <a:spcBef>
                <a:spcPts val="1000"/>
              </a:spcBef>
            </a:pPr>
            <a:r>
              <a:rPr lang="en-US" sz="1400" dirty="0">
                <a:solidFill>
                  <a:srgbClr val="59647A"/>
                </a:solidFill>
                <a:latin typeface="Arial"/>
                <a:cs typeface="Arial"/>
              </a:rPr>
              <a:t>Rio Tinto established an operations center - , more than 400 operators from one site can analyze data and synchronize an integrated system in real time, managing 15 mines, 31 pits, four port terminals and a 1,600km connecting rail network leading to increased efficiency, reliability and lower variability.</a:t>
            </a:r>
          </a:p>
        </p:txBody>
      </p:sp>
      <p:pic>
        <p:nvPicPr>
          <p:cNvPr id="11" name="Picture 10">
            <a:extLst>
              <a:ext uri="{FF2B5EF4-FFF2-40B4-BE49-F238E27FC236}">
                <a16:creationId xmlns:a16="http://schemas.microsoft.com/office/drawing/2014/main" id="{25B2712F-79B0-3215-1736-2C2DD62A7487}"/>
              </a:ext>
            </a:extLst>
          </p:cNvPr>
          <p:cNvPicPr>
            <a:picLocks noChangeAspect="1"/>
          </p:cNvPicPr>
          <p:nvPr/>
        </p:nvPicPr>
        <p:blipFill>
          <a:blip r:embed="rId2"/>
          <a:stretch>
            <a:fillRect/>
          </a:stretch>
        </p:blipFill>
        <p:spPr>
          <a:xfrm>
            <a:off x="311575" y="1403228"/>
            <a:ext cx="1822132" cy="1432182"/>
          </a:xfrm>
          <a:prstGeom prst="rect">
            <a:avLst/>
          </a:prstGeom>
        </p:spPr>
      </p:pic>
      <p:sp>
        <p:nvSpPr>
          <p:cNvPr id="12" name="TextBox 11">
            <a:extLst>
              <a:ext uri="{FF2B5EF4-FFF2-40B4-BE49-F238E27FC236}">
                <a16:creationId xmlns:a16="http://schemas.microsoft.com/office/drawing/2014/main" id="{284DFF9C-F9D0-9C61-93C1-A84529449D9A}"/>
              </a:ext>
            </a:extLst>
          </p:cNvPr>
          <p:cNvSpPr txBox="1"/>
          <p:nvPr/>
        </p:nvSpPr>
        <p:spPr>
          <a:xfrm>
            <a:off x="311575" y="2921578"/>
            <a:ext cx="2623608" cy="954107"/>
          </a:xfrm>
          <a:prstGeom prst="rect">
            <a:avLst/>
          </a:prstGeom>
          <a:noFill/>
        </p:spPr>
        <p:txBody>
          <a:bodyPr wrap="square">
            <a:spAutoFit/>
          </a:bodyPr>
          <a:lstStyle/>
          <a:p>
            <a:pPr>
              <a:spcBef>
                <a:spcPts val="1000"/>
              </a:spcBef>
            </a:pPr>
            <a:r>
              <a:rPr lang="en-US" sz="1400" dirty="0">
                <a:solidFill>
                  <a:srgbClr val="59647A"/>
                </a:solidFill>
                <a:latin typeface="Arial"/>
                <a:cs typeface="Arial"/>
              </a:rPr>
              <a:t>BMW is offering </a:t>
            </a:r>
            <a:r>
              <a:rPr lang="en-US" sz="1400" dirty="0" err="1">
                <a:solidFill>
                  <a:srgbClr val="59647A"/>
                </a:solidFill>
                <a:latin typeface="Arial"/>
                <a:cs typeface="Arial"/>
              </a:rPr>
              <a:t>DriveNow</a:t>
            </a:r>
            <a:r>
              <a:rPr lang="en-US" sz="1400" dirty="0">
                <a:solidFill>
                  <a:srgbClr val="59647A"/>
                </a:solidFill>
                <a:latin typeface="Arial"/>
                <a:cs typeface="Arial"/>
              </a:rPr>
              <a:t>, a car sharing service featuring </a:t>
            </a:r>
            <a:r>
              <a:rPr lang="en-US" sz="1400" dirty="0" err="1">
                <a:solidFill>
                  <a:srgbClr val="59647A"/>
                </a:solidFill>
                <a:latin typeface="Arial"/>
                <a:cs typeface="Arial"/>
              </a:rPr>
              <a:t>BMWi</a:t>
            </a:r>
            <a:r>
              <a:rPr lang="en-US" sz="1400" dirty="0">
                <a:solidFill>
                  <a:srgbClr val="59647A"/>
                </a:solidFill>
                <a:latin typeface="Arial"/>
                <a:cs typeface="Arial"/>
              </a:rPr>
              <a:t> electric cars to promote sustainable mobility. </a:t>
            </a:r>
          </a:p>
        </p:txBody>
      </p:sp>
      <p:pic>
        <p:nvPicPr>
          <p:cNvPr id="16" name="Picture 15">
            <a:extLst>
              <a:ext uri="{FF2B5EF4-FFF2-40B4-BE49-F238E27FC236}">
                <a16:creationId xmlns:a16="http://schemas.microsoft.com/office/drawing/2014/main" id="{A6758D5F-E3ED-CC37-B0FC-F99A11EC6545}"/>
              </a:ext>
            </a:extLst>
          </p:cNvPr>
          <p:cNvPicPr>
            <a:picLocks noChangeAspect="1"/>
          </p:cNvPicPr>
          <p:nvPr/>
        </p:nvPicPr>
        <p:blipFill>
          <a:blip r:embed="rId3"/>
          <a:stretch>
            <a:fillRect/>
          </a:stretch>
        </p:blipFill>
        <p:spPr>
          <a:xfrm>
            <a:off x="5228273" y="4473016"/>
            <a:ext cx="1735454" cy="1142507"/>
          </a:xfrm>
          <a:prstGeom prst="rect">
            <a:avLst/>
          </a:prstGeom>
        </p:spPr>
      </p:pic>
      <p:pic>
        <p:nvPicPr>
          <p:cNvPr id="18" name="Picture 17">
            <a:extLst>
              <a:ext uri="{FF2B5EF4-FFF2-40B4-BE49-F238E27FC236}">
                <a16:creationId xmlns:a16="http://schemas.microsoft.com/office/drawing/2014/main" id="{454310EC-D271-56E5-FDC6-E09B30DEE1A5}"/>
              </a:ext>
            </a:extLst>
          </p:cNvPr>
          <p:cNvPicPr>
            <a:picLocks noChangeAspect="1"/>
          </p:cNvPicPr>
          <p:nvPr/>
        </p:nvPicPr>
        <p:blipFill>
          <a:blip r:embed="rId4"/>
          <a:stretch>
            <a:fillRect/>
          </a:stretch>
        </p:blipFill>
        <p:spPr>
          <a:xfrm>
            <a:off x="3519487" y="1394877"/>
            <a:ext cx="2867025" cy="828675"/>
          </a:xfrm>
          <a:prstGeom prst="rect">
            <a:avLst/>
          </a:prstGeom>
        </p:spPr>
      </p:pic>
      <p:pic>
        <p:nvPicPr>
          <p:cNvPr id="20" name="Picture 19">
            <a:extLst>
              <a:ext uri="{FF2B5EF4-FFF2-40B4-BE49-F238E27FC236}">
                <a16:creationId xmlns:a16="http://schemas.microsoft.com/office/drawing/2014/main" id="{2ED5AF2C-7965-F825-E50C-0A9F31412CAC}"/>
              </a:ext>
            </a:extLst>
          </p:cNvPr>
          <p:cNvPicPr>
            <a:picLocks noChangeAspect="1"/>
          </p:cNvPicPr>
          <p:nvPr/>
        </p:nvPicPr>
        <p:blipFill>
          <a:blip r:embed="rId5"/>
          <a:stretch>
            <a:fillRect/>
          </a:stretch>
        </p:blipFill>
        <p:spPr>
          <a:xfrm>
            <a:off x="714697" y="4062702"/>
            <a:ext cx="2623608" cy="1011718"/>
          </a:xfrm>
          <a:prstGeom prst="rect">
            <a:avLst/>
          </a:prstGeom>
        </p:spPr>
      </p:pic>
      <p:pic>
        <p:nvPicPr>
          <p:cNvPr id="24" name="Picture 23">
            <a:extLst>
              <a:ext uri="{FF2B5EF4-FFF2-40B4-BE49-F238E27FC236}">
                <a16:creationId xmlns:a16="http://schemas.microsoft.com/office/drawing/2014/main" id="{FB52D44D-CBF8-6C8F-F91A-CBB9BF183E9A}"/>
              </a:ext>
            </a:extLst>
          </p:cNvPr>
          <p:cNvPicPr>
            <a:picLocks noChangeAspect="1"/>
          </p:cNvPicPr>
          <p:nvPr/>
        </p:nvPicPr>
        <p:blipFill>
          <a:blip r:embed="rId6"/>
          <a:stretch>
            <a:fillRect/>
          </a:stretch>
        </p:blipFill>
        <p:spPr>
          <a:xfrm>
            <a:off x="8025764" y="1293407"/>
            <a:ext cx="2944440" cy="710727"/>
          </a:xfrm>
          <a:prstGeom prst="rect">
            <a:avLst/>
          </a:prstGeom>
        </p:spPr>
      </p:pic>
      <p:sp>
        <p:nvSpPr>
          <p:cNvPr id="22" name="TextBox 21">
            <a:extLst>
              <a:ext uri="{FF2B5EF4-FFF2-40B4-BE49-F238E27FC236}">
                <a16:creationId xmlns:a16="http://schemas.microsoft.com/office/drawing/2014/main" id="{DF78C333-355F-334D-3BA2-70AAB6B7BD15}"/>
              </a:ext>
            </a:extLst>
          </p:cNvPr>
          <p:cNvSpPr txBox="1"/>
          <p:nvPr/>
        </p:nvSpPr>
        <p:spPr>
          <a:xfrm>
            <a:off x="8025764" y="2004134"/>
            <a:ext cx="3438526" cy="954107"/>
          </a:xfrm>
          <a:prstGeom prst="rect">
            <a:avLst/>
          </a:prstGeom>
          <a:noFill/>
        </p:spPr>
        <p:txBody>
          <a:bodyPr wrap="square">
            <a:spAutoFit/>
          </a:bodyPr>
          <a:lstStyle/>
          <a:p>
            <a:pPr>
              <a:spcBef>
                <a:spcPts val="1000"/>
              </a:spcBef>
            </a:pPr>
            <a:r>
              <a:rPr lang="en-US" sz="1400" dirty="0">
                <a:solidFill>
                  <a:srgbClr val="59647A"/>
                </a:solidFill>
                <a:latin typeface="Arial"/>
                <a:cs typeface="Arial"/>
              </a:rPr>
              <a:t>The US government plans to leverage partnerships between employers and technology innovators to increase access to high-quality and personalized learning.</a:t>
            </a:r>
          </a:p>
        </p:txBody>
      </p:sp>
      <p:sp>
        <p:nvSpPr>
          <p:cNvPr id="3" name="TextBox 2">
            <a:extLst>
              <a:ext uri="{FF2B5EF4-FFF2-40B4-BE49-F238E27FC236}">
                <a16:creationId xmlns:a16="http://schemas.microsoft.com/office/drawing/2014/main" id="{AE27E386-1414-1AAC-6D97-12D971F587BE}"/>
              </a:ext>
            </a:extLst>
          </p:cNvPr>
          <p:cNvSpPr txBox="1"/>
          <p:nvPr/>
        </p:nvSpPr>
        <p:spPr>
          <a:xfrm>
            <a:off x="10022006" y="5919281"/>
            <a:ext cx="2008068" cy="938719"/>
          </a:xfrm>
          <a:prstGeom prst="rect">
            <a:avLst/>
          </a:prstGeom>
          <a:noFill/>
        </p:spPr>
        <p:txBody>
          <a:bodyPr wrap="square" rtlCol="0">
            <a:spAutoFit/>
          </a:bodyPr>
          <a:lstStyle/>
          <a:p>
            <a:r>
              <a:rPr lang="en-US" sz="1100" dirty="0"/>
              <a:t>Excerpts from:</a:t>
            </a:r>
          </a:p>
          <a:p>
            <a:pPr marL="171450" indent="-171450">
              <a:buFont typeface="Arial" panose="020B0604020202020204" pitchFamily="34" charset="0"/>
              <a:buChar char="•"/>
            </a:pPr>
            <a:r>
              <a:rPr lang="en-US" sz="1100" dirty="0"/>
              <a:t>World Economic Forum Digital Transformation Initiative</a:t>
            </a:r>
          </a:p>
          <a:p>
            <a:pPr marL="171450" indent="-171450">
              <a:buFont typeface="Arial" panose="020B0604020202020204" pitchFamily="34" charset="0"/>
              <a:buChar char="•"/>
            </a:pPr>
            <a:r>
              <a:rPr lang="en-US" sz="1100" dirty="0"/>
              <a:t>Forbes</a:t>
            </a:r>
          </a:p>
        </p:txBody>
      </p:sp>
      <p:sp>
        <p:nvSpPr>
          <p:cNvPr id="4" name="Slide Number Placeholder 3">
            <a:extLst>
              <a:ext uri="{FF2B5EF4-FFF2-40B4-BE49-F238E27FC236}">
                <a16:creationId xmlns:a16="http://schemas.microsoft.com/office/drawing/2014/main" id="{F31E8BFA-DEDC-1BC1-4032-67DE1C60DC68}"/>
              </a:ext>
            </a:extLst>
          </p:cNvPr>
          <p:cNvSpPr>
            <a:spLocks noGrp="1"/>
          </p:cNvSpPr>
          <p:nvPr>
            <p:ph type="sldNum" sz="quarter" idx="4"/>
          </p:nvPr>
        </p:nvSpPr>
        <p:spPr/>
        <p:txBody>
          <a:bodyPr/>
          <a:lstStyle/>
          <a:p>
            <a:fld id="{F7A4FE75-E25D-7A41-8670-1437E3354277}" type="slidenum">
              <a:rPr lang="en-US" smtClean="0"/>
              <a:pPr/>
              <a:t>13</a:t>
            </a:fld>
            <a:endParaRPr lang="en-US"/>
          </a:p>
        </p:txBody>
      </p:sp>
      <p:sp>
        <p:nvSpPr>
          <p:cNvPr id="17" name="TextBox 16">
            <a:extLst>
              <a:ext uri="{FF2B5EF4-FFF2-40B4-BE49-F238E27FC236}">
                <a16:creationId xmlns:a16="http://schemas.microsoft.com/office/drawing/2014/main" id="{296F449B-712F-CC85-B9B3-F67DBF57F763}"/>
              </a:ext>
            </a:extLst>
          </p:cNvPr>
          <p:cNvSpPr txBox="1"/>
          <p:nvPr/>
        </p:nvSpPr>
        <p:spPr>
          <a:xfrm>
            <a:off x="7945064" y="4058354"/>
            <a:ext cx="4051935" cy="1169551"/>
          </a:xfrm>
          <a:prstGeom prst="rect">
            <a:avLst/>
          </a:prstGeom>
          <a:noFill/>
        </p:spPr>
        <p:txBody>
          <a:bodyPr wrap="square">
            <a:spAutoFit/>
          </a:bodyPr>
          <a:lstStyle/>
          <a:p>
            <a:pPr>
              <a:spcBef>
                <a:spcPts val="1000"/>
              </a:spcBef>
            </a:pPr>
            <a:r>
              <a:rPr lang="en-US" sz="1400" dirty="0">
                <a:solidFill>
                  <a:srgbClr val="59647A"/>
                </a:solidFill>
                <a:latin typeface="Arial"/>
                <a:cs typeface="Arial"/>
              </a:rPr>
              <a:t>Toys R Us likely banked on the assumption that all it had to do was launch an e-commerce store and that the customers would come in droves. What resulted was purely transactional customer experience not customer engagement.</a:t>
            </a:r>
          </a:p>
        </p:txBody>
      </p:sp>
      <p:pic>
        <p:nvPicPr>
          <p:cNvPr id="10" name="Picture 9">
            <a:extLst>
              <a:ext uri="{FF2B5EF4-FFF2-40B4-BE49-F238E27FC236}">
                <a16:creationId xmlns:a16="http://schemas.microsoft.com/office/drawing/2014/main" id="{D01A350B-238B-06F8-FD0D-AD4E464BBF83}"/>
              </a:ext>
            </a:extLst>
          </p:cNvPr>
          <p:cNvPicPr>
            <a:picLocks noChangeAspect="1"/>
          </p:cNvPicPr>
          <p:nvPr/>
        </p:nvPicPr>
        <p:blipFill>
          <a:blip r:embed="rId7"/>
          <a:stretch>
            <a:fillRect/>
          </a:stretch>
        </p:blipFill>
        <p:spPr>
          <a:xfrm>
            <a:off x="9971031" y="3491249"/>
            <a:ext cx="1857375" cy="581025"/>
          </a:xfrm>
          <a:prstGeom prst="rect">
            <a:avLst/>
          </a:prstGeom>
        </p:spPr>
      </p:pic>
    </p:spTree>
    <p:extLst>
      <p:ext uri="{BB962C8B-B14F-4D97-AF65-F5344CB8AC3E}">
        <p14:creationId xmlns:p14="http://schemas.microsoft.com/office/powerpoint/2010/main" val="3201281041"/>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3D67-7BB6-4537-B302-C33DE2162C8D}"/>
              </a:ext>
            </a:extLst>
          </p:cNvPr>
          <p:cNvSpPr>
            <a:spLocks noGrp="1"/>
          </p:cNvSpPr>
          <p:nvPr>
            <p:ph type="ctrTitle"/>
          </p:nvPr>
        </p:nvSpPr>
        <p:spPr>
          <a:xfrm>
            <a:off x="1008000" y="4862826"/>
            <a:ext cx="10175999" cy="1185508"/>
          </a:xfrm>
        </p:spPr>
        <p:txBody>
          <a:bodyPr>
            <a:normAutofit fontScale="90000"/>
          </a:bodyPr>
          <a:lstStyle/>
          <a:p>
            <a:pPr algn="ctr"/>
            <a:r>
              <a:rPr lang="en-US" b="1" dirty="0">
                <a:solidFill>
                  <a:schemeClr val="tx1"/>
                </a:solidFill>
                <a:latin typeface="Raleway" panose="020B0503030101060003"/>
              </a:rPr>
              <a:t>Building a Digital Culture:</a:t>
            </a:r>
            <a:br>
              <a:rPr lang="en-US" b="1" dirty="0">
                <a:solidFill>
                  <a:schemeClr val="tx1"/>
                </a:solidFill>
                <a:latin typeface="Raleway" panose="020B0503030101060003"/>
              </a:rPr>
            </a:br>
            <a:r>
              <a:rPr lang="en-US" b="1" dirty="0">
                <a:solidFill>
                  <a:schemeClr val="tx1"/>
                </a:solidFill>
                <a:latin typeface="Raleway" panose="020B0503030101060003"/>
              </a:rPr>
              <a:t>Is Your Organization Ready?</a:t>
            </a:r>
            <a:endParaRPr lang="en-US" dirty="0">
              <a:solidFill>
                <a:schemeClr val="tx1"/>
              </a:solidFill>
              <a:latin typeface="Raleway" panose="020B0503030101060003"/>
            </a:endParaRPr>
          </a:p>
        </p:txBody>
      </p:sp>
    </p:spTree>
    <p:extLst>
      <p:ext uri="{BB962C8B-B14F-4D97-AF65-F5344CB8AC3E}">
        <p14:creationId xmlns:p14="http://schemas.microsoft.com/office/powerpoint/2010/main" val="1328424520"/>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A256D-F3DA-454A-B0E5-69F94E2F88A0}"/>
              </a:ext>
            </a:extLst>
          </p:cNvPr>
          <p:cNvSpPr>
            <a:spLocks noGrp="1"/>
          </p:cNvSpPr>
          <p:nvPr>
            <p:ph type="title"/>
          </p:nvPr>
        </p:nvSpPr>
        <p:spPr/>
        <p:txBody>
          <a:bodyPr>
            <a:normAutofit/>
          </a:bodyPr>
          <a:lstStyle/>
          <a:p>
            <a:r>
              <a:rPr lang="en-US" sz="3200" dirty="0">
                <a:latin typeface="Raleway" panose="020B0503030101060003"/>
              </a:rPr>
              <a:t>Building a Digital Culture: Thoughts? Experiences?</a:t>
            </a:r>
          </a:p>
        </p:txBody>
      </p:sp>
      <p:sp>
        <p:nvSpPr>
          <p:cNvPr id="3" name="Text Placeholder 2">
            <a:extLst>
              <a:ext uri="{FF2B5EF4-FFF2-40B4-BE49-F238E27FC236}">
                <a16:creationId xmlns:a16="http://schemas.microsoft.com/office/drawing/2014/main" id="{73A54498-3688-CB46-A4C0-151D8C336B0B}"/>
              </a:ext>
            </a:extLst>
          </p:cNvPr>
          <p:cNvSpPr>
            <a:spLocks noGrp="1"/>
          </p:cNvSpPr>
          <p:nvPr>
            <p:ph type="body" sz="quarter" idx="12"/>
          </p:nvPr>
        </p:nvSpPr>
        <p:spPr>
          <a:xfrm>
            <a:off x="601134" y="3013166"/>
            <a:ext cx="11067201" cy="3324024"/>
          </a:xfrm>
        </p:spPr>
        <p:txBody>
          <a:bodyPr>
            <a:normAutofit/>
          </a:bodyPr>
          <a:lstStyle/>
          <a:p>
            <a:pPr marL="0" indent="0" algn="ctr">
              <a:spcBef>
                <a:spcPts val="1200"/>
              </a:spcBef>
              <a:spcAft>
                <a:spcPts val="1200"/>
              </a:spcAft>
            </a:pPr>
            <a:r>
              <a:rPr lang="en-US" sz="2000" dirty="0">
                <a:solidFill>
                  <a:schemeClr val="tx1"/>
                </a:solidFill>
                <a:latin typeface="Raleway" panose="020B0503030101060003"/>
              </a:rPr>
              <a:t>What does Digital Transformation mean for you?</a:t>
            </a:r>
          </a:p>
          <a:p>
            <a:pPr marL="0" indent="0">
              <a:spcBef>
                <a:spcPts val="1200"/>
              </a:spcBef>
              <a:spcAft>
                <a:spcPts val="1200"/>
              </a:spcAft>
            </a:pPr>
            <a:br>
              <a:rPr lang="en-US" sz="2000" dirty="0">
                <a:solidFill>
                  <a:schemeClr val="tx1"/>
                </a:solidFill>
                <a:latin typeface="Raleway" panose="020B0503030101060003"/>
              </a:rPr>
            </a:br>
            <a:endParaRPr lang="en-US" sz="2000" dirty="0">
              <a:solidFill>
                <a:schemeClr val="tx1"/>
              </a:solidFill>
              <a:latin typeface="Raleway" panose="020B0503030101060003"/>
            </a:endParaRPr>
          </a:p>
        </p:txBody>
      </p:sp>
      <p:sp>
        <p:nvSpPr>
          <p:cNvPr id="4" name="TextBox 3">
            <a:extLst>
              <a:ext uri="{FF2B5EF4-FFF2-40B4-BE49-F238E27FC236}">
                <a16:creationId xmlns:a16="http://schemas.microsoft.com/office/drawing/2014/main" id="{7A048B20-C603-C967-563C-27C4AF3ADCE4}"/>
              </a:ext>
            </a:extLst>
          </p:cNvPr>
          <p:cNvSpPr txBox="1"/>
          <p:nvPr/>
        </p:nvSpPr>
        <p:spPr>
          <a:xfrm>
            <a:off x="523665" y="6415955"/>
            <a:ext cx="11348411" cy="369332"/>
          </a:xfrm>
          <a:prstGeom prst="rect">
            <a:avLst/>
          </a:prstGeom>
          <a:solidFill>
            <a:schemeClr val="bg1">
              <a:lumMod val="95000"/>
            </a:schemeClr>
          </a:solidFill>
        </p:spPr>
        <p:txBody>
          <a:bodyPr wrap="square" rtlCol="0">
            <a:spAutoFit/>
          </a:bodyPr>
          <a:lstStyle/>
          <a:p>
            <a:r>
              <a:rPr lang="en-US" dirty="0"/>
              <a:t>* Please add your name and organization in the chat when you join this Digital Transformation networking session. </a:t>
            </a:r>
          </a:p>
        </p:txBody>
      </p:sp>
      <p:sp>
        <p:nvSpPr>
          <p:cNvPr id="5" name="Slide Number Placeholder 4">
            <a:extLst>
              <a:ext uri="{FF2B5EF4-FFF2-40B4-BE49-F238E27FC236}">
                <a16:creationId xmlns:a16="http://schemas.microsoft.com/office/drawing/2014/main" id="{8050A511-0BBB-678B-4D0C-48DF89EADEF2}"/>
              </a:ext>
            </a:extLst>
          </p:cNvPr>
          <p:cNvSpPr>
            <a:spLocks noGrp="1"/>
          </p:cNvSpPr>
          <p:nvPr>
            <p:ph type="sldNum" sz="quarter" idx="4"/>
          </p:nvPr>
        </p:nvSpPr>
        <p:spPr/>
        <p:txBody>
          <a:bodyPr/>
          <a:lstStyle/>
          <a:p>
            <a:fld id="{F7A4FE75-E25D-7A41-8670-1437E3354277}" type="slidenum">
              <a:rPr lang="en-US" smtClean="0"/>
              <a:pPr/>
              <a:t>3</a:t>
            </a:fld>
            <a:endParaRPr lang="en-US"/>
          </a:p>
        </p:txBody>
      </p:sp>
    </p:spTree>
    <p:extLst>
      <p:ext uri="{BB962C8B-B14F-4D97-AF65-F5344CB8AC3E}">
        <p14:creationId xmlns:p14="http://schemas.microsoft.com/office/powerpoint/2010/main" val="110671011"/>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3D579D3-A2DA-4996-B4B4-64D18C6CCE36}"/>
              </a:ext>
            </a:extLst>
          </p:cNvPr>
          <p:cNvSpPr>
            <a:spLocks noGrp="1"/>
          </p:cNvSpPr>
          <p:nvPr>
            <p:ph type="title"/>
          </p:nvPr>
        </p:nvSpPr>
        <p:spPr/>
        <p:txBody>
          <a:bodyPr>
            <a:normAutofit/>
          </a:bodyPr>
          <a:lstStyle/>
          <a:p>
            <a:r>
              <a:rPr lang="en-US" sz="2800" dirty="0">
                <a:latin typeface="Raleway"/>
              </a:rPr>
              <a:t>Digital Transformation</a:t>
            </a:r>
            <a:endParaRPr lang="en-US" sz="2800" dirty="0"/>
          </a:p>
        </p:txBody>
      </p:sp>
      <p:pic>
        <p:nvPicPr>
          <p:cNvPr id="8" name="Picture 7">
            <a:extLst>
              <a:ext uri="{FF2B5EF4-FFF2-40B4-BE49-F238E27FC236}">
                <a16:creationId xmlns:a16="http://schemas.microsoft.com/office/drawing/2014/main" id="{2A003AB7-F60B-B409-0CEE-44AC1056CFCC}"/>
              </a:ext>
            </a:extLst>
          </p:cNvPr>
          <p:cNvPicPr>
            <a:picLocks noChangeAspect="1"/>
          </p:cNvPicPr>
          <p:nvPr/>
        </p:nvPicPr>
        <p:blipFill>
          <a:blip r:embed="rId3"/>
          <a:stretch>
            <a:fillRect/>
          </a:stretch>
        </p:blipFill>
        <p:spPr>
          <a:xfrm>
            <a:off x="2786744" y="1210681"/>
            <a:ext cx="9627513" cy="5245124"/>
          </a:xfrm>
          <a:prstGeom prst="rect">
            <a:avLst/>
          </a:prstGeom>
        </p:spPr>
      </p:pic>
      <p:sp>
        <p:nvSpPr>
          <p:cNvPr id="11" name="Text Placeholder 2">
            <a:extLst>
              <a:ext uri="{FF2B5EF4-FFF2-40B4-BE49-F238E27FC236}">
                <a16:creationId xmlns:a16="http://schemas.microsoft.com/office/drawing/2014/main" id="{665B33A3-E905-279C-0288-60B26444881C}"/>
              </a:ext>
            </a:extLst>
          </p:cNvPr>
          <p:cNvSpPr>
            <a:spLocks noGrp="1"/>
          </p:cNvSpPr>
          <p:nvPr>
            <p:ph type="body" sz="quarter" idx="12"/>
          </p:nvPr>
        </p:nvSpPr>
        <p:spPr>
          <a:xfrm>
            <a:off x="339831" y="1373734"/>
            <a:ext cx="5918926" cy="4525925"/>
          </a:xfrm>
        </p:spPr>
        <p:txBody>
          <a:bodyPr>
            <a:normAutofit/>
          </a:bodyPr>
          <a:lstStyle/>
          <a:p>
            <a:pPr marL="0" indent="0">
              <a:lnSpc>
                <a:spcPct val="100000"/>
              </a:lnSpc>
              <a:spcBef>
                <a:spcPts val="0"/>
              </a:spcBef>
            </a:pPr>
            <a:r>
              <a:rPr lang="en-US" sz="1800" dirty="0">
                <a:solidFill>
                  <a:schemeClr val="tx1"/>
                </a:solidFill>
                <a:latin typeface="Raleway" panose="020B0503030101060003"/>
              </a:rPr>
              <a:t>Digitalization represents a major challenge for many organizations. It requires a new way of thinking, a new way of leading, and a new way of doing business.</a:t>
            </a:r>
            <a:br>
              <a:rPr lang="en-US" sz="1800" dirty="0">
                <a:solidFill>
                  <a:schemeClr val="tx1"/>
                </a:solidFill>
                <a:latin typeface="Raleway" panose="020B0503030101060003"/>
              </a:rPr>
            </a:br>
            <a:br>
              <a:rPr lang="en-US" sz="1800" dirty="0">
                <a:solidFill>
                  <a:schemeClr val="tx1"/>
                </a:solidFill>
                <a:latin typeface="Raleway" panose="020B0503030101060003"/>
              </a:rPr>
            </a:br>
            <a:r>
              <a:rPr lang="en-US" sz="1800" dirty="0">
                <a:solidFill>
                  <a:schemeClr val="tx1"/>
                </a:solidFill>
                <a:latin typeface="Raleway" panose="020B0503030101060003"/>
              </a:rPr>
              <a:t>We’ve researched this topic and have developed a model and set of measures to help our clients assess track their progress.</a:t>
            </a:r>
          </a:p>
          <a:p>
            <a:pPr marL="0" indent="0">
              <a:lnSpc>
                <a:spcPct val="100000"/>
              </a:lnSpc>
              <a:spcBef>
                <a:spcPts val="0"/>
              </a:spcBef>
            </a:pPr>
            <a:br>
              <a:rPr lang="en-US" sz="1800" dirty="0">
                <a:solidFill>
                  <a:schemeClr val="tx1"/>
                </a:solidFill>
                <a:latin typeface="Raleway" panose="020B0503030101060003"/>
              </a:rPr>
            </a:br>
            <a:r>
              <a:rPr lang="en-US" sz="1800" dirty="0">
                <a:solidFill>
                  <a:schemeClr val="tx1"/>
                </a:solidFill>
                <a:latin typeface="Raleway" panose="020B0503030101060003"/>
              </a:rPr>
              <a:t>Our model has six components:</a:t>
            </a:r>
            <a:br>
              <a:rPr lang="en-US" sz="1800" dirty="0">
                <a:latin typeface="Raleway" panose="020B0503030101060003"/>
              </a:rPr>
            </a:br>
            <a:endParaRPr lang="en-US" sz="1800" dirty="0">
              <a:latin typeface="Raleway" panose="020B0503030101060003"/>
            </a:endParaRPr>
          </a:p>
          <a:p>
            <a:pPr marL="0" indent="0">
              <a:lnSpc>
                <a:spcPct val="100000"/>
              </a:lnSpc>
              <a:spcBef>
                <a:spcPts val="0"/>
              </a:spcBef>
            </a:pPr>
            <a:endParaRPr lang="en-US" sz="1800" dirty="0">
              <a:latin typeface="Raleway" panose="020B0503030101060003"/>
            </a:endParaRPr>
          </a:p>
          <a:p>
            <a:pPr marL="0" indent="0">
              <a:lnSpc>
                <a:spcPct val="100000"/>
              </a:lnSpc>
              <a:spcBef>
                <a:spcPts val="0"/>
              </a:spcBef>
            </a:pPr>
            <a:endParaRPr lang="en-US" sz="1800" dirty="0">
              <a:latin typeface="Raleway" panose="020B0503030101060003"/>
            </a:endParaRPr>
          </a:p>
          <a:p>
            <a:pPr marL="0" indent="0">
              <a:lnSpc>
                <a:spcPct val="100000"/>
              </a:lnSpc>
              <a:spcBef>
                <a:spcPts val="0"/>
              </a:spcBef>
            </a:pPr>
            <a:endParaRPr lang="en-US" sz="1800" dirty="0">
              <a:latin typeface="Raleway" panose="020B0503030101060003"/>
            </a:endParaRPr>
          </a:p>
        </p:txBody>
      </p:sp>
      <p:sp>
        <p:nvSpPr>
          <p:cNvPr id="5" name="TextBox 4">
            <a:extLst>
              <a:ext uri="{FF2B5EF4-FFF2-40B4-BE49-F238E27FC236}">
                <a16:creationId xmlns:a16="http://schemas.microsoft.com/office/drawing/2014/main" id="{DC2131BA-188C-513A-E2F4-B2D99FF8D9A5}"/>
              </a:ext>
            </a:extLst>
          </p:cNvPr>
          <p:cNvSpPr txBox="1"/>
          <p:nvPr/>
        </p:nvSpPr>
        <p:spPr>
          <a:xfrm>
            <a:off x="240497" y="6579989"/>
            <a:ext cx="11711006" cy="307777"/>
          </a:xfrm>
          <a:prstGeom prst="rect">
            <a:avLst/>
          </a:prstGeom>
          <a:solidFill>
            <a:schemeClr val="bg1">
              <a:lumMod val="95000"/>
            </a:schemeClr>
          </a:solidFill>
        </p:spPr>
        <p:txBody>
          <a:bodyPr wrap="square" rtlCol="0">
            <a:spAutoFit/>
          </a:bodyPr>
          <a:lstStyle/>
          <a:p>
            <a:r>
              <a:rPr lang="en-US" sz="1400" dirty="0"/>
              <a:t>* Please add your name and organization in the chat if you have just joined this Digital Transformation networking session. </a:t>
            </a:r>
          </a:p>
        </p:txBody>
      </p:sp>
      <p:sp>
        <p:nvSpPr>
          <p:cNvPr id="2" name="Slide Number Placeholder 1">
            <a:extLst>
              <a:ext uri="{FF2B5EF4-FFF2-40B4-BE49-F238E27FC236}">
                <a16:creationId xmlns:a16="http://schemas.microsoft.com/office/drawing/2014/main" id="{7F0A41A8-1042-B070-8A2C-ACA9D30743CB}"/>
              </a:ext>
            </a:extLst>
          </p:cNvPr>
          <p:cNvSpPr>
            <a:spLocks noGrp="1"/>
          </p:cNvSpPr>
          <p:nvPr>
            <p:ph type="sldNum" sz="quarter" idx="4"/>
          </p:nvPr>
        </p:nvSpPr>
        <p:spPr/>
        <p:txBody>
          <a:bodyPr/>
          <a:lstStyle/>
          <a:p>
            <a:fld id="{F7A4FE75-E25D-7A41-8670-1437E3354277}" type="slidenum">
              <a:rPr lang="en-US" smtClean="0"/>
              <a:pPr/>
              <a:t>4</a:t>
            </a:fld>
            <a:endParaRPr lang="en-US"/>
          </a:p>
        </p:txBody>
      </p:sp>
    </p:spTree>
    <p:extLst>
      <p:ext uri="{BB962C8B-B14F-4D97-AF65-F5344CB8AC3E}">
        <p14:creationId xmlns:p14="http://schemas.microsoft.com/office/powerpoint/2010/main" val="1256520091"/>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2B4E-59AB-DC71-7A75-D22C73153E39}"/>
              </a:ext>
            </a:extLst>
          </p:cNvPr>
          <p:cNvSpPr>
            <a:spLocks noGrp="1"/>
          </p:cNvSpPr>
          <p:nvPr>
            <p:ph type="title"/>
          </p:nvPr>
        </p:nvSpPr>
        <p:spPr/>
        <p:txBody>
          <a:bodyPr>
            <a:normAutofit/>
          </a:bodyPr>
          <a:lstStyle/>
          <a:p>
            <a:r>
              <a:rPr lang="en-US" sz="2800" dirty="0"/>
              <a:t>Digital Strategy</a:t>
            </a:r>
          </a:p>
        </p:txBody>
      </p:sp>
      <p:pic>
        <p:nvPicPr>
          <p:cNvPr id="4" name="Picture 3">
            <a:extLst>
              <a:ext uri="{FF2B5EF4-FFF2-40B4-BE49-F238E27FC236}">
                <a16:creationId xmlns:a16="http://schemas.microsoft.com/office/drawing/2014/main" id="{EDEDDB00-7544-056C-6A36-9B13DA4CC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7774" y="1605863"/>
            <a:ext cx="9187544" cy="5167994"/>
          </a:xfrm>
          <a:prstGeom prst="rect">
            <a:avLst/>
          </a:prstGeom>
        </p:spPr>
      </p:pic>
      <p:sp>
        <p:nvSpPr>
          <p:cNvPr id="11" name="TextBox 10">
            <a:extLst>
              <a:ext uri="{FF2B5EF4-FFF2-40B4-BE49-F238E27FC236}">
                <a16:creationId xmlns:a16="http://schemas.microsoft.com/office/drawing/2014/main" id="{21563C44-D610-A85B-82B3-92AEC75271F4}"/>
              </a:ext>
            </a:extLst>
          </p:cNvPr>
          <p:cNvSpPr txBox="1"/>
          <p:nvPr/>
        </p:nvSpPr>
        <p:spPr>
          <a:xfrm>
            <a:off x="523665" y="1735990"/>
            <a:ext cx="7030386" cy="3693319"/>
          </a:xfrm>
          <a:prstGeom prst="rect">
            <a:avLst/>
          </a:prstGeom>
          <a:noFill/>
        </p:spPr>
        <p:txBody>
          <a:bodyPr wrap="square">
            <a:spAutoFit/>
          </a:bodyPr>
          <a:lstStyle/>
          <a:p>
            <a:pPr marL="0" lvl="0" indent="0"/>
            <a:r>
              <a:rPr lang="en-US" sz="1800" dirty="0">
                <a:latin typeface="Raleway" panose="020B0503030101060003"/>
              </a:rPr>
              <a:t>Guiding an organization through a digital transformation requires a clear strategic plan.  Leadership need to be aligned, and the strategy should be widely communicated, well understood, and clearly visible in day-to-day decisions</a:t>
            </a:r>
          </a:p>
          <a:p>
            <a:pPr lvl="0"/>
            <a:endParaRPr lang="en-US" sz="1800" dirty="0">
              <a:latin typeface="Raleway" panose="020B0503030101060003"/>
            </a:endParaRPr>
          </a:p>
          <a:p>
            <a:pPr marL="342900" lvl="0" indent="-342900">
              <a:buFont typeface="+mj-lt"/>
              <a:buAutoNum type="arabicPeriod"/>
            </a:pPr>
            <a:r>
              <a:rPr lang="en-US" sz="1800" dirty="0">
                <a:latin typeface="Raleway" panose="020B0503030101060003"/>
              </a:rPr>
              <a:t>Our leaders have clearly communicated our vision for our digital transformation</a:t>
            </a:r>
            <a:br>
              <a:rPr lang="en-US" sz="1800" dirty="0">
                <a:latin typeface="Raleway" panose="020B0503030101060003"/>
              </a:rPr>
            </a:br>
            <a:endParaRPr lang="en-US" sz="1800" dirty="0">
              <a:latin typeface="Raleway" panose="020B0503030101060003"/>
            </a:endParaRPr>
          </a:p>
          <a:p>
            <a:pPr marL="342900" lvl="0" indent="-342900">
              <a:buFont typeface="+mj-lt"/>
              <a:buAutoNum type="arabicPeriod"/>
            </a:pPr>
            <a:r>
              <a:rPr lang="en-US" sz="1800" dirty="0">
                <a:latin typeface="Raleway" panose="020B0503030101060003"/>
              </a:rPr>
              <a:t>Our digital transformation strategy is visible in our day-to-day decisions</a:t>
            </a:r>
            <a:br>
              <a:rPr lang="en-US" sz="1800" dirty="0">
                <a:latin typeface="Raleway" panose="020B0503030101060003"/>
              </a:rPr>
            </a:br>
            <a:endParaRPr lang="en-US" sz="1800" dirty="0">
              <a:latin typeface="Raleway" panose="020B0503030101060003"/>
            </a:endParaRPr>
          </a:p>
          <a:p>
            <a:pPr marL="342900" lvl="0" indent="-342900">
              <a:buFont typeface="+mj-lt"/>
              <a:buAutoNum type="arabicPeriod"/>
            </a:pPr>
            <a:r>
              <a:rPr lang="en-US" sz="1800" dirty="0">
                <a:latin typeface="Raleway" panose="020B0503030101060003"/>
              </a:rPr>
              <a:t>We have a comprehensive strategy to collect, process, and analyze data from all available information sources</a:t>
            </a:r>
            <a:endParaRPr lang="en-US" dirty="0"/>
          </a:p>
        </p:txBody>
      </p:sp>
      <p:sp>
        <p:nvSpPr>
          <p:cNvPr id="6" name="TextBox 5">
            <a:extLst>
              <a:ext uri="{FF2B5EF4-FFF2-40B4-BE49-F238E27FC236}">
                <a16:creationId xmlns:a16="http://schemas.microsoft.com/office/drawing/2014/main" id="{FF081429-E45D-916B-A81B-C2597ED2579E}"/>
              </a:ext>
            </a:extLst>
          </p:cNvPr>
          <p:cNvSpPr txBox="1"/>
          <p:nvPr/>
        </p:nvSpPr>
        <p:spPr>
          <a:xfrm>
            <a:off x="240497" y="6550223"/>
            <a:ext cx="11711006" cy="307777"/>
          </a:xfrm>
          <a:prstGeom prst="rect">
            <a:avLst/>
          </a:prstGeom>
          <a:solidFill>
            <a:schemeClr val="bg1">
              <a:lumMod val="95000"/>
            </a:schemeClr>
          </a:solidFill>
        </p:spPr>
        <p:txBody>
          <a:bodyPr wrap="square" rtlCol="0">
            <a:spAutoFit/>
          </a:bodyPr>
          <a:lstStyle/>
          <a:p>
            <a:r>
              <a:rPr lang="en-US" sz="1400" dirty="0"/>
              <a:t>* Please add your name and organization in the chat if you have just joined this Digital Transformation networking session. </a:t>
            </a:r>
          </a:p>
        </p:txBody>
      </p:sp>
      <p:sp>
        <p:nvSpPr>
          <p:cNvPr id="3" name="Slide Number Placeholder 2">
            <a:extLst>
              <a:ext uri="{FF2B5EF4-FFF2-40B4-BE49-F238E27FC236}">
                <a16:creationId xmlns:a16="http://schemas.microsoft.com/office/drawing/2014/main" id="{4F09A62D-7468-1A83-87E9-859A7EA87E36}"/>
              </a:ext>
            </a:extLst>
          </p:cNvPr>
          <p:cNvSpPr>
            <a:spLocks noGrp="1"/>
          </p:cNvSpPr>
          <p:nvPr>
            <p:ph type="sldNum" sz="quarter" idx="4"/>
          </p:nvPr>
        </p:nvSpPr>
        <p:spPr/>
        <p:txBody>
          <a:bodyPr/>
          <a:lstStyle/>
          <a:p>
            <a:fld id="{F7A4FE75-E25D-7A41-8670-1437E3354277}" type="slidenum">
              <a:rPr lang="en-US" smtClean="0"/>
              <a:pPr/>
              <a:t>5</a:t>
            </a:fld>
            <a:endParaRPr lang="en-US"/>
          </a:p>
        </p:txBody>
      </p:sp>
    </p:spTree>
    <p:extLst>
      <p:ext uri="{BB962C8B-B14F-4D97-AF65-F5344CB8AC3E}">
        <p14:creationId xmlns:p14="http://schemas.microsoft.com/office/powerpoint/2010/main" val="2000503355"/>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E10CB-45CB-02BD-E799-EF0647EDAE8C}"/>
              </a:ext>
            </a:extLst>
          </p:cNvPr>
          <p:cNvSpPr>
            <a:spLocks noGrp="1"/>
          </p:cNvSpPr>
          <p:nvPr>
            <p:ph type="title"/>
          </p:nvPr>
        </p:nvSpPr>
        <p:spPr/>
        <p:txBody>
          <a:bodyPr>
            <a:normAutofit/>
          </a:bodyPr>
          <a:lstStyle/>
          <a:p>
            <a:r>
              <a:rPr lang="en-US" sz="2800" dirty="0"/>
              <a:t>People</a:t>
            </a:r>
          </a:p>
        </p:txBody>
      </p:sp>
      <p:pic>
        <p:nvPicPr>
          <p:cNvPr id="4" name="Picture 3">
            <a:extLst>
              <a:ext uri="{FF2B5EF4-FFF2-40B4-BE49-F238E27FC236}">
                <a16:creationId xmlns:a16="http://schemas.microsoft.com/office/drawing/2014/main" id="{0B668CA1-538D-C30D-8CB7-B0EC10195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7771" y="1557884"/>
            <a:ext cx="9061771" cy="5097246"/>
          </a:xfrm>
          <a:prstGeom prst="rect">
            <a:avLst/>
          </a:prstGeom>
        </p:spPr>
      </p:pic>
      <p:sp>
        <p:nvSpPr>
          <p:cNvPr id="5" name="Text Placeholder 2">
            <a:extLst>
              <a:ext uri="{FF2B5EF4-FFF2-40B4-BE49-F238E27FC236}">
                <a16:creationId xmlns:a16="http://schemas.microsoft.com/office/drawing/2014/main" id="{A4089745-886B-218B-7B17-84B7B7C1B1F4}"/>
              </a:ext>
            </a:extLst>
          </p:cNvPr>
          <p:cNvSpPr txBox="1">
            <a:spLocks/>
          </p:cNvSpPr>
          <p:nvPr/>
        </p:nvSpPr>
        <p:spPr>
          <a:xfrm>
            <a:off x="703734" y="1798036"/>
            <a:ext cx="5782235" cy="4617754"/>
          </a:xfrm>
          <a:prstGeom prst="rect">
            <a:avLst/>
          </a:prstGeom>
        </p:spPr>
        <p:txBody>
          <a:bodyPr vert="horz"/>
          <a:lstStyle>
            <a:defPPr marR="0" lvl="0" algn="l" rtl="0">
              <a:lnSpc>
                <a:spcPct val="100000"/>
              </a:lnSpc>
              <a:spcBef>
                <a:spcPts val="0"/>
              </a:spcBef>
              <a:spcAft>
                <a:spcPts val="0"/>
              </a:spcAft>
            </a:defPPr>
            <a:lvl1pPr marR="0" lvl="0" algn="l" rtl="0">
              <a:lnSpc>
                <a:spcPct val="100000"/>
              </a:lnSpc>
              <a:spcBef>
                <a:spcPts val="0"/>
              </a:spcBef>
              <a:spcAft>
                <a:spcPts val="0"/>
              </a:spcAft>
              <a:buClr>
                <a:srgbClr val="59647A"/>
              </a:buClr>
              <a:buFontTx/>
              <a:buNone/>
              <a:defRPr sz="1760" b="0" i="0" u="none" strike="noStrike" cap="none">
                <a:solidFill>
                  <a:srgbClr val="59647A"/>
                </a:solidFill>
                <a:latin typeface="Arial"/>
                <a:ea typeface="Raleway"/>
                <a:cs typeface="Arial"/>
                <a:sym typeface="Arial"/>
              </a:defRPr>
            </a:lvl1pPr>
            <a:lvl2pPr marL="0" marR="0" lvl="1" indent="0" algn="l" rtl="0">
              <a:lnSpc>
                <a:spcPct val="100000"/>
              </a:lnSpc>
              <a:spcBef>
                <a:spcPts val="0"/>
              </a:spcBef>
              <a:spcAft>
                <a:spcPts val="0"/>
              </a:spcAft>
              <a:buClr>
                <a:srgbClr val="59647A"/>
              </a:buClr>
              <a:buFont typeface="Wingdings" charset="2"/>
              <a:buNone/>
              <a:defRPr sz="1540" b="0" i="0" u="none" strike="noStrike" cap="none">
                <a:solidFill>
                  <a:srgbClr val="666666"/>
                </a:solidFill>
                <a:latin typeface="Arial"/>
                <a:ea typeface="Arial"/>
                <a:cs typeface="Arial"/>
                <a:sym typeface="Arial"/>
              </a:defRPr>
            </a:lvl2pPr>
            <a:lvl3pPr marL="382219" marR="0" lvl="2" indent="-181051" algn="l" rtl="0">
              <a:lnSpc>
                <a:spcPct val="100000"/>
              </a:lnSpc>
              <a:spcBef>
                <a:spcPts val="0"/>
              </a:spcBef>
              <a:spcAft>
                <a:spcPts val="0"/>
              </a:spcAft>
              <a:buClr>
                <a:srgbClr val="59647A"/>
              </a:buClr>
              <a:buFont typeface="Wingdings" charset="2"/>
              <a:buChar char="§"/>
              <a:defRPr sz="1540" b="0" i="0" u="none" strike="noStrike" cap="none">
                <a:solidFill>
                  <a:srgbClr val="666666"/>
                </a:solidFill>
                <a:latin typeface="Arial"/>
                <a:ea typeface="Arial"/>
                <a:cs typeface="Arial"/>
                <a:sym typeface="Arial"/>
              </a:defRPr>
            </a:lvl3pPr>
            <a:lvl4pPr marL="613562" marR="0" lvl="3" indent="-211226" algn="l" rtl="0">
              <a:lnSpc>
                <a:spcPct val="100000"/>
              </a:lnSpc>
              <a:spcBef>
                <a:spcPts val="0"/>
              </a:spcBef>
              <a:spcAft>
                <a:spcPts val="0"/>
              </a:spcAft>
              <a:buClr>
                <a:srgbClr val="59647A"/>
              </a:buClr>
              <a:buFont typeface="Lucida Grande"/>
              <a:buChar char="-"/>
              <a:defRPr sz="1540" b="0" i="0" u="none" strike="noStrike" cap="none">
                <a:solidFill>
                  <a:srgbClr val="666666"/>
                </a:solidFill>
                <a:latin typeface="Arial"/>
                <a:ea typeface="Arial"/>
                <a:cs typeface="Arial"/>
                <a:sym typeface="Arial"/>
              </a:defRPr>
            </a:lvl4pPr>
            <a:lvl5pPr marR="0" lvl="4" algn="l" rtl="0">
              <a:lnSpc>
                <a:spcPct val="100000"/>
              </a:lnSpc>
              <a:spcBef>
                <a:spcPts val="0"/>
              </a:spcBef>
              <a:spcAft>
                <a:spcPts val="0"/>
              </a:spcAft>
              <a:buNone/>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40" b="0" i="0" u="none" strike="noStrike" cap="none">
                <a:solidFill>
                  <a:srgbClr val="000000"/>
                </a:solidFill>
                <a:latin typeface="Arial"/>
                <a:ea typeface="Arial"/>
                <a:cs typeface="Arial"/>
                <a:sym typeface="Arial"/>
              </a:defRPr>
            </a:lvl9pPr>
          </a:lstStyle>
          <a:p>
            <a:r>
              <a:rPr lang="en-US" sz="1800" kern="0" dirty="0">
                <a:solidFill>
                  <a:schemeClr val="tx1"/>
                </a:solidFill>
                <a:latin typeface="Raleway" panose="020B0503030101060003"/>
              </a:rPr>
              <a:t>A change of this magnitude always requires a culture change. This always means that changes are required in people’s mindset, talent, and leadership skills.  One key element of this transformation is building the deep digital talent – the data science, software development, and AI expertise required to succeed</a:t>
            </a:r>
            <a:endParaRPr lang="en-US" sz="1800" dirty="0">
              <a:solidFill>
                <a:schemeClr val="tx1"/>
              </a:solidFill>
              <a:latin typeface="Raleway" panose="020B0503030101060003"/>
            </a:endParaRPr>
          </a:p>
          <a:p>
            <a:endParaRPr lang="en-US" sz="1800" kern="0" dirty="0">
              <a:solidFill>
                <a:schemeClr val="tx1"/>
              </a:solidFill>
              <a:latin typeface="Raleway" panose="020B0503030101060003"/>
            </a:endParaRPr>
          </a:p>
          <a:p>
            <a:r>
              <a:rPr lang="en-US" sz="1800" kern="0" dirty="0">
                <a:solidFill>
                  <a:schemeClr val="tx1"/>
                </a:solidFill>
                <a:latin typeface="Raleway" panose="020B0503030101060003"/>
              </a:rPr>
              <a:t>4.  Our digital talent creates a clear advantage over</a:t>
            </a:r>
            <a:br>
              <a:rPr lang="en-US" sz="1800" kern="0" dirty="0">
                <a:solidFill>
                  <a:schemeClr val="tx1"/>
                </a:solidFill>
                <a:latin typeface="Raleway" panose="020B0503030101060003"/>
              </a:rPr>
            </a:br>
            <a:r>
              <a:rPr lang="en-US" sz="1800" kern="0" dirty="0">
                <a:solidFill>
                  <a:schemeClr val="tx1"/>
                </a:solidFill>
                <a:latin typeface="Raleway" panose="020B0503030101060003"/>
              </a:rPr>
              <a:t>     our competitors</a:t>
            </a:r>
          </a:p>
          <a:p>
            <a:r>
              <a:rPr lang="en-US" sz="1800" kern="0" dirty="0">
                <a:solidFill>
                  <a:schemeClr val="tx1"/>
                </a:solidFill>
                <a:latin typeface="Raleway" panose="020B0503030101060003"/>
              </a:rPr>
              <a:t> </a:t>
            </a:r>
          </a:p>
          <a:p>
            <a:r>
              <a:rPr lang="en-US" sz="1800" kern="0" dirty="0">
                <a:solidFill>
                  <a:schemeClr val="tx1"/>
                </a:solidFill>
                <a:latin typeface="Raleway" panose="020B0503030101060003"/>
              </a:rPr>
              <a:t>5.  We have the skills and capabilities necessary to</a:t>
            </a:r>
            <a:br>
              <a:rPr lang="en-US" sz="1800" kern="0" dirty="0">
                <a:solidFill>
                  <a:schemeClr val="tx1"/>
                </a:solidFill>
                <a:latin typeface="Raleway" panose="020B0503030101060003"/>
              </a:rPr>
            </a:br>
            <a:r>
              <a:rPr lang="en-US" sz="1800" kern="0" dirty="0">
                <a:solidFill>
                  <a:schemeClr val="tx1"/>
                </a:solidFill>
                <a:latin typeface="Raleway" panose="020B0503030101060003"/>
              </a:rPr>
              <a:t>     implement our digital transformation</a:t>
            </a:r>
            <a:br>
              <a:rPr lang="en-US" sz="1800" kern="0" dirty="0">
                <a:solidFill>
                  <a:schemeClr val="tx1"/>
                </a:solidFill>
                <a:latin typeface="Raleway" panose="020B0503030101060003"/>
              </a:rPr>
            </a:br>
            <a:endParaRPr lang="en-US" sz="1800" kern="0" dirty="0">
              <a:solidFill>
                <a:schemeClr val="tx1"/>
              </a:solidFill>
              <a:latin typeface="Raleway" panose="020B0503030101060003"/>
            </a:endParaRPr>
          </a:p>
          <a:p>
            <a:r>
              <a:rPr lang="en-US" sz="1800" kern="0" dirty="0">
                <a:solidFill>
                  <a:schemeClr val="tx1"/>
                </a:solidFill>
                <a:latin typeface="Raleway" panose="020B0503030101060003"/>
              </a:rPr>
              <a:t>6.  We are aggressively recruiting the digital talent</a:t>
            </a:r>
            <a:br>
              <a:rPr lang="en-US" sz="1800" kern="0" dirty="0">
                <a:solidFill>
                  <a:schemeClr val="tx1"/>
                </a:solidFill>
                <a:latin typeface="Raleway" panose="020B0503030101060003"/>
              </a:rPr>
            </a:br>
            <a:r>
              <a:rPr lang="en-US" sz="1800" kern="0" dirty="0">
                <a:solidFill>
                  <a:schemeClr val="tx1"/>
                </a:solidFill>
                <a:latin typeface="Raleway" panose="020B0503030101060003"/>
              </a:rPr>
              <a:t>     that we need for the future</a:t>
            </a:r>
          </a:p>
          <a:p>
            <a:br>
              <a:rPr lang="en-US" sz="1800" kern="0" dirty="0">
                <a:latin typeface="Raleway" panose="020B0503030101060003"/>
              </a:rPr>
            </a:br>
            <a:endParaRPr lang="en-US" sz="1800" kern="0" dirty="0">
              <a:latin typeface="Raleway" panose="020B0503030101060003"/>
            </a:endParaRPr>
          </a:p>
          <a:p>
            <a:endParaRPr lang="en-US" sz="1800" kern="0" dirty="0">
              <a:latin typeface="Raleway" panose="020B0503030101060003"/>
            </a:endParaRPr>
          </a:p>
        </p:txBody>
      </p:sp>
      <p:sp>
        <p:nvSpPr>
          <p:cNvPr id="6" name="TextBox 5">
            <a:extLst>
              <a:ext uri="{FF2B5EF4-FFF2-40B4-BE49-F238E27FC236}">
                <a16:creationId xmlns:a16="http://schemas.microsoft.com/office/drawing/2014/main" id="{519FBFE9-CDE8-16F4-3D47-800007AB8D5E}"/>
              </a:ext>
            </a:extLst>
          </p:cNvPr>
          <p:cNvSpPr txBox="1"/>
          <p:nvPr/>
        </p:nvSpPr>
        <p:spPr>
          <a:xfrm>
            <a:off x="240497" y="6550223"/>
            <a:ext cx="11711006" cy="307777"/>
          </a:xfrm>
          <a:prstGeom prst="rect">
            <a:avLst/>
          </a:prstGeom>
          <a:solidFill>
            <a:schemeClr val="bg1">
              <a:lumMod val="95000"/>
            </a:schemeClr>
          </a:solidFill>
        </p:spPr>
        <p:txBody>
          <a:bodyPr wrap="square" rtlCol="0">
            <a:spAutoFit/>
          </a:bodyPr>
          <a:lstStyle/>
          <a:p>
            <a:r>
              <a:rPr lang="en-US" sz="1400" dirty="0"/>
              <a:t>* Please add your name and organization in the chat if you have just joined this Digital Transformation networking session. </a:t>
            </a:r>
          </a:p>
        </p:txBody>
      </p:sp>
      <p:sp>
        <p:nvSpPr>
          <p:cNvPr id="3" name="Slide Number Placeholder 2">
            <a:extLst>
              <a:ext uri="{FF2B5EF4-FFF2-40B4-BE49-F238E27FC236}">
                <a16:creationId xmlns:a16="http://schemas.microsoft.com/office/drawing/2014/main" id="{5AE09FA8-1648-BE8E-0FCD-4BABDD2FEE16}"/>
              </a:ext>
            </a:extLst>
          </p:cNvPr>
          <p:cNvSpPr>
            <a:spLocks noGrp="1"/>
          </p:cNvSpPr>
          <p:nvPr>
            <p:ph type="sldNum" sz="quarter" idx="4"/>
          </p:nvPr>
        </p:nvSpPr>
        <p:spPr/>
        <p:txBody>
          <a:bodyPr/>
          <a:lstStyle/>
          <a:p>
            <a:fld id="{F7A4FE75-E25D-7A41-8670-1437E3354277}" type="slidenum">
              <a:rPr lang="en-US" smtClean="0"/>
              <a:pPr/>
              <a:t>6</a:t>
            </a:fld>
            <a:endParaRPr lang="en-US"/>
          </a:p>
        </p:txBody>
      </p:sp>
    </p:spTree>
    <p:extLst>
      <p:ext uri="{BB962C8B-B14F-4D97-AF65-F5344CB8AC3E}">
        <p14:creationId xmlns:p14="http://schemas.microsoft.com/office/powerpoint/2010/main" val="3923243074"/>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38795-88EA-D4D7-8650-2A2CFFFFB039}"/>
              </a:ext>
            </a:extLst>
          </p:cNvPr>
          <p:cNvSpPr>
            <a:spLocks noGrp="1"/>
          </p:cNvSpPr>
          <p:nvPr>
            <p:ph type="title"/>
          </p:nvPr>
        </p:nvSpPr>
        <p:spPr/>
        <p:txBody>
          <a:bodyPr>
            <a:normAutofit/>
          </a:bodyPr>
          <a:lstStyle/>
          <a:p>
            <a:r>
              <a:rPr lang="en-US" sz="2800" dirty="0"/>
              <a:t>Customer Experience</a:t>
            </a:r>
          </a:p>
        </p:txBody>
      </p:sp>
      <p:grpSp>
        <p:nvGrpSpPr>
          <p:cNvPr id="4" name="Group 3">
            <a:extLst>
              <a:ext uri="{FF2B5EF4-FFF2-40B4-BE49-F238E27FC236}">
                <a16:creationId xmlns:a16="http://schemas.microsoft.com/office/drawing/2014/main" id="{AFC86857-B837-DEDA-CE6F-24A1D5E64446}"/>
              </a:ext>
            </a:extLst>
          </p:cNvPr>
          <p:cNvGrpSpPr/>
          <p:nvPr/>
        </p:nvGrpSpPr>
        <p:grpSpPr>
          <a:xfrm>
            <a:off x="1057550" y="3172441"/>
            <a:ext cx="10330499" cy="4774542"/>
            <a:chOff x="928274" y="3391543"/>
            <a:chExt cx="10330499" cy="4774542"/>
          </a:xfrm>
        </p:grpSpPr>
        <p:sp>
          <p:nvSpPr>
            <p:cNvPr id="5" name="Right Arrow 7">
              <a:extLst>
                <a:ext uri="{FF2B5EF4-FFF2-40B4-BE49-F238E27FC236}">
                  <a16:creationId xmlns:a16="http://schemas.microsoft.com/office/drawing/2014/main" id="{44DB8DD0-AAB0-2567-3468-01B8EB459233}"/>
                </a:ext>
              </a:extLst>
            </p:cNvPr>
            <p:cNvSpPr/>
            <p:nvPr/>
          </p:nvSpPr>
          <p:spPr>
            <a:xfrm>
              <a:off x="928274" y="5506390"/>
              <a:ext cx="1730768" cy="865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6" name="Picture 5">
              <a:extLst>
                <a:ext uri="{FF2B5EF4-FFF2-40B4-BE49-F238E27FC236}">
                  <a16:creationId xmlns:a16="http://schemas.microsoft.com/office/drawing/2014/main" id="{F425D26C-567D-6C2C-EFE3-C8EEB7F85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309" y="3391543"/>
              <a:ext cx="8488074" cy="4774542"/>
            </a:xfrm>
            <a:prstGeom prst="rect">
              <a:avLst/>
            </a:prstGeom>
          </p:spPr>
        </p:pic>
        <p:sp>
          <p:nvSpPr>
            <p:cNvPr id="7" name="Right Arrow 16">
              <a:extLst>
                <a:ext uri="{FF2B5EF4-FFF2-40B4-BE49-F238E27FC236}">
                  <a16:creationId xmlns:a16="http://schemas.microsoft.com/office/drawing/2014/main" id="{B8738FEF-D9B6-34DE-397F-4C1FA4809418}"/>
                </a:ext>
              </a:extLst>
            </p:cNvPr>
            <p:cNvSpPr/>
            <p:nvPr/>
          </p:nvSpPr>
          <p:spPr>
            <a:xfrm>
              <a:off x="9528005" y="5506390"/>
              <a:ext cx="1730768" cy="865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sp>
        <p:nvSpPr>
          <p:cNvPr id="12" name="Text Placeholder 2">
            <a:extLst>
              <a:ext uri="{FF2B5EF4-FFF2-40B4-BE49-F238E27FC236}">
                <a16:creationId xmlns:a16="http://schemas.microsoft.com/office/drawing/2014/main" id="{7F47F7CC-365B-90FB-92E4-0829191AF71F}"/>
              </a:ext>
            </a:extLst>
          </p:cNvPr>
          <p:cNvSpPr txBox="1">
            <a:spLocks/>
          </p:cNvSpPr>
          <p:nvPr/>
        </p:nvSpPr>
        <p:spPr>
          <a:xfrm>
            <a:off x="601945" y="1439056"/>
            <a:ext cx="11241711" cy="34667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None/>
              <a:defRPr sz="1600" b="0" i="0" kern="1200">
                <a:solidFill>
                  <a:srgbClr val="59647A"/>
                </a:solidFill>
                <a:latin typeface="Arial"/>
                <a:ea typeface="+mn-ea"/>
                <a:cs typeface="Arial"/>
              </a:defRPr>
            </a:lvl1pPr>
            <a:lvl2pPr marL="0" indent="0" algn="l" defTabSz="914400" rtl="0" eaLnBrk="1" latinLnBrk="0" hangingPunct="1">
              <a:lnSpc>
                <a:spcPct val="90000"/>
              </a:lnSpc>
              <a:spcBef>
                <a:spcPts val="500"/>
              </a:spcBef>
              <a:buClr>
                <a:srgbClr val="59647A"/>
              </a:buClr>
              <a:buFont typeface="Wingdings" charset="2"/>
              <a:buNone/>
              <a:defRPr sz="1400" kern="1200">
                <a:solidFill>
                  <a:srgbClr val="666666"/>
                </a:solidFill>
                <a:latin typeface="Arial"/>
                <a:ea typeface="+mn-ea"/>
                <a:cs typeface="Arial"/>
              </a:defRPr>
            </a:lvl2pPr>
            <a:lvl3pPr marL="347480" indent="-164596" algn="l" defTabSz="914400" rtl="0" eaLnBrk="1" latinLnBrk="0" hangingPunct="1">
              <a:lnSpc>
                <a:spcPct val="90000"/>
              </a:lnSpc>
              <a:spcBef>
                <a:spcPts val="500"/>
              </a:spcBef>
              <a:buClr>
                <a:srgbClr val="59647A"/>
              </a:buClr>
              <a:buFont typeface="Wingdings" charset="2"/>
              <a:buChar char="§"/>
              <a:defRPr sz="1400" kern="1200">
                <a:solidFill>
                  <a:srgbClr val="666666"/>
                </a:solidFill>
                <a:latin typeface="Arial"/>
                <a:ea typeface="+mn-ea"/>
                <a:cs typeface="Arial"/>
              </a:defRPr>
            </a:lvl3pPr>
            <a:lvl4pPr marL="557798" indent="-192029" algn="l" defTabSz="914400" rtl="0" eaLnBrk="1" latinLnBrk="0" hangingPunct="1">
              <a:lnSpc>
                <a:spcPct val="90000"/>
              </a:lnSpc>
              <a:spcBef>
                <a:spcPts val="500"/>
              </a:spcBef>
              <a:buClr>
                <a:srgbClr val="59647A"/>
              </a:buClr>
              <a:buFont typeface="Lucida Grande"/>
              <a:buChar char="-"/>
              <a:defRPr sz="1400" kern="1200">
                <a:solidFill>
                  <a:srgbClr val="666666"/>
                </a:solidFill>
                <a:latin typeface="Arial"/>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800" dirty="0">
                <a:solidFill>
                  <a:schemeClr val="tx1"/>
                </a:solidFill>
                <a:latin typeface="Raleway" panose="020B0503030101060003"/>
              </a:rPr>
              <a:t>The value chain in the digital world begins with the customer.  The customer experience drives innovative product design and the production and delivery process.  This whole process must be built around a real-time understanding of the customer experience</a:t>
            </a:r>
          </a:p>
          <a:p>
            <a:endParaRPr lang="en-US" sz="1800" dirty="0">
              <a:solidFill>
                <a:schemeClr val="tx1"/>
              </a:solidFill>
              <a:latin typeface="Raleway" panose="020B0503030101060003"/>
            </a:endParaRPr>
          </a:p>
          <a:p>
            <a:r>
              <a:rPr lang="en-US" sz="1800" dirty="0">
                <a:solidFill>
                  <a:schemeClr val="tx1"/>
                </a:solidFill>
                <a:latin typeface="Raleway" panose="020B0503030101060003"/>
              </a:rPr>
              <a:t>     7. Our digital capabilities allow us to deliver easy, effective and emotional customer experiences</a:t>
            </a:r>
          </a:p>
          <a:p>
            <a:r>
              <a:rPr lang="en-US" sz="1800" dirty="0">
                <a:solidFill>
                  <a:schemeClr val="tx1"/>
                </a:solidFill>
                <a:latin typeface="Raleway" panose="020B0503030101060003"/>
              </a:rPr>
              <a:t> </a:t>
            </a:r>
          </a:p>
          <a:p>
            <a:r>
              <a:rPr lang="en-US" sz="1800" dirty="0">
                <a:solidFill>
                  <a:schemeClr val="tx1"/>
                </a:solidFill>
                <a:latin typeface="Raleway" panose="020B0503030101060003"/>
              </a:rPr>
              <a:t>     8. Our digital strategy allows us to better meet the needs of our customers</a:t>
            </a:r>
          </a:p>
          <a:p>
            <a:r>
              <a:rPr lang="en-US" sz="1800" dirty="0">
                <a:solidFill>
                  <a:schemeClr val="tx1"/>
                </a:solidFill>
                <a:latin typeface="Raleway" panose="020B0503030101060003"/>
              </a:rPr>
              <a:t> </a:t>
            </a:r>
          </a:p>
          <a:p>
            <a:r>
              <a:rPr lang="en-US" sz="1800" dirty="0">
                <a:solidFill>
                  <a:schemeClr val="tx1"/>
                </a:solidFill>
                <a:latin typeface="Raleway" panose="020B0503030101060003"/>
              </a:rPr>
              <a:t>     9. We are able to use real-time data and analytics to deliver a tailored customer experience</a:t>
            </a:r>
          </a:p>
          <a:p>
            <a:r>
              <a:rPr lang="en-US" sz="1800" dirty="0">
                <a:latin typeface="Raleway" panose="020B0503030101060003"/>
              </a:rPr>
              <a:t> </a:t>
            </a:r>
          </a:p>
          <a:p>
            <a:br>
              <a:rPr lang="en-US" sz="1800" dirty="0">
                <a:latin typeface="Raleway" panose="020B0503030101060003"/>
              </a:rPr>
            </a:br>
            <a:endParaRPr lang="en-US" sz="1800" dirty="0">
              <a:latin typeface="Raleway" panose="020B0503030101060003"/>
            </a:endParaRPr>
          </a:p>
          <a:p>
            <a:r>
              <a:rPr lang="en-US" sz="1800" dirty="0">
                <a:latin typeface="Raleway" panose="020B0503030101060003"/>
              </a:rPr>
              <a:t> </a:t>
            </a:r>
          </a:p>
          <a:p>
            <a:r>
              <a:rPr lang="en-US" sz="1800" dirty="0">
                <a:latin typeface="Raleway" panose="020B0503030101060003"/>
              </a:rPr>
              <a:t> </a:t>
            </a:r>
          </a:p>
          <a:p>
            <a:r>
              <a:rPr lang="en-US" sz="1800" dirty="0">
                <a:latin typeface="Raleway" panose="020B0503030101060003"/>
              </a:rPr>
              <a:t> </a:t>
            </a:r>
          </a:p>
        </p:txBody>
      </p:sp>
      <p:sp>
        <p:nvSpPr>
          <p:cNvPr id="9" name="TextBox 8">
            <a:extLst>
              <a:ext uri="{FF2B5EF4-FFF2-40B4-BE49-F238E27FC236}">
                <a16:creationId xmlns:a16="http://schemas.microsoft.com/office/drawing/2014/main" id="{C928F4EA-24BE-BB4C-BB8D-0849EBDE54BA}"/>
              </a:ext>
            </a:extLst>
          </p:cNvPr>
          <p:cNvSpPr txBox="1"/>
          <p:nvPr/>
        </p:nvSpPr>
        <p:spPr>
          <a:xfrm>
            <a:off x="238540" y="6611932"/>
            <a:ext cx="11711006" cy="276999"/>
          </a:xfrm>
          <a:prstGeom prst="rect">
            <a:avLst/>
          </a:prstGeom>
          <a:solidFill>
            <a:schemeClr val="bg1">
              <a:lumMod val="95000"/>
            </a:schemeClr>
          </a:solidFill>
        </p:spPr>
        <p:txBody>
          <a:bodyPr wrap="square" rtlCol="0">
            <a:spAutoFit/>
          </a:bodyPr>
          <a:lstStyle/>
          <a:p>
            <a:r>
              <a:rPr lang="en-US" sz="1200" dirty="0"/>
              <a:t>* Please add your name and organization in the chat if you have just joined this Digital Transformation networking session. </a:t>
            </a:r>
          </a:p>
        </p:txBody>
      </p:sp>
      <p:sp>
        <p:nvSpPr>
          <p:cNvPr id="3" name="Slide Number Placeholder 2">
            <a:extLst>
              <a:ext uri="{FF2B5EF4-FFF2-40B4-BE49-F238E27FC236}">
                <a16:creationId xmlns:a16="http://schemas.microsoft.com/office/drawing/2014/main" id="{33E9468B-038F-B796-B596-5B2B5FCFAB20}"/>
              </a:ext>
            </a:extLst>
          </p:cNvPr>
          <p:cNvSpPr>
            <a:spLocks noGrp="1"/>
          </p:cNvSpPr>
          <p:nvPr>
            <p:ph type="sldNum" sz="quarter" idx="4"/>
          </p:nvPr>
        </p:nvSpPr>
        <p:spPr/>
        <p:txBody>
          <a:bodyPr/>
          <a:lstStyle/>
          <a:p>
            <a:fld id="{F7A4FE75-E25D-7A41-8670-1437E3354277}" type="slidenum">
              <a:rPr lang="en-US" smtClean="0"/>
              <a:pPr/>
              <a:t>7</a:t>
            </a:fld>
            <a:endParaRPr lang="en-US"/>
          </a:p>
        </p:txBody>
      </p:sp>
    </p:spTree>
    <p:extLst>
      <p:ext uri="{BB962C8B-B14F-4D97-AF65-F5344CB8AC3E}">
        <p14:creationId xmlns:p14="http://schemas.microsoft.com/office/powerpoint/2010/main" val="1622490308"/>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0A765-310B-B33C-513E-CDBE8FC95B60}"/>
              </a:ext>
            </a:extLst>
          </p:cNvPr>
          <p:cNvSpPr>
            <a:spLocks noGrp="1"/>
          </p:cNvSpPr>
          <p:nvPr>
            <p:ph type="title"/>
          </p:nvPr>
        </p:nvSpPr>
        <p:spPr/>
        <p:txBody>
          <a:bodyPr>
            <a:normAutofit/>
          </a:bodyPr>
          <a:lstStyle/>
          <a:p>
            <a:r>
              <a:rPr lang="en-US" sz="2800" dirty="0"/>
              <a:t>Innovative Product Design</a:t>
            </a:r>
          </a:p>
        </p:txBody>
      </p:sp>
      <p:grpSp>
        <p:nvGrpSpPr>
          <p:cNvPr id="4" name="Group 3">
            <a:extLst>
              <a:ext uri="{FF2B5EF4-FFF2-40B4-BE49-F238E27FC236}">
                <a16:creationId xmlns:a16="http://schemas.microsoft.com/office/drawing/2014/main" id="{C57336AA-4A60-B64B-CEFB-D404F68CF0ED}"/>
              </a:ext>
            </a:extLst>
          </p:cNvPr>
          <p:cNvGrpSpPr/>
          <p:nvPr/>
        </p:nvGrpSpPr>
        <p:grpSpPr>
          <a:xfrm>
            <a:off x="1014242" y="3019848"/>
            <a:ext cx="10330499" cy="4774542"/>
            <a:chOff x="928274" y="3391543"/>
            <a:chExt cx="10330499" cy="4774542"/>
          </a:xfrm>
        </p:grpSpPr>
        <p:sp>
          <p:nvSpPr>
            <p:cNvPr id="5" name="Right Arrow 22">
              <a:extLst>
                <a:ext uri="{FF2B5EF4-FFF2-40B4-BE49-F238E27FC236}">
                  <a16:creationId xmlns:a16="http://schemas.microsoft.com/office/drawing/2014/main" id="{904CFFC3-9CE4-2F28-85BD-A3DF05DF8563}"/>
                </a:ext>
              </a:extLst>
            </p:cNvPr>
            <p:cNvSpPr/>
            <p:nvPr/>
          </p:nvSpPr>
          <p:spPr>
            <a:xfrm>
              <a:off x="928274" y="5506390"/>
              <a:ext cx="1730768" cy="865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6" name="Picture 5">
              <a:extLst>
                <a:ext uri="{FF2B5EF4-FFF2-40B4-BE49-F238E27FC236}">
                  <a16:creationId xmlns:a16="http://schemas.microsoft.com/office/drawing/2014/main" id="{1EDEA87F-79CB-6033-7C90-19BB8EDD0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309" y="3391543"/>
              <a:ext cx="8488074" cy="4774542"/>
            </a:xfrm>
            <a:prstGeom prst="rect">
              <a:avLst/>
            </a:prstGeom>
          </p:spPr>
        </p:pic>
        <p:sp>
          <p:nvSpPr>
            <p:cNvPr id="7" name="Right Arrow 24">
              <a:extLst>
                <a:ext uri="{FF2B5EF4-FFF2-40B4-BE49-F238E27FC236}">
                  <a16:creationId xmlns:a16="http://schemas.microsoft.com/office/drawing/2014/main" id="{C7153E77-E55C-651A-4AFB-76876659B8EF}"/>
                </a:ext>
              </a:extLst>
            </p:cNvPr>
            <p:cNvSpPr/>
            <p:nvPr/>
          </p:nvSpPr>
          <p:spPr>
            <a:xfrm>
              <a:off x="9528005" y="5506390"/>
              <a:ext cx="1730768" cy="865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sp>
        <p:nvSpPr>
          <p:cNvPr id="8" name="Text Placeholder 2">
            <a:extLst>
              <a:ext uri="{FF2B5EF4-FFF2-40B4-BE49-F238E27FC236}">
                <a16:creationId xmlns:a16="http://schemas.microsoft.com/office/drawing/2014/main" id="{FF2C5E4F-E6FA-1D83-4E18-B3FAC06F7B19}"/>
              </a:ext>
            </a:extLst>
          </p:cNvPr>
          <p:cNvSpPr txBox="1">
            <a:spLocks/>
          </p:cNvSpPr>
          <p:nvPr/>
        </p:nvSpPr>
        <p:spPr>
          <a:xfrm>
            <a:off x="424578" y="1701968"/>
            <a:ext cx="11509829" cy="30732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None/>
              <a:defRPr sz="1600" b="0" i="0" kern="1200">
                <a:solidFill>
                  <a:srgbClr val="59647A"/>
                </a:solidFill>
                <a:latin typeface="Arial"/>
                <a:ea typeface="+mn-ea"/>
                <a:cs typeface="Arial"/>
              </a:defRPr>
            </a:lvl1pPr>
            <a:lvl2pPr marL="0" indent="0" algn="l" defTabSz="914400" rtl="0" eaLnBrk="1" latinLnBrk="0" hangingPunct="1">
              <a:lnSpc>
                <a:spcPct val="90000"/>
              </a:lnSpc>
              <a:spcBef>
                <a:spcPts val="500"/>
              </a:spcBef>
              <a:buClr>
                <a:srgbClr val="59647A"/>
              </a:buClr>
              <a:buFont typeface="Wingdings" charset="2"/>
              <a:buNone/>
              <a:defRPr sz="1400" kern="1200">
                <a:solidFill>
                  <a:srgbClr val="666666"/>
                </a:solidFill>
                <a:latin typeface="Arial"/>
                <a:ea typeface="+mn-ea"/>
                <a:cs typeface="Arial"/>
              </a:defRPr>
            </a:lvl2pPr>
            <a:lvl3pPr marL="347480" indent="-164596" algn="l" defTabSz="914400" rtl="0" eaLnBrk="1" latinLnBrk="0" hangingPunct="1">
              <a:lnSpc>
                <a:spcPct val="90000"/>
              </a:lnSpc>
              <a:spcBef>
                <a:spcPts val="500"/>
              </a:spcBef>
              <a:buClr>
                <a:srgbClr val="59647A"/>
              </a:buClr>
              <a:buFont typeface="Wingdings" charset="2"/>
              <a:buChar char="§"/>
              <a:defRPr sz="1400" kern="1200">
                <a:solidFill>
                  <a:srgbClr val="666666"/>
                </a:solidFill>
                <a:latin typeface="Arial"/>
                <a:ea typeface="+mn-ea"/>
                <a:cs typeface="Arial"/>
              </a:defRPr>
            </a:lvl3pPr>
            <a:lvl4pPr marL="557798" indent="-192029" algn="l" defTabSz="914400" rtl="0" eaLnBrk="1" latinLnBrk="0" hangingPunct="1">
              <a:lnSpc>
                <a:spcPct val="90000"/>
              </a:lnSpc>
              <a:spcBef>
                <a:spcPts val="500"/>
              </a:spcBef>
              <a:buClr>
                <a:srgbClr val="59647A"/>
              </a:buClr>
              <a:buFont typeface="Lucida Grande"/>
              <a:buChar char="-"/>
              <a:defRPr sz="1400" kern="1200">
                <a:solidFill>
                  <a:srgbClr val="666666"/>
                </a:solidFill>
                <a:latin typeface="Arial"/>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800" dirty="0">
                <a:solidFill>
                  <a:schemeClr val="tx1"/>
                </a:solidFill>
                <a:latin typeface="Raleway" panose="020B0503030101060003"/>
              </a:rPr>
              <a:t>Innovative products are designed and redesigned around customer needs.  This process is informed by a continuous process of monitoring the customer experience through real-time analytics</a:t>
            </a:r>
          </a:p>
          <a:p>
            <a:endParaRPr lang="en-US" sz="1800" dirty="0">
              <a:solidFill>
                <a:schemeClr val="tx1"/>
              </a:solidFill>
              <a:latin typeface="Raleway" panose="020B0503030101060003"/>
            </a:endParaRPr>
          </a:p>
          <a:p>
            <a:r>
              <a:rPr lang="en-US" sz="1800" dirty="0">
                <a:solidFill>
                  <a:schemeClr val="tx1"/>
                </a:solidFill>
                <a:latin typeface="Raleway" panose="020B0503030101060003"/>
              </a:rPr>
              <a:t>     10. Our new product design is informed by real-time data on the customer experience </a:t>
            </a:r>
          </a:p>
          <a:p>
            <a:r>
              <a:rPr lang="en-US" sz="1800" dirty="0">
                <a:solidFill>
                  <a:schemeClr val="tx1"/>
                </a:solidFill>
                <a:latin typeface="Raleway" panose="020B0503030101060003"/>
              </a:rPr>
              <a:t> </a:t>
            </a:r>
          </a:p>
          <a:p>
            <a:r>
              <a:rPr lang="en-US" sz="1800" dirty="0">
                <a:solidFill>
                  <a:schemeClr val="tx1"/>
                </a:solidFill>
                <a:latin typeface="Raleway" panose="020B0503030101060003"/>
              </a:rPr>
              <a:t>     11. We continuously monitor our products and customers to deliver more value</a:t>
            </a:r>
          </a:p>
          <a:p>
            <a:r>
              <a:rPr lang="en-US" sz="1800" dirty="0">
                <a:solidFill>
                  <a:schemeClr val="tx1"/>
                </a:solidFill>
                <a:latin typeface="Raleway" panose="020B0503030101060003"/>
              </a:rPr>
              <a:t> </a:t>
            </a:r>
          </a:p>
          <a:p>
            <a:r>
              <a:rPr lang="en-US" sz="1800" dirty="0">
                <a:solidFill>
                  <a:schemeClr val="tx1"/>
                </a:solidFill>
                <a:latin typeface="Raleway" panose="020B0503030101060003"/>
              </a:rPr>
              <a:t>     12. Our product design takes full advantage of our data and analytic capabilities</a:t>
            </a:r>
          </a:p>
          <a:p>
            <a:r>
              <a:rPr lang="en-US" sz="1800" dirty="0">
                <a:latin typeface="Raleway" panose="020B0503030101060003"/>
              </a:rPr>
              <a:t> </a:t>
            </a:r>
          </a:p>
          <a:p>
            <a:r>
              <a:rPr lang="en-US" sz="1800" dirty="0">
                <a:latin typeface="Raleway" panose="020B0503030101060003"/>
              </a:rPr>
              <a:t> </a:t>
            </a:r>
          </a:p>
          <a:p>
            <a:r>
              <a:rPr lang="en-US" sz="1800" dirty="0">
                <a:latin typeface="Raleway" panose="020B0503030101060003"/>
              </a:rPr>
              <a:t> </a:t>
            </a:r>
          </a:p>
        </p:txBody>
      </p:sp>
      <p:sp>
        <p:nvSpPr>
          <p:cNvPr id="9" name="TextBox 8">
            <a:extLst>
              <a:ext uri="{FF2B5EF4-FFF2-40B4-BE49-F238E27FC236}">
                <a16:creationId xmlns:a16="http://schemas.microsoft.com/office/drawing/2014/main" id="{20344EF2-64F4-9541-0188-9E663E6024B0}"/>
              </a:ext>
            </a:extLst>
          </p:cNvPr>
          <p:cNvSpPr txBox="1"/>
          <p:nvPr/>
        </p:nvSpPr>
        <p:spPr>
          <a:xfrm>
            <a:off x="238540" y="6558920"/>
            <a:ext cx="11711006" cy="276999"/>
          </a:xfrm>
          <a:prstGeom prst="rect">
            <a:avLst/>
          </a:prstGeom>
          <a:solidFill>
            <a:schemeClr val="bg1">
              <a:lumMod val="95000"/>
            </a:schemeClr>
          </a:solidFill>
        </p:spPr>
        <p:txBody>
          <a:bodyPr wrap="square" rtlCol="0">
            <a:spAutoFit/>
          </a:bodyPr>
          <a:lstStyle/>
          <a:p>
            <a:r>
              <a:rPr lang="en-US" sz="1200" dirty="0"/>
              <a:t>* Please add your name and organization in the chat if you have just joined this Digital Transformation networking session. </a:t>
            </a:r>
          </a:p>
        </p:txBody>
      </p:sp>
      <p:sp>
        <p:nvSpPr>
          <p:cNvPr id="3" name="Slide Number Placeholder 2">
            <a:extLst>
              <a:ext uri="{FF2B5EF4-FFF2-40B4-BE49-F238E27FC236}">
                <a16:creationId xmlns:a16="http://schemas.microsoft.com/office/drawing/2014/main" id="{98C92620-5DBE-AF08-7F9C-B995A1602953}"/>
              </a:ext>
            </a:extLst>
          </p:cNvPr>
          <p:cNvSpPr>
            <a:spLocks noGrp="1"/>
          </p:cNvSpPr>
          <p:nvPr>
            <p:ph type="sldNum" sz="quarter" idx="4"/>
          </p:nvPr>
        </p:nvSpPr>
        <p:spPr/>
        <p:txBody>
          <a:bodyPr/>
          <a:lstStyle/>
          <a:p>
            <a:fld id="{F7A4FE75-E25D-7A41-8670-1437E3354277}" type="slidenum">
              <a:rPr lang="en-US" smtClean="0"/>
              <a:pPr/>
              <a:t>8</a:t>
            </a:fld>
            <a:endParaRPr lang="en-US"/>
          </a:p>
        </p:txBody>
      </p:sp>
    </p:spTree>
    <p:extLst>
      <p:ext uri="{BB962C8B-B14F-4D97-AF65-F5344CB8AC3E}">
        <p14:creationId xmlns:p14="http://schemas.microsoft.com/office/powerpoint/2010/main" val="442758671"/>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5578-0D3A-1BAC-2599-2CF12FABD867}"/>
              </a:ext>
            </a:extLst>
          </p:cNvPr>
          <p:cNvSpPr>
            <a:spLocks noGrp="1"/>
          </p:cNvSpPr>
          <p:nvPr>
            <p:ph type="title"/>
          </p:nvPr>
        </p:nvSpPr>
        <p:spPr/>
        <p:txBody>
          <a:bodyPr>
            <a:normAutofit/>
          </a:bodyPr>
          <a:lstStyle/>
          <a:p>
            <a:r>
              <a:rPr lang="en-US" sz="2800" dirty="0"/>
              <a:t>Production &amp; Delivery</a:t>
            </a:r>
          </a:p>
        </p:txBody>
      </p:sp>
      <p:grpSp>
        <p:nvGrpSpPr>
          <p:cNvPr id="4" name="Group 3">
            <a:extLst>
              <a:ext uri="{FF2B5EF4-FFF2-40B4-BE49-F238E27FC236}">
                <a16:creationId xmlns:a16="http://schemas.microsoft.com/office/drawing/2014/main" id="{5F03F268-BD1B-3867-C8D7-FA52F66157A5}"/>
              </a:ext>
            </a:extLst>
          </p:cNvPr>
          <p:cNvGrpSpPr/>
          <p:nvPr/>
        </p:nvGrpSpPr>
        <p:grpSpPr>
          <a:xfrm>
            <a:off x="1114416" y="3205383"/>
            <a:ext cx="10330499" cy="4774542"/>
            <a:chOff x="928274" y="3391543"/>
            <a:chExt cx="10330499" cy="4774542"/>
          </a:xfrm>
        </p:grpSpPr>
        <p:sp>
          <p:nvSpPr>
            <p:cNvPr id="5" name="Right Arrow 20">
              <a:extLst>
                <a:ext uri="{FF2B5EF4-FFF2-40B4-BE49-F238E27FC236}">
                  <a16:creationId xmlns:a16="http://schemas.microsoft.com/office/drawing/2014/main" id="{C3ED7768-DE1A-CDE0-6900-057E233A2D66}"/>
                </a:ext>
              </a:extLst>
            </p:cNvPr>
            <p:cNvSpPr/>
            <p:nvPr/>
          </p:nvSpPr>
          <p:spPr>
            <a:xfrm>
              <a:off x="928274" y="5506390"/>
              <a:ext cx="1730768" cy="865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6" name="Picture 5">
              <a:extLst>
                <a:ext uri="{FF2B5EF4-FFF2-40B4-BE49-F238E27FC236}">
                  <a16:creationId xmlns:a16="http://schemas.microsoft.com/office/drawing/2014/main" id="{2D858365-69BB-1F3A-5DC2-63E8C1966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309" y="3391543"/>
              <a:ext cx="8488074" cy="4774542"/>
            </a:xfrm>
            <a:prstGeom prst="rect">
              <a:avLst/>
            </a:prstGeom>
          </p:spPr>
        </p:pic>
        <p:sp>
          <p:nvSpPr>
            <p:cNvPr id="7" name="Right Arrow 22">
              <a:extLst>
                <a:ext uri="{FF2B5EF4-FFF2-40B4-BE49-F238E27FC236}">
                  <a16:creationId xmlns:a16="http://schemas.microsoft.com/office/drawing/2014/main" id="{83649886-4E86-41C3-D3EA-FAABFF5669D6}"/>
                </a:ext>
              </a:extLst>
            </p:cNvPr>
            <p:cNvSpPr/>
            <p:nvPr/>
          </p:nvSpPr>
          <p:spPr>
            <a:xfrm>
              <a:off x="9528005" y="5506390"/>
              <a:ext cx="1730768" cy="865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sp>
        <p:nvSpPr>
          <p:cNvPr id="8" name="Text Placeholder 2">
            <a:extLst>
              <a:ext uri="{FF2B5EF4-FFF2-40B4-BE49-F238E27FC236}">
                <a16:creationId xmlns:a16="http://schemas.microsoft.com/office/drawing/2014/main" id="{49506914-046A-85AC-22E5-F57426C0F821}"/>
              </a:ext>
            </a:extLst>
          </p:cNvPr>
          <p:cNvSpPr txBox="1">
            <a:spLocks/>
          </p:cNvSpPr>
          <p:nvPr/>
        </p:nvSpPr>
        <p:spPr>
          <a:xfrm>
            <a:off x="747085" y="1153961"/>
            <a:ext cx="10733711" cy="45259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None/>
              <a:defRPr sz="1600" b="0" i="0" kern="1200">
                <a:solidFill>
                  <a:srgbClr val="59647A"/>
                </a:solidFill>
                <a:latin typeface="Arial"/>
                <a:ea typeface="+mn-ea"/>
                <a:cs typeface="Arial"/>
              </a:defRPr>
            </a:lvl1pPr>
            <a:lvl2pPr marL="0" indent="0" algn="l" defTabSz="914400" rtl="0" eaLnBrk="1" latinLnBrk="0" hangingPunct="1">
              <a:lnSpc>
                <a:spcPct val="90000"/>
              </a:lnSpc>
              <a:spcBef>
                <a:spcPts val="500"/>
              </a:spcBef>
              <a:buClr>
                <a:srgbClr val="59647A"/>
              </a:buClr>
              <a:buFont typeface="Wingdings" charset="2"/>
              <a:buNone/>
              <a:defRPr sz="1400" kern="1200">
                <a:solidFill>
                  <a:srgbClr val="666666"/>
                </a:solidFill>
                <a:latin typeface="Arial"/>
                <a:ea typeface="+mn-ea"/>
                <a:cs typeface="Arial"/>
              </a:defRPr>
            </a:lvl2pPr>
            <a:lvl3pPr marL="347480" indent="-164596" algn="l" defTabSz="914400" rtl="0" eaLnBrk="1" latinLnBrk="0" hangingPunct="1">
              <a:lnSpc>
                <a:spcPct val="90000"/>
              </a:lnSpc>
              <a:spcBef>
                <a:spcPts val="500"/>
              </a:spcBef>
              <a:buClr>
                <a:srgbClr val="59647A"/>
              </a:buClr>
              <a:buFont typeface="Wingdings" charset="2"/>
              <a:buChar char="§"/>
              <a:defRPr sz="1400" kern="1200">
                <a:solidFill>
                  <a:srgbClr val="666666"/>
                </a:solidFill>
                <a:latin typeface="Arial"/>
                <a:ea typeface="+mn-ea"/>
                <a:cs typeface="Arial"/>
              </a:defRPr>
            </a:lvl3pPr>
            <a:lvl4pPr marL="557798" indent="-192029" algn="l" defTabSz="914400" rtl="0" eaLnBrk="1" latinLnBrk="0" hangingPunct="1">
              <a:lnSpc>
                <a:spcPct val="90000"/>
              </a:lnSpc>
              <a:spcBef>
                <a:spcPts val="500"/>
              </a:spcBef>
              <a:buClr>
                <a:srgbClr val="59647A"/>
              </a:buClr>
              <a:buFont typeface="Lucida Grande"/>
              <a:buChar char="-"/>
              <a:defRPr sz="1400" kern="1200">
                <a:solidFill>
                  <a:srgbClr val="666666"/>
                </a:solidFill>
                <a:latin typeface="Arial"/>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solidFill>
                <a:latin typeface="Raleway" panose="020B0503030101060003"/>
              </a:rPr>
              <a:t> </a:t>
            </a:r>
            <a:endParaRPr lang="en-US" sz="1800" b="1" dirty="0">
              <a:solidFill>
                <a:schemeClr val="tx1"/>
              </a:solidFill>
              <a:latin typeface="Raleway" panose="020B0503030101060003"/>
            </a:endParaRPr>
          </a:p>
          <a:p>
            <a:pPr marL="0" indent="0"/>
            <a:r>
              <a:rPr lang="en-US" sz="1800" dirty="0">
                <a:solidFill>
                  <a:schemeClr val="tx1"/>
                </a:solidFill>
                <a:latin typeface="Raleway" panose="020B0503030101060003"/>
              </a:rPr>
              <a:t>The process of producing and delivering products is also enhanced by a firm’s digital capabilities.  The production system is enhanced by digital capabilities, and predictive analytics are used to anticipate customer support needs</a:t>
            </a:r>
          </a:p>
          <a:p>
            <a:r>
              <a:rPr lang="en-US" sz="1800" dirty="0">
                <a:solidFill>
                  <a:schemeClr val="tx1"/>
                </a:solidFill>
                <a:latin typeface="Raleway" panose="020B0503030101060003"/>
              </a:rPr>
              <a:t>     13. Our digital capabilities allow us to have an agile production system</a:t>
            </a:r>
          </a:p>
          <a:p>
            <a:r>
              <a:rPr lang="en-US" sz="1800" dirty="0">
                <a:solidFill>
                  <a:schemeClr val="tx1"/>
                </a:solidFill>
                <a:latin typeface="Raleway" panose="020B0503030101060003"/>
              </a:rPr>
              <a:t> </a:t>
            </a:r>
          </a:p>
          <a:p>
            <a:r>
              <a:rPr lang="en-US" sz="1800" dirty="0">
                <a:solidFill>
                  <a:schemeClr val="tx1"/>
                </a:solidFill>
                <a:latin typeface="Raleway" panose="020B0503030101060003"/>
              </a:rPr>
              <a:t>     14. We use predictive analytics to help anticipate customer support needs</a:t>
            </a:r>
          </a:p>
          <a:p>
            <a:r>
              <a:rPr lang="en-US" sz="1800" dirty="0">
                <a:solidFill>
                  <a:schemeClr val="tx1"/>
                </a:solidFill>
                <a:latin typeface="Raleway" panose="020B0503030101060003"/>
              </a:rPr>
              <a:t> </a:t>
            </a:r>
          </a:p>
          <a:p>
            <a:r>
              <a:rPr lang="en-US" sz="1800" dirty="0">
                <a:solidFill>
                  <a:schemeClr val="tx1"/>
                </a:solidFill>
                <a:latin typeface="Raleway" panose="020B0503030101060003"/>
              </a:rPr>
              <a:t>     15. We use our digital capabilities to automate and streamline our production capabilities</a:t>
            </a:r>
          </a:p>
          <a:p>
            <a:r>
              <a:rPr lang="en-US" sz="1800" dirty="0">
                <a:latin typeface="Raleway" panose="020B0503030101060003"/>
              </a:rPr>
              <a:t> </a:t>
            </a:r>
          </a:p>
          <a:p>
            <a:endParaRPr lang="en-US" sz="1800" dirty="0">
              <a:latin typeface="Raleway" panose="020B0503030101060003"/>
            </a:endParaRPr>
          </a:p>
          <a:p>
            <a:r>
              <a:rPr lang="en-US" sz="1800" dirty="0">
                <a:latin typeface="Raleway" panose="020B0503030101060003"/>
              </a:rPr>
              <a:t> </a:t>
            </a:r>
          </a:p>
          <a:p>
            <a:endParaRPr lang="en-US" sz="1800" dirty="0">
              <a:latin typeface="Raleway" panose="020B0503030101060003"/>
            </a:endParaRPr>
          </a:p>
        </p:txBody>
      </p:sp>
      <p:sp>
        <p:nvSpPr>
          <p:cNvPr id="9" name="TextBox 8">
            <a:extLst>
              <a:ext uri="{FF2B5EF4-FFF2-40B4-BE49-F238E27FC236}">
                <a16:creationId xmlns:a16="http://schemas.microsoft.com/office/drawing/2014/main" id="{51FFF97D-BBDD-2939-7AB0-F14ECDC2BE4A}"/>
              </a:ext>
            </a:extLst>
          </p:cNvPr>
          <p:cNvSpPr txBox="1"/>
          <p:nvPr/>
        </p:nvSpPr>
        <p:spPr>
          <a:xfrm>
            <a:off x="238540" y="6585419"/>
            <a:ext cx="11711006" cy="276999"/>
          </a:xfrm>
          <a:prstGeom prst="rect">
            <a:avLst/>
          </a:prstGeom>
          <a:solidFill>
            <a:schemeClr val="bg1">
              <a:lumMod val="95000"/>
            </a:schemeClr>
          </a:solidFill>
        </p:spPr>
        <p:txBody>
          <a:bodyPr wrap="square" rtlCol="0">
            <a:spAutoFit/>
          </a:bodyPr>
          <a:lstStyle/>
          <a:p>
            <a:r>
              <a:rPr lang="en-US" sz="1200" dirty="0"/>
              <a:t>* Please add your name and organization in the chat if you have just joined this Digital Transformation networking session. </a:t>
            </a:r>
          </a:p>
        </p:txBody>
      </p:sp>
      <p:sp>
        <p:nvSpPr>
          <p:cNvPr id="3" name="Slide Number Placeholder 2">
            <a:extLst>
              <a:ext uri="{FF2B5EF4-FFF2-40B4-BE49-F238E27FC236}">
                <a16:creationId xmlns:a16="http://schemas.microsoft.com/office/drawing/2014/main" id="{0FE4854C-4D0C-4ABE-88BF-AE790676410E}"/>
              </a:ext>
            </a:extLst>
          </p:cNvPr>
          <p:cNvSpPr>
            <a:spLocks noGrp="1"/>
          </p:cNvSpPr>
          <p:nvPr>
            <p:ph type="sldNum" sz="quarter" idx="4"/>
          </p:nvPr>
        </p:nvSpPr>
        <p:spPr/>
        <p:txBody>
          <a:bodyPr/>
          <a:lstStyle/>
          <a:p>
            <a:fld id="{F7A4FE75-E25D-7A41-8670-1437E3354277}" type="slidenum">
              <a:rPr lang="en-US" smtClean="0"/>
              <a:pPr/>
              <a:t>9</a:t>
            </a:fld>
            <a:endParaRPr lang="en-US"/>
          </a:p>
        </p:txBody>
      </p:sp>
    </p:spTree>
    <p:extLst>
      <p:ext uri="{BB962C8B-B14F-4D97-AF65-F5344CB8AC3E}">
        <p14:creationId xmlns:p14="http://schemas.microsoft.com/office/powerpoint/2010/main" val="2216311454"/>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79360E8474144ABAEEB9BD43C5DF4" ma:contentTypeVersion="12" ma:contentTypeDescription="Create a new document." ma:contentTypeScope="" ma:versionID="e4606983a156072458dc41447b59eb0a">
  <xsd:schema xmlns:xsd="http://www.w3.org/2001/XMLSchema" xmlns:xs="http://www.w3.org/2001/XMLSchema" xmlns:p="http://schemas.microsoft.com/office/2006/metadata/properties" xmlns:ns2="cb4319d4-4a91-4281-8f69-b0e34211cf5b" xmlns:ns3="d6e074f2-ba09-4a83-a948-e56f11b8b48d" targetNamespace="http://schemas.microsoft.com/office/2006/metadata/properties" ma:root="true" ma:fieldsID="b053bb07c8f91ef8eb2dae462ed15de6" ns2:_="" ns3:_="">
    <xsd:import namespace="cb4319d4-4a91-4281-8f69-b0e34211cf5b"/>
    <xsd:import namespace="d6e074f2-ba09-4a83-a948-e56f11b8b48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4319d4-4a91-4281-8f69-b0e34211cf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6e074f2-ba09-4a83-a948-e56f11b8b48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7429FA-864D-4F0C-ACF5-138C9F71BE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4319d4-4a91-4281-8f69-b0e34211cf5b"/>
    <ds:schemaRef ds:uri="d6e074f2-ba09-4a83-a948-e56f11b8b4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F225FF-8B85-4625-BC8F-1D2C00B8FEB0}">
  <ds:schemaRefs>
    <ds:schemaRef ds:uri="http://schemas.microsoft.com/sharepoint/v3/contenttype/forms"/>
  </ds:schemaRefs>
</ds:datastoreItem>
</file>

<file path=customXml/itemProps3.xml><?xml version="1.0" encoding="utf-8"?>
<ds:datastoreItem xmlns:ds="http://schemas.openxmlformats.org/officeDocument/2006/customXml" ds:itemID="{234232D6-B80C-450F-994C-CC92168D5052}">
  <ds:schemaRefs>
    <ds:schemaRef ds:uri="cb4319d4-4a91-4281-8f69-b0e34211cf5b"/>
    <ds:schemaRef ds:uri="http://purl.org/dc/elements/1.1/"/>
    <ds:schemaRef ds:uri="http://schemas.microsoft.com/office/2006/documentManagement/types"/>
    <ds:schemaRef ds:uri="http://purl.org/dc/dcmitype/"/>
    <ds:schemaRef ds:uri="d6e074f2-ba09-4a83-a948-e56f11b8b48d"/>
    <ds:schemaRef ds:uri="http://purl.org/dc/terms/"/>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3971</TotalTime>
  <Words>1274</Words>
  <Application>Microsoft Office PowerPoint</Application>
  <PresentationFormat>Widescreen</PresentationFormat>
  <Paragraphs>128</Paragraphs>
  <Slides>13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Lucida Grande</vt:lpstr>
      <vt:lpstr>Raleway</vt:lpstr>
      <vt:lpstr>Titillium Web</vt:lpstr>
      <vt:lpstr>Wingdings</vt:lpstr>
      <vt:lpstr>Office Theme</vt:lpstr>
      <vt:lpstr>Denison 2022 Global Forum:  Digital Transformation</vt:lpstr>
      <vt:lpstr>Building a Digital Culture: Is Your Organization Ready?</vt:lpstr>
      <vt:lpstr>Building a Digital Culture: Thoughts? Experiences?</vt:lpstr>
      <vt:lpstr>Digital Transformation</vt:lpstr>
      <vt:lpstr>Digital Strategy</vt:lpstr>
      <vt:lpstr>People</vt:lpstr>
      <vt:lpstr>Customer Experience</vt:lpstr>
      <vt:lpstr>Innovative Product Design</vt:lpstr>
      <vt:lpstr>Production &amp; Delivery</vt:lpstr>
      <vt:lpstr>Infrastructure</vt:lpstr>
      <vt:lpstr>Digitalization and Denison’s Culture Model</vt:lpstr>
      <vt:lpstr>Building a Digital Culture: Thoughts? Experiences?</vt:lpstr>
      <vt:lpstr>Illustrative Examples of Digitalization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Nellie Stansbury</dc:creator>
  <cp:lastModifiedBy>Gayatri Pandit</cp:lastModifiedBy>
  <cp:revision>20</cp:revision>
  <dcterms:created xsi:type="dcterms:W3CDTF">2021-02-17T22:25:26Z</dcterms:created>
  <dcterms:modified xsi:type="dcterms:W3CDTF">2022-05-12T12:53:12Z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0x010100D9979360E8474144ABAEEB9BD43C5DF4</vt:lpwstr>
  </property>
</Properties>
</file>