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380" r:id="rId3"/>
    <p:sldId id="381" r:id="rId4"/>
    <p:sldId id="592" r:id="rId5"/>
    <p:sldId id="642" r:id="rId6"/>
    <p:sldId id="1746" r:id="rId7"/>
    <p:sldId id="1942" r:id="rId8"/>
    <p:sldId id="1937" r:id="rId9"/>
    <p:sldId id="1935" r:id="rId10"/>
    <p:sldId id="1943" r:id="rId11"/>
    <p:sldId id="270" r:id="rId12"/>
    <p:sldId id="271" r:id="rId13"/>
    <p:sldId id="272" r:id="rId14"/>
    <p:sldId id="262" r:id="rId15"/>
    <p:sldId id="264" r:id="rId16"/>
    <p:sldId id="266" r:id="rId17"/>
    <p:sldId id="268" r:id="rId18"/>
    <p:sldId id="269" r:id="rId19"/>
    <p:sldId id="1834" r:id="rId20"/>
    <p:sldId id="1944" r:id="rId21"/>
    <p:sldId id="194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7"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FADE9-C301-4C0F-97EB-B41794CA26A4}" type="datetimeFigureOut">
              <a:rPr lang="en-US" smtClean="0"/>
              <a:t>5/11/2022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0808F-311D-4C21-A3E9-DE76699CA579}" type="slidenum">
              <a:rPr lang="en-US" smtClean="0"/>
              <a:t>‹#›</a:t>
            </a:fld>
            <a:endParaRPr lang="en-US"/>
          </a:p>
        </p:txBody>
      </p:sp>
    </p:spTree>
    <p:extLst>
      <p:ext uri="{BB962C8B-B14F-4D97-AF65-F5344CB8AC3E}">
        <p14:creationId xmlns:p14="http://schemas.microsoft.com/office/powerpoint/2010/main" val="182624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 name="Symbol zastępczy daty 1">
            <a:extLst>
              <a:ext uri="{FF2B5EF4-FFF2-40B4-BE49-F238E27FC236}">
                <a16:creationId xmlns:a16="http://schemas.microsoft.com/office/drawing/2014/main" id="{CB13C04F-C886-48DD-A30D-59D5515F4961}"/>
              </a:ext>
            </a:extLst>
          </p:cNvPr>
          <p:cNvSpPr>
            <a:spLocks noGrp="1"/>
          </p:cNvSpPr>
          <p:nvPr>
            <p:ph type="dt" idx="10"/>
          </p:nvPr>
        </p:nvSpPr>
        <p:spPr/>
        <p:txBody>
          <a:bodyPr/>
          <a:lstStyle/>
          <a:p>
            <a:fld id="{9E7EDCC8-14CF-496E-9257-9FC1E3430D43}" type="datetime1">
              <a:rPr lang="en-GB" smtClean="0"/>
              <a:t>11/05/2022</a:t>
            </a:fld>
            <a:endParaRPr lang="en-GB"/>
          </a:p>
        </p:txBody>
      </p:sp>
    </p:spTree>
    <p:extLst>
      <p:ext uri="{BB962C8B-B14F-4D97-AF65-F5344CB8AC3E}">
        <p14:creationId xmlns:p14="http://schemas.microsoft.com/office/powerpoint/2010/main" val="93379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20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1842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366C-AF32-BB77-EA3D-05022200FE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30D989-FC49-0A3E-1E3F-4734E954F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EB3C53-764B-EC2C-6F98-2C07C98BA880}"/>
              </a:ext>
            </a:extLst>
          </p:cNvPr>
          <p:cNvSpPr>
            <a:spLocks noGrp="1"/>
          </p:cNvSpPr>
          <p:nvPr>
            <p:ph type="dt" sz="half" idx="10"/>
          </p:nvPr>
        </p:nvSpPr>
        <p:spPr/>
        <p:txBody>
          <a:bodyPr/>
          <a:lstStyle/>
          <a:p>
            <a:fld id="{07515FA3-7706-4213-8F5C-EE128C05635A}" type="datetimeFigureOut">
              <a:rPr lang="en-US" smtClean="0"/>
              <a:t>5/11/2022</a:t>
            </a:fld>
            <a:endParaRPr lang="en-US"/>
          </a:p>
        </p:txBody>
      </p:sp>
      <p:sp>
        <p:nvSpPr>
          <p:cNvPr id="5" name="Footer Placeholder 4">
            <a:extLst>
              <a:ext uri="{FF2B5EF4-FFF2-40B4-BE49-F238E27FC236}">
                <a16:creationId xmlns:a16="http://schemas.microsoft.com/office/drawing/2014/main" id="{62A80483-FE6D-B8FB-9D9A-CE857013F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0FE74-192F-2EEC-36CD-41662C368025}"/>
              </a:ext>
            </a:extLst>
          </p:cNvPr>
          <p:cNvSpPr>
            <a:spLocks noGrp="1"/>
          </p:cNvSpPr>
          <p:nvPr>
            <p:ph type="sldNum" sz="quarter" idx="12"/>
          </p:nvPr>
        </p:nvSpPr>
        <p:spPr/>
        <p:txBody>
          <a:bodyPr/>
          <a:lstStyle/>
          <a:p>
            <a:fld id="{B6579C6D-E823-4E67-87D7-8B8740DB4ABB}" type="slidenum">
              <a:rPr lang="en-US" smtClean="0"/>
              <a:t>‹#›</a:t>
            </a:fld>
            <a:endParaRPr lang="en-US"/>
          </a:p>
        </p:txBody>
      </p:sp>
    </p:spTree>
    <p:extLst>
      <p:ext uri="{BB962C8B-B14F-4D97-AF65-F5344CB8AC3E}">
        <p14:creationId xmlns:p14="http://schemas.microsoft.com/office/powerpoint/2010/main" val="13220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49DB-463D-C70F-DB14-06DAEBA828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B38CDA-DA83-374E-D00D-A592DDC5AB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1494F-BF49-8384-93B3-FD3BAE923C7E}"/>
              </a:ext>
            </a:extLst>
          </p:cNvPr>
          <p:cNvSpPr>
            <a:spLocks noGrp="1"/>
          </p:cNvSpPr>
          <p:nvPr>
            <p:ph type="dt" sz="half" idx="10"/>
          </p:nvPr>
        </p:nvSpPr>
        <p:spPr/>
        <p:txBody>
          <a:bodyPr/>
          <a:lstStyle/>
          <a:p>
            <a:fld id="{07515FA3-7706-4213-8F5C-EE128C05635A}" type="datetimeFigureOut">
              <a:rPr lang="en-US" smtClean="0"/>
              <a:t>5/11/2022</a:t>
            </a:fld>
            <a:endParaRPr lang="en-US"/>
          </a:p>
        </p:txBody>
      </p:sp>
      <p:sp>
        <p:nvSpPr>
          <p:cNvPr id="5" name="Footer Placeholder 4">
            <a:extLst>
              <a:ext uri="{FF2B5EF4-FFF2-40B4-BE49-F238E27FC236}">
                <a16:creationId xmlns:a16="http://schemas.microsoft.com/office/drawing/2014/main" id="{36E79082-F460-9C6A-61CC-326A35BF5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D87A3-41CF-C959-3631-B0848CA9BCBD}"/>
              </a:ext>
            </a:extLst>
          </p:cNvPr>
          <p:cNvSpPr>
            <a:spLocks noGrp="1"/>
          </p:cNvSpPr>
          <p:nvPr>
            <p:ph type="sldNum" sz="quarter" idx="12"/>
          </p:nvPr>
        </p:nvSpPr>
        <p:spPr/>
        <p:txBody>
          <a:bodyPr/>
          <a:lstStyle/>
          <a:p>
            <a:fld id="{B6579C6D-E823-4E67-87D7-8B8740DB4ABB}" type="slidenum">
              <a:rPr lang="en-US" smtClean="0"/>
              <a:t>‹#›</a:t>
            </a:fld>
            <a:endParaRPr lang="en-US"/>
          </a:p>
        </p:txBody>
      </p:sp>
    </p:spTree>
    <p:extLst>
      <p:ext uri="{BB962C8B-B14F-4D97-AF65-F5344CB8AC3E}">
        <p14:creationId xmlns:p14="http://schemas.microsoft.com/office/powerpoint/2010/main" val="68973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700B3-237F-CAD8-85AA-9DFABB3AD1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5C8612-00FA-A2F3-F07A-E5253A7F60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12249-D290-DA06-BD20-7A7303982AE3}"/>
              </a:ext>
            </a:extLst>
          </p:cNvPr>
          <p:cNvSpPr>
            <a:spLocks noGrp="1"/>
          </p:cNvSpPr>
          <p:nvPr>
            <p:ph type="dt" sz="half" idx="10"/>
          </p:nvPr>
        </p:nvSpPr>
        <p:spPr/>
        <p:txBody>
          <a:bodyPr/>
          <a:lstStyle/>
          <a:p>
            <a:fld id="{07515FA3-7706-4213-8F5C-EE128C05635A}" type="datetimeFigureOut">
              <a:rPr lang="en-US" smtClean="0"/>
              <a:t>5/11/2022</a:t>
            </a:fld>
            <a:endParaRPr lang="en-US"/>
          </a:p>
        </p:txBody>
      </p:sp>
      <p:sp>
        <p:nvSpPr>
          <p:cNvPr id="5" name="Footer Placeholder 4">
            <a:extLst>
              <a:ext uri="{FF2B5EF4-FFF2-40B4-BE49-F238E27FC236}">
                <a16:creationId xmlns:a16="http://schemas.microsoft.com/office/drawing/2014/main" id="{DC0E6959-928C-3553-DD17-510EFCD91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F0449-A9CE-42B6-BC30-9B707C4E6136}"/>
              </a:ext>
            </a:extLst>
          </p:cNvPr>
          <p:cNvSpPr>
            <a:spLocks noGrp="1"/>
          </p:cNvSpPr>
          <p:nvPr>
            <p:ph type="sldNum" sz="quarter" idx="12"/>
          </p:nvPr>
        </p:nvSpPr>
        <p:spPr/>
        <p:txBody>
          <a:bodyPr/>
          <a:lstStyle/>
          <a:p>
            <a:fld id="{B6579C6D-E823-4E67-87D7-8B8740DB4ABB}" type="slidenum">
              <a:rPr lang="en-US" smtClean="0"/>
              <a:t>‹#›</a:t>
            </a:fld>
            <a:endParaRPr lang="en-US"/>
          </a:p>
        </p:txBody>
      </p:sp>
    </p:spTree>
    <p:extLst>
      <p:ext uri="{BB962C8B-B14F-4D97-AF65-F5344CB8AC3E}">
        <p14:creationId xmlns:p14="http://schemas.microsoft.com/office/powerpoint/2010/main" val="26969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59647A">
              <a:alpha val="81920"/>
            </a:srgbClr>
          </a:solidFill>
          <a:ln>
            <a:noFill/>
          </a:ln>
        </p:spPr>
        <p:txBody>
          <a:bodyPr lIns="121900" tIns="121900" rIns="121900" bIns="121900" anchor="ctr" anchorCtr="0">
            <a:noAutofit/>
          </a:bodyPr>
          <a:lstStyle/>
          <a:p>
            <a:pPr lvl="0">
              <a:spcBef>
                <a:spcPts val="0"/>
              </a:spcBef>
              <a:buNone/>
            </a:pPr>
            <a:endParaRPr sz="2400"/>
          </a:p>
        </p:txBody>
      </p:sp>
      <p:sp>
        <p:nvSpPr>
          <p:cNvPr id="10" name="Shape 10"/>
          <p:cNvSpPr/>
          <p:nvPr/>
        </p:nvSpPr>
        <p:spPr>
          <a:xfrm>
            <a:off x="772000" y="2560600"/>
            <a:ext cx="72400" cy="1589200"/>
          </a:xfrm>
          <a:prstGeom prst="rect">
            <a:avLst/>
          </a:prstGeom>
          <a:solidFill>
            <a:srgbClr val="FFFFFF"/>
          </a:solidFill>
          <a:ln>
            <a:noFill/>
          </a:ln>
        </p:spPr>
        <p:txBody>
          <a:bodyPr lIns="121900" tIns="121900" rIns="121900" bIns="121900" anchor="ctr" anchorCtr="0">
            <a:noAutofit/>
          </a:bodyPr>
          <a:lstStyle/>
          <a:p>
            <a:pPr lvl="0" rtl="0">
              <a:spcBef>
                <a:spcPts val="0"/>
              </a:spcBef>
              <a:buNone/>
            </a:pPr>
            <a:endParaRPr sz="2400">
              <a:solidFill>
                <a:srgbClr val="FFFFFF"/>
              </a:solidFill>
            </a:endParaRPr>
          </a:p>
        </p:txBody>
      </p:sp>
      <p:sp>
        <p:nvSpPr>
          <p:cNvPr id="11" name="Shape 11"/>
          <p:cNvSpPr txBox="1">
            <a:spLocks noGrp="1"/>
          </p:cNvSpPr>
          <p:nvPr>
            <p:ph type="ctrTitle"/>
          </p:nvPr>
        </p:nvSpPr>
        <p:spPr>
          <a:xfrm>
            <a:off x="914400" y="2554167"/>
            <a:ext cx="7216400" cy="1546399"/>
          </a:xfrm>
          <a:prstGeom prst="rect">
            <a:avLst/>
          </a:prstGeom>
        </p:spPr>
        <p:txBody>
          <a:bodyPr lIns="91425" tIns="91425" rIns="91425" bIns="91425" anchor="ctr" anchorCtr="0"/>
          <a:lstStyle>
            <a:lvl1pPr lvl="0">
              <a:spcBef>
                <a:spcPts val="0"/>
              </a:spcBef>
              <a:buClr>
                <a:srgbClr val="FFFFFF"/>
              </a:buClr>
              <a:buSzPct val="100000"/>
              <a:defRPr sz="6400">
                <a:solidFill>
                  <a:srgbClr val="FFFFFF"/>
                </a:solidFill>
                <a:latin typeface="Calibri" panose="020F0502020204030204" pitchFamily="34" charset="0"/>
                <a:ea typeface="Calibri" panose="020F0502020204030204" pitchFamily="34" charset="0"/>
                <a:cs typeface="Calibri" panose="020F0502020204030204" pitchFamily="34" charset="0"/>
              </a:defRPr>
            </a:lvl1pPr>
            <a:lvl2pPr lvl="1">
              <a:spcBef>
                <a:spcPts val="0"/>
              </a:spcBef>
              <a:buClr>
                <a:srgbClr val="FFFFFF"/>
              </a:buClr>
              <a:buSzPct val="100000"/>
              <a:defRPr sz="6400">
                <a:solidFill>
                  <a:srgbClr val="FFFFFF"/>
                </a:solidFill>
              </a:defRPr>
            </a:lvl2pPr>
            <a:lvl3pPr lvl="2">
              <a:spcBef>
                <a:spcPts val="0"/>
              </a:spcBef>
              <a:buClr>
                <a:srgbClr val="FFFFFF"/>
              </a:buClr>
              <a:buSzPct val="100000"/>
              <a:defRPr sz="6400">
                <a:solidFill>
                  <a:srgbClr val="FFFFFF"/>
                </a:solidFill>
              </a:defRPr>
            </a:lvl3pPr>
            <a:lvl4pPr lvl="3">
              <a:spcBef>
                <a:spcPts val="0"/>
              </a:spcBef>
              <a:buClr>
                <a:srgbClr val="FFFFFF"/>
              </a:buClr>
              <a:buSzPct val="100000"/>
              <a:defRPr sz="6400">
                <a:solidFill>
                  <a:srgbClr val="FFFFFF"/>
                </a:solidFill>
              </a:defRPr>
            </a:lvl4pPr>
            <a:lvl5pPr lvl="4">
              <a:spcBef>
                <a:spcPts val="0"/>
              </a:spcBef>
              <a:buClr>
                <a:srgbClr val="FFFFFF"/>
              </a:buClr>
              <a:buSzPct val="100000"/>
              <a:defRPr sz="6400">
                <a:solidFill>
                  <a:srgbClr val="FFFFFF"/>
                </a:solidFill>
              </a:defRPr>
            </a:lvl5pPr>
            <a:lvl6pPr lvl="5">
              <a:spcBef>
                <a:spcPts val="0"/>
              </a:spcBef>
              <a:buClr>
                <a:srgbClr val="FFFFFF"/>
              </a:buClr>
              <a:buSzPct val="100000"/>
              <a:defRPr sz="6400">
                <a:solidFill>
                  <a:srgbClr val="FFFFFF"/>
                </a:solidFill>
              </a:defRPr>
            </a:lvl6pPr>
            <a:lvl7pPr lvl="6">
              <a:spcBef>
                <a:spcPts val="0"/>
              </a:spcBef>
              <a:buClr>
                <a:srgbClr val="FFFFFF"/>
              </a:buClr>
              <a:buSzPct val="100000"/>
              <a:defRPr sz="6400">
                <a:solidFill>
                  <a:srgbClr val="FFFFFF"/>
                </a:solidFill>
              </a:defRPr>
            </a:lvl7pPr>
            <a:lvl8pPr lvl="7">
              <a:spcBef>
                <a:spcPts val="0"/>
              </a:spcBef>
              <a:buClr>
                <a:srgbClr val="FFFFFF"/>
              </a:buClr>
              <a:buSzPct val="100000"/>
              <a:defRPr sz="6400">
                <a:solidFill>
                  <a:srgbClr val="FFFFFF"/>
                </a:solidFill>
              </a:defRPr>
            </a:lvl8pPr>
            <a:lvl9pPr lvl="8">
              <a:spcBef>
                <a:spcPts val="0"/>
              </a:spcBef>
              <a:buClr>
                <a:srgbClr val="FFFFFF"/>
              </a:buClr>
              <a:buSzPct val="100000"/>
              <a:defRPr sz="6400">
                <a:solidFill>
                  <a:srgbClr val="FFFFFF"/>
                </a:solidFill>
              </a:defRPr>
            </a:lvl9pPr>
          </a:lstStyle>
          <a:p>
            <a:endParaRPr dirty="0"/>
          </a:p>
        </p:txBody>
      </p:sp>
    </p:spTree>
    <p:extLst>
      <p:ext uri="{BB962C8B-B14F-4D97-AF65-F5344CB8AC3E}">
        <p14:creationId xmlns:p14="http://schemas.microsoft.com/office/powerpoint/2010/main" val="113898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Title + 1 column">
    <p:spTree>
      <p:nvGrpSpPr>
        <p:cNvPr id="1" name="Shape 21"/>
        <p:cNvGrpSpPr/>
        <p:nvPr/>
      </p:nvGrpSpPr>
      <p:grpSpPr>
        <a:xfrm>
          <a:off x="0" y="0"/>
          <a:ext cx="0" cy="0"/>
          <a:chOff x="0" y="0"/>
          <a:chExt cx="0" cy="0"/>
        </a:xfrm>
      </p:grpSpPr>
      <p:sp>
        <p:nvSpPr>
          <p:cNvPr id="10" name="Shape 18"/>
          <p:cNvSpPr/>
          <p:nvPr userDrawn="1"/>
        </p:nvSpPr>
        <p:spPr>
          <a:xfrm>
            <a:off x="0" y="-12999"/>
            <a:ext cx="12192000" cy="1201427"/>
          </a:xfrm>
          <a:prstGeom prst="rect">
            <a:avLst/>
          </a:prstGeom>
          <a:solidFill>
            <a:srgbClr val="59647A"/>
          </a:solidFill>
          <a:ln>
            <a:noFill/>
          </a:ln>
        </p:spPr>
        <p:txBody>
          <a:bodyPr lIns="121900" tIns="121900" rIns="121900" bIns="121900" anchor="ctr" anchorCtr="0">
            <a:noAutofit/>
          </a:bodyPr>
          <a:lstStyle/>
          <a:p>
            <a:endParaRPr sz="1867" kern="0">
              <a:solidFill>
                <a:srgbClr val="000000"/>
              </a:solidFill>
              <a:latin typeface="Arial"/>
              <a:cs typeface="Arial"/>
              <a:sym typeface="Arial"/>
            </a:endParaRPr>
          </a:p>
        </p:txBody>
      </p:sp>
      <p:sp>
        <p:nvSpPr>
          <p:cNvPr id="22" name="Shape 22"/>
          <p:cNvSpPr txBox="1">
            <a:spLocks noGrp="1"/>
          </p:cNvSpPr>
          <p:nvPr>
            <p:ph type="title" hasCustomPrompt="1"/>
          </p:nvPr>
        </p:nvSpPr>
        <p:spPr>
          <a:xfrm>
            <a:off x="601944" y="84143"/>
            <a:ext cx="9420061" cy="1104284"/>
          </a:xfrm>
          <a:prstGeom prst="rect">
            <a:avLst/>
          </a:prstGeom>
        </p:spPr>
        <p:txBody>
          <a:bodyPr lIns="91425" tIns="91425" rIns="91425" bIns="91425" anchor="ctr" anchorCtr="0"/>
          <a:lstStyle>
            <a:lvl1pPr lvl="0">
              <a:lnSpc>
                <a:spcPct val="90000"/>
              </a:lnSpc>
              <a:spcBef>
                <a:spcPts val="0"/>
              </a:spcBef>
              <a:defRPr sz="2400" b="0" i="0">
                <a:solidFill>
                  <a:schemeClr val="bg1"/>
                </a:solidFill>
                <a:latin typeface="Raleway Medium" panose="020B0603030101060003" pitchFamily="34" charset="-18"/>
                <a:ea typeface="Raleway Medium" panose="020B0603030101060003" pitchFamily="34" charset="-18"/>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sp>
        <p:nvSpPr>
          <p:cNvPr id="24" name="Shape 24"/>
          <p:cNvSpPr/>
          <p:nvPr/>
        </p:nvSpPr>
        <p:spPr>
          <a:xfrm>
            <a:off x="529543" y="266591"/>
            <a:ext cx="72400" cy="725891"/>
          </a:xfrm>
          <a:prstGeom prst="rect">
            <a:avLst/>
          </a:prstGeom>
          <a:solidFill>
            <a:schemeClr val="bg1"/>
          </a:solidFill>
          <a:ln>
            <a:noFill/>
          </a:ln>
        </p:spPr>
        <p:txBody>
          <a:bodyPr lIns="121900" tIns="121900" rIns="121900" bIns="121900" anchor="ctr" anchorCtr="0">
            <a:noAutofit/>
          </a:bodyPr>
          <a:lstStyle/>
          <a:p>
            <a:endParaRPr sz="1867" kern="0">
              <a:solidFill>
                <a:srgbClr val="000000"/>
              </a:solidFill>
              <a:latin typeface="Arial"/>
              <a:cs typeface="Arial"/>
              <a:sym typeface="Arial"/>
            </a:endParaRPr>
          </a:p>
        </p:txBody>
      </p:sp>
      <p:pic>
        <p:nvPicPr>
          <p:cNvPr id="7" name="Picture 6"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4799" y="303692"/>
            <a:ext cx="1682631" cy="542269"/>
          </a:xfrm>
          <a:prstGeom prst="rect">
            <a:avLst/>
          </a:prstGeom>
        </p:spPr>
      </p:pic>
      <p:sp>
        <p:nvSpPr>
          <p:cNvPr id="8" name="Shape 18"/>
          <p:cNvSpPr/>
          <p:nvPr userDrawn="1"/>
        </p:nvSpPr>
        <p:spPr>
          <a:xfrm>
            <a:off x="-7417" y="6473780"/>
            <a:ext cx="12199417" cy="384000"/>
          </a:xfrm>
          <a:prstGeom prst="rect">
            <a:avLst/>
          </a:prstGeom>
          <a:solidFill>
            <a:srgbClr val="59647A"/>
          </a:solidFill>
          <a:ln>
            <a:noFill/>
          </a:ln>
        </p:spPr>
        <p:txBody>
          <a:bodyPr lIns="121900" tIns="121900" rIns="121900" bIns="121900" anchor="ctr" anchorCtr="0">
            <a:noAutofit/>
          </a:bodyPr>
          <a:lstStyle/>
          <a:p>
            <a:endParaRPr sz="1867" kern="0">
              <a:solidFill>
                <a:srgbClr val="000000"/>
              </a:solidFill>
              <a:latin typeface="Arial"/>
              <a:cs typeface="Arial"/>
              <a:sym typeface="Arial"/>
            </a:endParaRPr>
          </a:p>
        </p:txBody>
      </p:sp>
      <p:sp>
        <p:nvSpPr>
          <p:cNvPr id="14" name="Textfeld 13"/>
          <p:cNvSpPr txBox="1"/>
          <p:nvPr userDrawn="1"/>
        </p:nvSpPr>
        <p:spPr>
          <a:xfrm>
            <a:off x="3361228" y="6553533"/>
            <a:ext cx="5767700" cy="256545"/>
          </a:xfrm>
          <a:prstGeom prst="rect">
            <a:avLst/>
          </a:prstGeom>
          <a:noFill/>
        </p:spPr>
        <p:txBody>
          <a:bodyPr wrap="square" rtlCol="0">
            <a:spAutoFit/>
          </a:bodyPr>
          <a:lstStyle/>
          <a:p>
            <a:pPr algn="ctr"/>
            <a:r>
              <a:rPr lang="de-CH" sz="1067" kern="0" dirty="0">
                <a:solidFill>
                  <a:schemeClr val="bg1"/>
                </a:solidFill>
                <a:latin typeface="Raleway Light" panose="020B0403030101060003" pitchFamily="34" charset="-18"/>
                <a:cs typeface="Arial"/>
                <a:sym typeface="Arial"/>
              </a:rPr>
              <a:t>Denison Consulting </a:t>
            </a:r>
          </a:p>
        </p:txBody>
      </p:sp>
      <p:sp>
        <p:nvSpPr>
          <p:cNvPr id="15" name="Textfeld 14"/>
          <p:cNvSpPr txBox="1"/>
          <p:nvPr userDrawn="1"/>
        </p:nvSpPr>
        <p:spPr>
          <a:xfrm>
            <a:off x="11024462" y="6553533"/>
            <a:ext cx="960895" cy="256545"/>
          </a:xfrm>
          <a:prstGeom prst="rect">
            <a:avLst/>
          </a:prstGeom>
          <a:noFill/>
        </p:spPr>
        <p:txBody>
          <a:bodyPr wrap="square" rtlCol="0">
            <a:spAutoFit/>
          </a:bodyPr>
          <a:lstStyle/>
          <a:p>
            <a:pPr algn="r"/>
            <a:r>
              <a:rPr lang="de-CH" sz="1067" kern="0" dirty="0">
                <a:solidFill>
                  <a:schemeClr val="bg1"/>
                </a:solidFill>
                <a:latin typeface="Arial"/>
                <a:cs typeface="Arial"/>
                <a:sym typeface="Arial"/>
              </a:rPr>
              <a:t>Page </a:t>
            </a:r>
            <a:fld id="{C09531BA-C9EB-4417-A4C4-964F5475C5D2}" type="slidenum">
              <a:rPr lang="de-CH" sz="1067" kern="0">
                <a:solidFill>
                  <a:schemeClr val="bg1"/>
                </a:solidFill>
                <a:latin typeface="Arial"/>
                <a:cs typeface="Arial"/>
                <a:sym typeface="Arial"/>
              </a:rPr>
              <a:pPr algn="r"/>
              <a:t>‹#›</a:t>
            </a:fld>
            <a:endParaRPr lang="de-CH" sz="1067" kern="0" dirty="0">
              <a:solidFill>
                <a:schemeClr val="bg1"/>
              </a:solidFill>
              <a:latin typeface="Arial"/>
              <a:cs typeface="Arial"/>
              <a:sym typeface="Arial"/>
            </a:endParaRPr>
          </a:p>
        </p:txBody>
      </p:sp>
    </p:spTree>
    <p:extLst>
      <p:ext uri="{BB962C8B-B14F-4D97-AF65-F5344CB8AC3E}">
        <p14:creationId xmlns:p14="http://schemas.microsoft.com/office/powerpoint/2010/main" val="313801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LineItem_withoutn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59C94-115D-4AB5-8CD3-24DBC82FA3DB}"/>
              </a:ext>
            </a:extLst>
          </p:cNvPr>
          <p:cNvSpPr/>
          <p:nvPr userDrawn="1"/>
        </p:nvSpPr>
        <p:spPr>
          <a:xfrm>
            <a:off x="0" y="185739"/>
            <a:ext cx="5217584" cy="45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cs typeface="Arial" pitchFamily="34" charset="0"/>
            </a:endParaRPr>
          </a:p>
        </p:txBody>
      </p:sp>
      <p:sp>
        <p:nvSpPr>
          <p:cNvPr id="3" name="Rectangle 6">
            <a:extLst>
              <a:ext uri="{FF2B5EF4-FFF2-40B4-BE49-F238E27FC236}">
                <a16:creationId xmlns:a16="http://schemas.microsoft.com/office/drawing/2014/main" id="{04F9A05D-5B0C-48CC-AF22-9EC0BB062A17}"/>
              </a:ext>
            </a:extLst>
          </p:cNvPr>
          <p:cNvSpPr>
            <a:spLocks noGrp="1" noChangeArrowheads="1"/>
          </p:cNvSpPr>
          <p:nvPr>
            <p:ph type="sldNum" sz="quarter" idx="10"/>
          </p:nvPr>
        </p:nvSpPr>
        <p:spPr/>
        <p:txBody>
          <a:bodyPr/>
          <a:lstStyle>
            <a:lvl1pPr>
              <a:defRPr/>
            </a:lvl1pPr>
          </a:lstStyle>
          <a:p>
            <a:fld id="{DC266AFD-7ADD-4DFC-90BB-AB7E7D966D29}" type="slidenum">
              <a:rPr lang="en-US" altLang="en-US"/>
              <a:pPr/>
              <a:t>‹#›</a:t>
            </a:fld>
            <a:endParaRPr lang="en-US" altLang="en-US"/>
          </a:p>
        </p:txBody>
      </p:sp>
    </p:spTree>
    <p:extLst>
      <p:ext uri="{BB962C8B-B14F-4D97-AF65-F5344CB8AC3E}">
        <p14:creationId xmlns:p14="http://schemas.microsoft.com/office/powerpoint/2010/main" val="273937283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89EC-FEFE-6F58-6D30-310750D11E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0051B1-8E01-1201-6B36-FB324B3F6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F559C-BC33-D072-56CA-B03284883A3B}"/>
              </a:ext>
            </a:extLst>
          </p:cNvPr>
          <p:cNvSpPr>
            <a:spLocks noGrp="1"/>
          </p:cNvSpPr>
          <p:nvPr>
            <p:ph type="dt" sz="half" idx="10"/>
          </p:nvPr>
        </p:nvSpPr>
        <p:spPr/>
        <p:txBody>
          <a:bodyPr/>
          <a:lstStyle/>
          <a:p>
            <a:fld id="{07515FA3-7706-4213-8F5C-EE128C05635A}" type="datetimeFigureOut">
              <a:rPr lang="en-US" smtClean="0"/>
              <a:t>5/11/2022</a:t>
            </a:fld>
            <a:endParaRPr lang="en-US"/>
          </a:p>
        </p:txBody>
      </p:sp>
      <p:sp>
        <p:nvSpPr>
          <p:cNvPr id="5" name="Footer Placeholder 4">
            <a:extLst>
              <a:ext uri="{FF2B5EF4-FFF2-40B4-BE49-F238E27FC236}">
                <a16:creationId xmlns:a16="http://schemas.microsoft.com/office/drawing/2014/main" id="{1C2E16FE-0C7E-1993-D541-325261615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D1F08-F88D-5C77-304F-A04A898F23E2}"/>
              </a:ext>
            </a:extLst>
          </p:cNvPr>
          <p:cNvSpPr>
            <a:spLocks noGrp="1"/>
          </p:cNvSpPr>
          <p:nvPr>
            <p:ph type="sldNum" sz="quarter" idx="12"/>
          </p:nvPr>
        </p:nvSpPr>
        <p:spPr/>
        <p:txBody>
          <a:bodyPr/>
          <a:lstStyle/>
          <a:p>
            <a:fld id="{B6579C6D-E823-4E67-87D7-8B8740DB4ABB}" type="slidenum">
              <a:rPr lang="en-US" smtClean="0"/>
              <a:t>‹#›</a:t>
            </a:fld>
            <a:endParaRPr lang="en-US"/>
          </a:p>
        </p:txBody>
      </p:sp>
    </p:spTree>
    <p:extLst>
      <p:ext uri="{BB962C8B-B14F-4D97-AF65-F5344CB8AC3E}">
        <p14:creationId xmlns:p14="http://schemas.microsoft.com/office/powerpoint/2010/main" val="272760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4441-D072-B4E6-F26C-B25391846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5F0A78-675F-4DBE-FBA7-720D52E81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DFD69C-D4B0-1CE6-73C7-F7E9A11C607C}"/>
              </a:ext>
            </a:extLst>
          </p:cNvPr>
          <p:cNvSpPr>
            <a:spLocks noGrp="1"/>
          </p:cNvSpPr>
          <p:nvPr>
            <p:ph type="dt" sz="half" idx="10"/>
          </p:nvPr>
        </p:nvSpPr>
        <p:spPr/>
        <p:txBody>
          <a:bodyPr/>
          <a:lstStyle/>
          <a:p>
            <a:fld id="{07515FA3-7706-4213-8F5C-EE128C05635A}" type="datetimeFigureOut">
              <a:rPr lang="en-US" smtClean="0"/>
              <a:t>5/11/2022</a:t>
            </a:fld>
            <a:endParaRPr lang="en-US"/>
          </a:p>
        </p:txBody>
      </p:sp>
      <p:sp>
        <p:nvSpPr>
          <p:cNvPr id="5" name="Footer Placeholder 4">
            <a:extLst>
              <a:ext uri="{FF2B5EF4-FFF2-40B4-BE49-F238E27FC236}">
                <a16:creationId xmlns:a16="http://schemas.microsoft.com/office/drawing/2014/main" id="{8647A1CD-AB67-FE66-7CF1-596E2FEF3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5E065-FF91-A075-94E9-9C40B2E69C39}"/>
              </a:ext>
            </a:extLst>
          </p:cNvPr>
          <p:cNvSpPr>
            <a:spLocks noGrp="1"/>
          </p:cNvSpPr>
          <p:nvPr>
            <p:ph type="sldNum" sz="quarter" idx="12"/>
          </p:nvPr>
        </p:nvSpPr>
        <p:spPr/>
        <p:txBody>
          <a:bodyPr/>
          <a:lstStyle/>
          <a:p>
            <a:fld id="{B6579C6D-E823-4E67-87D7-8B8740DB4ABB}" type="slidenum">
              <a:rPr lang="en-US" smtClean="0"/>
              <a:t>‹#›</a:t>
            </a:fld>
            <a:endParaRPr lang="en-US"/>
          </a:p>
        </p:txBody>
      </p:sp>
    </p:spTree>
    <p:extLst>
      <p:ext uri="{BB962C8B-B14F-4D97-AF65-F5344CB8AC3E}">
        <p14:creationId xmlns:p14="http://schemas.microsoft.com/office/powerpoint/2010/main" val="173610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90AA-F93E-95FA-BD42-62048F9B9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C4DB53-6487-A9DA-2F55-C4C82E2D78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04956A-BA60-F3A2-64B3-EA37F52D87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820A0F-FE46-AD6B-BA14-12D8BCC15009}"/>
              </a:ext>
            </a:extLst>
          </p:cNvPr>
          <p:cNvSpPr>
            <a:spLocks noGrp="1"/>
          </p:cNvSpPr>
          <p:nvPr>
            <p:ph type="dt" sz="half" idx="10"/>
          </p:nvPr>
        </p:nvSpPr>
        <p:spPr/>
        <p:txBody>
          <a:bodyPr/>
          <a:lstStyle/>
          <a:p>
            <a:fld id="{07515FA3-7706-4213-8F5C-EE128C05635A}" type="datetimeFigureOut">
              <a:rPr lang="en-US" smtClean="0"/>
              <a:t>5/11/2022</a:t>
            </a:fld>
            <a:endParaRPr lang="en-US"/>
          </a:p>
        </p:txBody>
      </p:sp>
      <p:sp>
        <p:nvSpPr>
          <p:cNvPr id="6" name="Footer Placeholder 5">
            <a:extLst>
              <a:ext uri="{FF2B5EF4-FFF2-40B4-BE49-F238E27FC236}">
                <a16:creationId xmlns:a16="http://schemas.microsoft.com/office/drawing/2014/main" id="{C56CA5B7-AECD-579B-5889-FA61CB6A4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69C91-2A8A-52F6-D274-A5C1C147ED9B}"/>
              </a:ext>
            </a:extLst>
          </p:cNvPr>
          <p:cNvSpPr>
            <a:spLocks noGrp="1"/>
          </p:cNvSpPr>
          <p:nvPr>
            <p:ph type="sldNum" sz="quarter" idx="12"/>
          </p:nvPr>
        </p:nvSpPr>
        <p:spPr/>
        <p:txBody>
          <a:bodyPr/>
          <a:lstStyle/>
          <a:p>
            <a:fld id="{B6579C6D-E823-4E67-87D7-8B8740DB4ABB}" type="slidenum">
              <a:rPr lang="en-US" smtClean="0"/>
              <a:t>‹#›</a:t>
            </a:fld>
            <a:endParaRPr lang="en-US"/>
          </a:p>
        </p:txBody>
      </p:sp>
    </p:spTree>
    <p:extLst>
      <p:ext uri="{BB962C8B-B14F-4D97-AF65-F5344CB8AC3E}">
        <p14:creationId xmlns:p14="http://schemas.microsoft.com/office/powerpoint/2010/main" val="355207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5FBAD-05E9-6D8B-2780-C5C9DAE5B9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DA986-678B-C34F-A712-30DCAE53C0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AAA57A-280B-C0A5-2FE2-ADE26648B2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5A06B-F674-10E8-D06B-3F90A6BEB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835599-9C4D-FF72-9191-696047B9DF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26B1E3-2A8C-0B3C-DCFA-F8958D8E6633}"/>
              </a:ext>
            </a:extLst>
          </p:cNvPr>
          <p:cNvSpPr>
            <a:spLocks noGrp="1"/>
          </p:cNvSpPr>
          <p:nvPr>
            <p:ph type="dt" sz="half" idx="10"/>
          </p:nvPr>
        </p:nvSpPr>
        <p:spPr/>
        <p:txBody>
          <a:bodyPr/>
          <a:lstStyle/>
          <a:p>
            <a:fld id="{07515FA3-7706-4213-8F5C-EE128C05635A}" type="datetimeFigureOut">
              <a:rPr lang="en-US" smtClean="0"/>
              <a:t>5/11/2022</a:t>
            </a:fld>
            <a:endParaRPr lang="en-US"/>
          </a:p>
        </p:txBody>
      </p:sp>
      <p:sp>
        <p:nvSpPr>
          <p:cNvPr id="8" name="Footer Placeholder 7">
            <a:extLst>
              <a:ext uri="{FF2B5EF4-FFF2-40B4-BE49-F238E27FC236}">
                <a16:creationId xmlns:a16="http://schemas.microsoft.com/office/drawing/2014/main" id="{9F4DC42D-2689-D860-9866-8FED27332F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CBCAF2-8AFC-8171-3BBB-8454F041743A}"/>
              </a:ext>
            </a:extLst>
          </p:cNvPr>
          <p:cNvSpPr>
            <a:spLocks noGrp="1"/>
          </p:cNvSpPr>
          <p:nvPr>
            <p:ph type="sldNum" sz="quarter" idx="12"/>
          </p:nvPr>
        </p:nvSpPr>
        <p:spPr/>
        <p:txBody>
          <a:bodyPr/>
          <a:lstStyle/>
          <a:p>
            <a:fld id="{B6579C6D-E823-4E67-87D7-8B8740DB4ABB}" type="slidenum">
              <a:rPr lang="en-US" smtClean="0"/>
              <a:t>‹#›</a:t>
            </a:fld>
            <a:endParaRPr lang="en-US"/>
          </a:p>
        </p:txBody>
      </p:sp>
    </p:spTree>
    <p:extLst>
      <p:ext uri="{BB962C8B-B14F-4D97-AF65-F5344CB8AC3E}">
        <p14:creationId xmlns:p14="http://schemas.microsoft.com/office/powerpoint/2010/main" val="224567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64B6-A039-F30A-3620-AA08EE07DA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86B55E-5086-ED3E-9472-EED652D92FD0}"/>
              </a:ext>
            </a:extLst>
          </p:cNvPr>
          <p:cNvSpPr>
            <a:spLocks noGrp="1"/>
          </p:cNvSpPr>
          <p:nvPr>
            <p:ph type="dt" sz="half" idx="10"/>
          </p:nvPr>
        </p:nvSpPr>
        <p:spPr/>
        <p:txBody>
          <a:bodyPr/>
          <a:lstStyle/>
          <a:p>
            <a:fld id="{07515FA3-7706-4213-8F5C-EE128C05635A}" type="datetimeFigureOut">
              <a:rPr lang="en-US" smtClean="0"/>
              <a:t>5/11/2022</a:t>
            </a:fld>
            <a:endParaRPr lang="en-US"/>
          </a:p>
        </p:txBody>
      </p:sp>
      <p:sp>
        <p:nvSpPr>
          <p:cNvPr id="4" name="Footer Placeholder 3">
            <a:extLst>
              <a:ext uri="{FF2B5EF4-FFF2-40B4-BE49-F238E27FC236}">
                <a16:creationId xmlns:a16="http://schemas.microsoft.com/office/drawing/2014/main" id="{8FA2E228-986E-0B34-2177-F6D92F69F2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9CC202-79E8-B5CD-CF7E-1C3C8CC19C01}"/>
              </a:ext>
            </a:extLst>
          </p:cNvPr>
          <p:cNvSpPr>
            <a:spLocks noGrp="1"/>
          </p:cNvSpPr>
          <p:nvPr>
            <p:ph type="sldNum" sz="quarter" idx="12"/>
          </p:nvPr>
        </p:nvSpPr>
        <p:spPr/>
        <p:txBody>
          <a:bodyPr/>
          <a:lstStyle/>
          <a:p>
            <a:fld id="{B6579C6D-E823-4E67-87D7-8B8740DB4ABB}" type="slidenum">
              <a:rPr lang="en-US" smtClean="0"/>
              <a:t>‹#›</a:t>
            </a:fld>
            <a:endParaRPr lang="en-US"/>
          </a:p>
        </p:txBody>
      </p:sp>
    </p:spTree>
    <p:extLst>
      <p:ext uri="{BB962C8B-B14F-4D97-AF65-F5344CB8AC3E}">
        <p14:creationId xmlns:p14="http://schemas.microsoft.com/office/powerpoint/2010/main" val="91045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BEA7C5-AF6F-D615-7207-083C91E430C9}"/>
              </a:ext>
            </a:extLst>
          </p:cNvPr>
          <p:cNvSpPr>
            <a:spLocks noGrp="1"/>
          </p:cNvSpPr>
          <p:nvPr>
            <p:ph type="dt" sz="half" idx="10"/>
          </p:nvPr>
        </p:nvSpPr>
        <p:spPr/>
        <p:txBody>
          <a:bodyPr/>
          <a:lstStyle/>
          <a:p>
            <a:fld id="{07515FA3-7706-4213-8F5C-EE128C05635A}" type="datetimeFigureOut">
              <a:rPr lang="en-US" smtClean="0"/>
              <a:t>5/11/2022</a:t>
            </a:fld>
            <a:endParaRPr lang="en-US"/>
          </a:p>
        </p:txBody>
      </p:sp>
      <p:sp>
        <p:nvSpPr>
          <p:cNvPr id="3" name="Footer Placeholder 2">
            <a:extLst>
              <a:ext uri="{FF2B5EF4-FFF2-40B4-BE49-F238E27FC236}">
                <a16:creationId xmlns:a16="http://schemas.microsoft.com/office/drawing/2014/main" id="{37FFCDEE-7CCE-50A9-1F7D-50B427A532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EEB1EA-6A70-1C16-4247-A67DFB52A5A5}"/>
              </a:ext>
            </a:extLst>
          </p:cNvPr>
          <p:cNvSpPr>
            <a:spLocks noGrp="1"/>
          </p:cNvSpPr>
          <p:nvPr>
            <p:ph type="sldNum" sz="quarter" idx="12"/>
          </p:nvPr>
        </p:nvSpPr>
        <p:spPr/>
        <p:txBody>
          <a:bodyPr/>
          <a:lstStyle/>
          <a:p>
            <a:fld id="{B6579C6D-E823-4E67-87D7-8B8740DB4ABB}" type="slidenum">
              <a:rPr lang="en-US" smtClean="0"/>
              <a:t>‹#›</a:t>
            </a:fld>
            <a:endParaRPr lang="en-US"/>
          </a:p>
        </p:txBody>
      </p:sp>
    </p:spTree>
    <p:extLst>
      <p:ext uri="{BB962C8B-B14F-4D97-AF65-F5344CB8AC3E}">
        <p14:creationId xmlns:p14="http://schemas.microsoft.com/office/powerpoint/2010/main" val="112441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1861F-47D0-AF52-976C-4490F645E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0EDE31-0142-9A08-5316-2F5B2BE46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86CB5A-C622-6585-8E82-471C00419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FD650-7140-7DDD-A21B-7EAE00398754}"/>
              </a:ext>
            </a:extLst>
          </p:cNvPr>
          <p:cNvSpPr>
            <a:spLocks noGrp="1"/>
          </p:cNvSpPr>
          <p:nvPr>
            <p:ph type="dt" sz="half" idx="10"/>
          </p:nvPr>
        </p:nvSpPr>
        <p:spPr/>
        <p:txBody>
          <a:bodyPr/>
          <a:lstStyle/>
          <a:p>
            <a:fld id="{07515FA3-7706-4213-8F5C-EE128C05635A}" type="datetimeFigureOut">
              <a:rPr lang="en-US" smtClean="0"/>
              <a:t>5/11/2022</a:t>
            </a:fld>
            <a:endParaRPr lang="en-US"/>
          </a:p>
        </p:txBody>
      </p:sp>
      <p:sp>
        <p:nvSpPr>
          <p:cNvPr id="6" name="Footer Placeholder 5">
            <a:extLst>
              <a:ext uri="{FF2B5EF4-FFF2-40B4-BE49-F238E27FC236}">
                <a16:creationId xmlns:a16="http://schemas.microsoft.com/office/drawing/2014/main" id="{9C1B7701-44C8-5BAF-8766-DC847708B3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F1734-FC35-F4A9-64B9-DF419A379C89}"/>
              </a:ext>
            </a:extLst>
          </p:cNvPr>
          <p:cNvSpPr>
            <a:spLocks noGrp="1"/>
          </p:cNvSpPr>
          <p:nvPr>
            <p:ph type="sldNum" sz="quarter" idx="12"/>
          </p:nvPr>
        </p:nvSpPr>
        <p:spPr/>
        <p:txBody>
          <a:bodyPr/>
          <a:lstStyle/>
          <a:p>
            <a:fld id="{B6579C6D-E823-4E67-87D7-8B8740DB4ABB}" type="slidenum">
              <a:rPr lang="en-US" smtClean="0"/>
              <a:t>‹#›</a:t>
            </a:fld>
            <a:endParaRPr lang="en-US"/>
          </a:p>
        </p:txBody>
      </p:sp>
    </p:spTree>
    <p:extLst>
      <p:ext uri="{BB962C8B-B14F-4D97-AF65-F5344CB8AC3E}">
        <p14:creationId xmlns:p14="http://schemas.microsoft.com/office/powerpoint/2010/main" val="323764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1E6D-E15F-A37B-3E7A-659E4690C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700409-4E8E-7A5E-2A74-986F0FCEA1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8F7B4B-54F5-B3BE-7A91-DE7AF9816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48CCA-7F04-B954-4A3A-A1B2D7F18007}"/>
              </a:ext>
            </a:extLst>
          </p:cNvPr>
          <p:cNvSpPr>
            <a:spLocks noGrp="1"/>
          </p:cNvSpPr>
          <p:nvPr>
            <p:ph type="dt" sz="half" idx="10"/>
          </p:nvPr>
        </p:nvSpPr>
        <p:spPr/>
        <p:txBody>
          <a:bodyPr/>
          <a:lstStyle/>
          <a:p>
            <a:fld id="{07515FA3-7706-4213-8F5C-EE128C05635A}" type="datetimeFigureOut">
              <a:rPr lang="en-US" smtClean="0"/>
              <a:t>5/11/2022</a:t>
            </a:fld>
            <a:endParaRPr lang="en-US"/>
          </a:p>
        </p:txBody>
      </p:sp>
      <p:sp>
        <p:nvSpPr>
          <p:cNvPr id="6" name="Footer Placeholder 5">
            <a:extLst>
              <a:ext uri="{FF2B5EF4-FFF2-40B4-BE49-F238E27FC236}">
                <a16:creationId xmlns:a16="http://schemas.microsoft.com/office/drawing/2014/main" id="{3D89A958-74A5-D914-F5FB-CB1C144D3B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7DF252-A9F3-483E-B2D9-9D1AE2CA8CEE}"/>
              </a:ext>
            </a:extLst>
          </p:cNvPr>
          <p:cNvSpPr>
            <a:spLocks noGrp="1"/>
          </p:cNvSpPr>
          <p:nvPr>
            <p:ph type="sldNum" sz="quarter" idx="12"/>
          </p:nvPr>
        </p:nvSpPr>
        <p:spPr/>
        <p:txBody>
          <a:bodyPr/>
          <a:lstStyle/>
          <a:p>
            <a:fld id="{B6579C6D-E823-4E67-87D7-8B8740DB4ABB}" type="slidenum">
              <a:rPr lang="en-US" smtClean="0"/>
              <a:t>‹#›</a:t>
            </a:fld>
            <a:endParaRPr lang="en-US"/>
          </a:p>
        </p:txBody>
      </p:sp>
    </p:spTree>
    <p:extLst>
      <p:ext uri="{BB962C8B-B14F-4D97-AF65-F5344CB8AC3E}">
        <p14:creationId xmlns:p14="http://schemas.microsoft.com/office/powerpoint/2010/main" val="268481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5419C3-31D9-7F32-C11C-8980150FF9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E2FE6B-F430-7B2D-2A6C-A57793CD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11283-8369-CFC6-CC9E-925153BA8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15FA3-7706-4213-8F5C-EE128C05635A}" type="datetimeFigureOut">
              <a:rPr lang="en-US" smtClean="0"/>
              <a:t>5/11/2022</a:t>
            </a:fld>
            <a:endParaRPr lang="en-US"/>
          </a:p>
        </p:txBody>
      </p:sp>
      <p:sp>
        <p:nvSpPr>
          <p:cNvPr id="5" name="Footer Placeholder 4">
            <a:extLst>
              <a:ext uri="{FF2B5EF4-FFF2-40B4-BE49-F238E27FC236}">
                <a16:creationId xmlns:a16="http://schemas.microsoft.com/office/drawing/2014/main" id="{6B59FFBE-1C80-0885-6234-AC6D32170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B7F843-4DAA-9D0B-99E2-CC68D6879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79C6D-E823-4E67-87D7-8B8740DB4ABB}" type="slidenum">
              <a:rPr lang="en-US" smtClean="0"/>
              <a:t>‹#›</a:t>
            </a:fld>
            <a:endParaRPr lang="en-US"/>
          </a:p>
        </p:txBody>
      </p:sp>
    </p:spTree>
    <p:extLst>
      <p:ext uri="{BB962C8B-B14F-4D97-AF65-F5344CB8AC3E}">
        <p14:creationId xmlns:p14="http://schemas.microsoft.com/office/powerpoint/2010/main" val="3364289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869516" y="2313193"/>
            <a:ext cx="11138263" cy="2495475"/>
          </a:xfrm>
          <a:prstGeom prst="rect">
            <a:avLst/>
          </a:prstGeom>
        </p:spPr>
        <p:txBody>
          <a:bodyPr lIns="121900" tIns="121900" rIns="121900" bIns="121900" anchor="ctr" anchorCtr="0">
            <a:noAutofit/>
          </a:bodyPr>
          <a:lstStyle/>
          <a:p>
            <a:pPr lvl="0"/>
            <a:r>
              <a:rPr lang="en-US" sz="4400" dirty="0"/>
              <a:t>‘Executive Teams and Leadership Coaching’</a:t>
            </a:r>
            <a:endParaRPr lang="en" sz="4400" dirty="0">
              <a:latin typeface="Raleway Medium" panose="020B0603030101060003" pitchFamily="34" charset="-18"/>
            </a:endParaRPr>
          </a:p>
        </p:txBody>
      </p:sp>
      <p:sp>
        <p:nvSpPr>
          <p:cNvPr id="5" name="TextBox 4"/>
          <p:cNvSpPr txBox="1"/>
          <p:nvPr/>
        </p:nvSpPr>
        <p:spPr>
          <a:xfrm>
            <a:off x="1139413" y="5594767"/>
            <a:ext cx="9913174" cy="461665"/>
          </a:xfrm>
          <a:prstGeom prst="rect">
            <a:avLst/>
          </a:prstGeom>
          <a:noFill/>
        </p:spPr>
        <p:txBody>
          <a:bodyPr wrap="square" rtlCol="0">
            <a:spAutoFit/>
          </a:bodyPr>
          <a:lstStyle/>
          <a:p>
            <a:pPr algn="ctr" fontAlgn="auto">
              <a:spcAft>
                <a:spcPts val="0"/>
              </a:spcAft>
              <a:defRPr/>
            </a:pPr>
            <a:r>
              <a:rPr lang="en-US" sz="2400" dirty="0"/>
              <a:t>A few tools and techniques to utilize to assess and gain Leadership Alignment</a:t>
            </a:r>
          </a:p>
        </p:txBody>
      </p:sp>
      <p:pic>
        <p:nvPicPr>
          <p:cNvPr id="9" name="Picture 8" descr="deniso-logo-white-0117.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716" y="872069"/>
            <a:ext cx="2624667" cy="845864"/>
          </a:xfrm>
          <a:prstGeom prst="rect">
            <a:avLst/>
          </a:prstGeom>
        </p:spPr>
      </p:pic>
    </p:spTree>
    <p:extLst>
      <p:ext uri="{BB962C8B-B14F-4D97-AF65-F5344CB8AC3E}">
        <p14:creationId xmlns:p14="http://schemas.microsoft.com/office/powerpoint/2010/main" val="14080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841" y="2920334"/>
            <a:ext cx="9420061" cy="1104284"/>
          </a:xfrm>
          <a:solidFill>
            <a:srgbClr val="59647A"/>
          </a:solidFill>
        </p:spPr>
        <p:txBody>
          <a:bodyPr>
            <a:normAutofit/>
          </a:bodyPr>
          <a:lstStyle/>
          <a:p>
            <a:pPr algn="ctr"/>
            <a:r>
              <a:rPr lang="en-US" altLang="en-US" sz="4000" dirty="0">
                <a:solidFill>
                  <a:srgbClr val="FFFFFF"/>
                </a:solidFill>
              </a:rPr>
              <a:t>Sample Team Composite Report</a:t>
            </a:r>
            <a:endParaRPr lang="en-US" sz="4000" dirty="0">
              <a:solidFill>
                <a:srgbClr val="FFFFFF"/>
              </a:solidFill>
            </a:endParaRPr>
          </a:p>
        </p:txBody>
      </p:sp>
    </p:spTree>
    <p:extLst>
      <p:ext uri="{BB962C8B-B14F-4D97-AF65-F5344CB8AC3E}">
        <p14:creationId xmlns:p14="http://schemas.microsoft.com/office/powerpoint/2010/main" val="123572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11445240" y="76200"/>
            <a:ext cx="670560" cy="670560"/>
          </a:xfrm>
          <a:prstGeom prst="rect">
            <a:avLst/>
          </a:prstGeom>
        </p:spPr>
      </p:pic>
      <p:pic>
        <p:nvPicPr>
          <p:cNvPr id="4" name="New picture"/>
          <p:cNvPicPr/>
          <p:nvPr/>
        </p:nvPicPr>
        <p:blipFill>
          <a:blip r:embed="rId3"/>
          <a:stretch>
            <a:fillRect/>
          </a:stretch>
        </p:blipFill>
        <p:spPr>
          <a:xfrm>
            <a:off x="9947758" y="76200"/>
            <a:ext cx="2072961" cy="670560"/>
          </a:xfrm>
          <a:prstGeom prst="rect">
            <a:avLst/>
          </a:prstGeom>
        </p:spPr>
      </p:pic>
      <p:sp>
        <p:nvSpPr>
          <p:cNvPr id="5" name="New shape"/>
          <p:cNvSpPr/>
          <p:nvPr/>
        </p:nvSpPr>
        <p:spPr>
          <a:xfrm>
            <a:off x="76201" y="6674117"/>
            <a:ext cx="1825821"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a:solidFill>
                  <a:srgbClr val="000000"/>
                </a:solidFill>
                <a:latin typeface="Arial"/>
              </a:rPr>
              <a:t>©Daniel R. Denison, Ph.D. All rights reserved</a:t>
            </a:r>
          </a:p>
        </p:txBody>
      </p:sp>
      <p:sp>
        <p:nvSpPr>
          <p:cNvPr id="6" name="New shape"/>
          <p:cNvSpPr/>
          <p:nvPr/>
        </p:nvSpPr>
        <p:spPr>
          <a:xfrm>
            <a:off x="9378201" y="6651705"/>
            <a:ext cx="2766783"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Authors: Daniel R. Denison, Ph.D. William S. Neale, M.A., M.L.I.R</a:t>
            </a:r>
          </a:p>
        </p:txBody>
      </p:sp>
      <p:sp>
        <p:nvSpPr>
          <p:cNvPr id="7" name="New shape"/>
          <p:cNvSpPr/>
          <p:nvPr/>
        </p:nvSpPr>
        <p:spPr>
          <a:xfrm>
            <a:off x="76201" y="6566433"/>
            <a:ext cx="1526059"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NUMBERS DENOTE PERCENTILES</a:t>
            </a:r>
          </a:p>
        </p:txBody>
      </p:sp>
      <p:sp>
        <p:nvSpPr>
          <p:cNvPr id="8" name="New shape"/>
          <p:cNvSpPr/>
          <p:nvPr/>
        </p:nvSpPr>
        <p:spPr>
          <a:xfrm>
            <a:off x="1576696" y="6566433"/>
            <a:ext cx="128240"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  |  </a:t>
            </a:r>
          </a:p>
        </p:txBody>
      </p:sp>
      <p:sp>
        <p:nvSpPr>
          <p:cNvPr id="9" name="New shape"/>
          <p:cNvSpPr/>
          <p:nvPr/>
        </p:nvSpPr>
        <p:spPr>
          <a:xfrm>
            <a:off x="1701838" y="6566433"/>
            <a:ext cx="399148"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3/30/2021</a:t>
            </a:r>
          </a:p>
        </p:txBody>
      </p:sp>
      <p:sp>
        <p:nvSpPr>
          <p:cNvPr id="10" name="New shape"/>
          <p:cNvSpPr/>
          <p:nvPr/>
        </p:nvSpPr>
        <p:spPr>
          <a:xfrm>
            <a:off x="2102287" y="6566433"/>
            <a:ext cx="128240"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  |  </a:t>
            </a:r>
          </a:p>
        </p:txBody>
      </p:sp>
      <p:sp>
        <p:nvSpPr>
          <p:cNvPr id="11" name="New shape"/>
          <p:cNvSpPr/>
          <p:nvPr/>
        </p:nvSpPr>
        <p:spPr>
          <a:xfrm>
            <a:off x="2227427" y="6566433"/>
            <a:ext cx="689291"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LC6019Q4G-139</a:t>
            </a:r>
          </a:p>
        </p:txBody>
      </p:sp>
      <p:pic>
        <p:nvPicPr>
          <p:cNvPr id="12" name="New picture"/>
          <p:cNvPicPr/>
          <p:nvPr/>
        </p:nvPicPr>
        <p:blipFill>
          <a:blip r:embed="rId4"/>
          <a:stretch>
            <a:fillRect/>
          </a:stretch>
        </p:blipFill>
        <p:spPr>
          <a:xfrm>
            <a:off x="630331" y="1297193"/>
            <a:ext cx="5105400" cy="5105400"/>
          </a:xfrm>
          <a:prstGeom prst="rect">
            <a:avLst/>
          </a:prstGeom>
        </p:spPr>
      </p:pic>
      <p:sp>
        <p:nvSpPr>
          <p:cNvPr id="13" name="New shape"/>
          <p:cNvSpPr/>
          <p:nvPr/>
        </p:nvSpPr>
        <p:spPr>
          <a:xfrm>
            <a:off x="272074" y="1081825"/>
            <a:ext cx="5841401" cy="217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b="1">
                <a:solidFill>
                  <a:srgbClr val="000000"/>
                </a:solidFill>
                <a:latin typeface="Arial"/>
              </a:rPr>
              <a:t>Self</a:t>
            </a:r>
          </a:p>
        </p:txBody>
      </p:sp>
      <p:sp>
        <p:nvSpPr>
          <p:cNvPr id="14" name="New shape"/>
          <p:cNvSpPr/>
          <p:nvPr/>
        </p:nvSpPr>
        <p:spPr>
          <a:xfrm>
            <a:off x="272074" y="6402594"/>
            <a:ext cx="5841401" cy="135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883" b="1" dirty="0">
                <a:solidFill>
                  <a:srgbClr val="000000"/>
                </a:solidFill>
                <a:latin typeface="Arial"/>
              </a:rPr>
              <a:t>N = 13</a:t>
            </a:r>
          </a:p>
        </p:txBody>
      </p:sp>
      <p:grpSp>
        <p:nvGrpSpPr>
          <p:cNvPr id="3" name="Group 2">
            <a:extLst>
              <a:ext uri="{FF2B5EF4-FFF2-40B4-BE49-F238E27FC236}">
                <a16:creationId xmlns:a16="http://schemas.microsoft.com/office/drawing/2014/main" id="{30A27181-7685-6F94-3382-6B8AC8652090}"/>
              </a:ext>
            </a:extLst>
          </p:cNvPr>
          <p:cNvGrpSpPr/>
          <p:nvPr/>
        </p:nvGrpSpPr>
        <p:grpSpPr>
          <a:xfrm>
            <a:off x="6090168" y="1081825"/>
            <a:ext cx="5841401" cy="5416503"/>
            <a:chOff x="6090168" y="1081825"/>
            <a:chExt cx="5841401" cy="5416503"/>
          </a:xfrm>
        </p:grpSpPr>
        <p:pic>
          <p:nvPicPr>
            <p:cNvPr id="15" name="New picture"/>
            <p:cNvPicPr/>
            <p:nvPr/>
          </p:nvPicPr>
          <p:blipFill>
            <a:blip r:embed="rId5"/>
            <a:stretch>
              <a:fillRect/>
            </a:stretch>
          </p:blipFill>
          <p:spPr>
            <a:xfrm>
              <a:off x="6448424" y="1297193"/>
              <a:ext cx="5105400" cy="5105400"/>
            </a:xfrm>
            <a:prstGeom prst="rect">
              <a:avLst/>
            </a:prstGeom>
          </p:spPr>
        </p:pic>
        <p:sp>
          <p:nvSpPr>
            <p:cNvPr id="16" name="New shape"/>
            <p:cNvSpPr/>
            <p:nvPr/>
          </p:nvSpPr>
          <p:spPr>
            <a:xfrm>
              <a:off x="6090168" y="1081825"/>
              <a:ext cx="5841401" cy="217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b="1">
                  <a:solidFill>
                    <a:srgbClr val="000000"/>
                  </a:solidFill>
                  <a:latin typeface="Arial"/>
                </a:rPr>
                <a:t>Combined Other</a:t>
              </a:r>
            </a:p>
          </p:txBody>
        </p:sp>
        <p:sp>
          <p:nvSpPr>
            <p:cNvPr id="17" name="New shape">
              <a:extLst>
                <a:ext uri="{FF2B5EF4-FFF2-40B4-BE49-F238E27FC236}">
                  <a16:creationId xmlns:a16="http://schemas.microsoft.com/office/drawing/2014/main" id="{4B13E602-4456-41FA-AD81-BC76E2BB5688}"/>
                </a:ext>
              </a:extLst>
            </p:cNvPr>
            <p:cNvSpPr/>
            <p:nvPr/>
          </p:nvSpPr>
          <p:spPr>
            <a:xfrm>
              <a:off x="7832844" y="6362457"/>
              <a:ext cx="2336560" cy="135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883" b="1" dirty="0">
                  <a:solidFill>
                    <a:srgbClr val="000000"/>
                  </a:solidFill>
                  <a:latin typeface="Arial"/>
                </a:rPr>
                <a:t>N = 136</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11445240" y="76200"/>
            <a:ext cx="670560" cy="670560"/>
          </a:xfrm>
          <a:prstGeom prst="rect">
            <a:avLst/>
          </a:prstGeom>
        </p:spPr>
      </p:pic>
      <p:pic>
        <p:nvPicPr>
          <p:cNvPr id="4" name="New picture"/>
          <p:cNvPicPr/>
          <p:nvPr/>
        </p:nvPicPr>
        <p:blipFill>
          <a:blip r:embed="rId3"/>
          <a:stretch>
            <a:fillRect/>
          </a:stretch>
        </p:blipFill>
        <p:spPr>
          <a:xfrm>
            <a:off x="9858608" y="83219"/>
            <a:ext cx="2072961" cy="670560"/>
          </a:xfrm>
          <a:prstGeom prst="rect">
            <a:avLst/>
          </a:prstGeom>
        </p:spPr>
      </p:pic>
      <p:sp>
        <p:nvSpPr>
          <p:cNvPr id="5" name="New shape"/>
          <p:cNvSpPr/>
          <p:nvPr/>
        </p:nvSpPr>
        <p:spPr>
          <a:xfrm>
            <a:off x="76201" y="6674117"/>
            <a:ext cx="1825821"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a:solidFill>
                  <a:srgbClr val="000000"/>
                </a:solidFill>
                <a:latin typeface="Arial"/>
              </a:rPr>
              <a:t>©Daniel R. Denison, Ph.D. All rights reserved</a:t>
            </a:r>
          </a:p>
        </p:txBody>
      </p:sp>
      <p:sp>
        <p:nvSpPr>
          <p:cNvPr id="6" name="New shape"/>
          <p:cNvSpPr/>
          <p:nvPr/>
        </p:nvSpPr>
        <p:spPr>
          <a:xfrm>
            <a:off x="9378201" y="6651705"/>
            <a:ext cx="2766783"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Authors: Daniel R. Denison, Ph.D. William S. Neale, M.A., M.L.I.R</a:t>
            </a:r>
          </a:p>
        </p:txBody>
      </p:sp>
      <p:sp>
        <p:nvSpPr>
          <p:cNvPr id="7" name="New shape"/>
          <p:cNvSpPr/>
          <p:nvPr/>
        </p:nvSpPr>
        <p:spPr>
          <a:xfrm>
            <a:off x="76201" y="6566433"/>
            <a:ext cx="1526059"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NUMBERS DENOTE PERCENTILES</a:t>
            </a:r>
          </a:p>
        </p:txBody>
      </p:sp>
      <p:sp>
        <p:nvSpPr>
          <p:cNvPr id="8" name="New shape"/>
          <p:cNvSpPr/>
          <p:nvPr/>
        </p:nvSpPr>
        <p:spPr>
          <a:xfrm>
            <a:off x="1576696" y="6566433"/>
            <a:ext cx="128240"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  |  </a:t>
            </a:r>
          </a:p>
        </p:txBody>
      </p:sp>
      <p:sp>
        <p:nvSpPr>
          <p:cNvPr id="9" name="New shape"/>
          <p:cNvSpPr/>
          <p:nvPr/>
        </p:nvSpPr>
        <p:spPr>
          <a:xfrm>
            <a:off x="1701838" y="6566433"/>
            <a:ext cx="399148"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3/31/2021</a:t>
            </a:r>
          </a:p>
        </p:txBody>
      </p:sp>
      <p:sp>
        <p:nvSpPr>
          <p:cNvPr id="10" name="New shape"/>
          <p:cNvSpPr/>
          <p:nvPr/>
        </p:nvSpPr>
        <p:spPr>
          <a:xfrm>
            <a:off x="2102287" y="6566433"/>
            <a:ext cx="128240"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  |  </a:t>
            </a:r>
          </a:p>
        </p:txBody>
      </p:sp>
      <p:sp>
        <p:nvSpPr>
          <p:cNvPr id="11" name="New shape"/>
          <p:cNvSpPr/>
          <p:nvPr/>
        </p:nvSpPr>
        <p:spPr>
          <a:xfrm>
            <a:off x="2227427" y="6566433"/>
            <a:ext cx="689291"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LC6019Q4G-139</a:t>
            </a:r>
          </a:p>
        </p:txBody>
      </p:sp>
      <p:pic>
        <p:nvPicPr>
          <p:cNvPr id="12" name="New picture"/>
          <p:cNvPicPr/>
          <p:nvPr/>
        </p:nvPicPr>
        <p:blipFill>
          <a:blip r:embed="rId4"/>
          <a:stretch>
            <a:fillRect/>
          </a:stretch>
        </p:blipFill>
        <p:spPr>
          <a:xfrm>
            <a:off x="630331" y="1516316"/>
            <a:ext cx="4820211" cy="4886277"/>
          </a:xfrm>
          <a:prstGeom prst="rect">
            <a:avLst/>
          </a:prstGeom>
        </p:spPr>
      </p:pic>
      <p:sp>
        <p:nvSpPr>
          <p:cNvPr id="13" name="New shape"/>
          <p:cNvSpPr/>
          <p:nvPr/>
        </p:nvSpPr>
        <p:spPr>
          <a:xfrm>
            <a:off x="272074" y="1081825"/>
            <a:ext cx="5841401" cy="217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b="1">
                <a:solidFill>
                  <a:srgbClr val="000000"/>
                </a:solidFill>
                <a:latin typeface="Arial"/>
              </a:rPr>
              <a:t>Peer</a:t>
            </a:r>
          </a:p>
        </p:txBody>
      </p:sp>
      <p:sp>
        <p:nvSpPr>
          <p:cNvPr id="14" name="New shape"/>
          <p:cNvSpPr/>
          <p:nvPr/>
        </p:nvSpPr>
        <p:spPr>
          <a:xfrm>
            <a:off x="272074" y="6402594"/>
            <a:ext cx="5841401" cy="135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883" b="1">
                <a:solidFill>
                  <a:srgbClr val="000000"/>
                </a:solidFill>
                <a:latin typeface="Arial"/>
              </a:rPr>
              <a:t>N = 53</a:t>
            </a:r>
          </a:p>
        </p:txBody>
      </p:sp>
      <p:pic>
        <p:nvPicPr>
          <p:cNvPr id="15" name="New picture"/>
          <p:cNvPicPr/>
          <p:nvPr/>
        </p:nvPicPr>
        <p:blipFill>
          <a:blip r:embed="rId5"/>
          <a:stretch>
            <a:fillRect/>
          </a:stretch>
        </p:blipFill>
        <p:spPr>
          <a:xfrm>
            <a:off x="6448424" y="1634215"/>
            <a:ext cx="4911091" cy="4768379"/>
          </a:xfrm>
          <a:prstGeom prst="rect">
            <a:avLst/>
          </a:prstGeom>
        </p:spPr>
      </p:pic>
      <p:sp>
        <p:nvSpPr>
          <p:cNvPr id="16" name="New shape"/>
          <p:cNvSpPr/>
          <p:nvPr/>
        </p:nvSpPr>
        <p:spPr>
          <a:xfrm>
            <a:off x="6090168" y="1081825"/>
            <a:ext cx="5841401" cy="217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b="1">
                <a:solidFill>
                  <a:srgbClr val="000000"/>
                </a:solidFill>
                <a:latin typeface="Arial"/>
              </a:rPr>
              <a:t>Direct Report</a:t>
            </a:r>
          </a:p>
        </p:txBody>
      </p:sp>
      <p:sp>
        <p:nvSpPr>
          <p:cNvPr id="17" name="New shape"/>
          <p:cNvSpPr/>
          <p:nvPr/>
        </p:nvSpPr>
        <p:spPr>
          <a:xfrm>
            <a:off x="6090168" y="6402594"/>
            <a:ext cx="5841401" cy="135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883" b="1">
                <a:solidFill>
                  <a:srgbClr val="000000"/>
                </a:solidFill>
                <a:latin typeface="Arial"/>
              </a:rPr>
              <a:t>N = 63</a:t>
            </a:r>
          </a:p>
        </p:txBody>
      </p:sp>
      <p:pic>
        <p:nvPicPr>
          <p:cNvPr id="19" name="Picture 18">
            <a:extLst>
              <a:ext uri="{FF2B5EF4-FFF2-40B4-BE49-F238E27FC236}">
                <a16:creationId xmlns:a16="http://schemas.microsoft.com/office/drawing/2014/main" id="{52CDB5F1-7375-46D3-8951-1E61A71EF186}"/>
              </a:ext>
            </a:extLst>
          </p:cNvPr>
          <p:cNvPicPr>
            <a:picLocks noChangeAspect="1"/>
          </p:cNvPicPr>
          <p:nvPr/>
        </p:nvPicPr>
        <p:blipFill>
          <a:blip r:embed="rId6"/>
          <a:stretch>
            <a:fillRect/>
          </a:stretch>
        </p:blipFill>
        <p:spPr>
          <a:xfrm>
            <a:off x="4756880" y="80858"/>
            <a:ext cx="2435377" cy="237669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11445240" y="76200"/>
            <a:ext cx="670560" cy="670560"/>
          </a:xfrm>
          <a:prstGeom prst="rect">
            <a:avLst/>
          </a:prstGeom>
        </p:spPr>
      </p:pic>
      <p:pic>
        <p:nvPicPr>
          <p:cNvPr id="4" name="New picture"/>
          <p:cNvPicPr/>
          <p:nvPr/>
        </p:nvPicPr>
        <p:blipFill>
          <a:blip r:embed="rId3"/>
          <a:stretch>
            <a:fillRect/>
          </a:stretch>
        </p:blipFill>
        <p:spPr>
          <a:xfrm>
            <a:off x="9947758" y="32155"/>
            <a:ext cx="2072961" cy="670560"/>
          </a:xfrm>
          <a:prstGeom prst="rect">
            <a:avLst/>
          </a:prstGeom>
        </p:spPr>
      </p:pic>
      <p:sp>
        <p:nvSpPr>
          <p:cNvPr id="5" name="New shape"/>
          <p:cNvSpPr/>
          <p:nvPr/>
        </p:nvSpPr>
        <p:spPr>
          <a:xfrm>
            <a:off x="76201" y="6674117"/>
            <a:ext cx="1825821"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a:solidFill>
                  <a:srgbClr val="000000"/>
                </a:solidFill>
                <a:latin typeface="Arial"/>
              </a:rPr>
              <a:t>©Daniel R. Denison, Ph.D. All rights reserved</a:t>
            </a:r>
          </a:p>
        </p:txBody>
      </p:sp>
      <p:sp>
        <p:nvSpPr>
          <p:cNvPr id="6" name="New shape"/>
          <p:cNvSpPr/>
          <p:nvPr/>
        </p:nvSpPr>
        <p:spPr>
          <a:xfrm>
            <a:off x="9378201" y="6651705"/>
            <a:ext cx="2766783"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Authors: Daniel R. Denison, Ph.D. William S. Neale, M.A., M.L.I.R</a:t>
            </a:r>
          </a:p>
        </p:txBody>
      </p:sp>
      <p:sp>
        <p:nvSpPr>
          <p:cNvPr id="7" name="New shape"/>
          <p:cNvSpPr/>
          <p:nvPr/>
        </p:nvSpPr>
        <p:spPr>
          <a:xfrm>
            <a:off x="76201" y="6566433"/>
            <a:ext cx="1526059"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NUMBERS DENOTE PERCENTILES</a:t>
            </a:r>
          </a:p>
        </p:txBody>
      </p:sp>
      <p:sp>
        <p:nvSpPr>
          <p:cNvPr id="8" name="New shape"/>
          <p:cNvSpPr/>
          <p:nvPr/>
        </p:nvSpPr>
        <p:spPr>
          <a:xfrm>
            <a:off x="1576696" y="6566433"/>
            <a:ext cx="128240"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  |  </a:t>
            </a:r>
          </a:p>
        </p:txBody>
      </p:sp>
      <p:sp>
        <p:nvSpPr>
          <p:cNvPr id="9" name="New shape"/>
          <p:cNvSpPr/>
          <p:nvPr/>
        </p:nvSpPr>
        <p:spPr>
          <a:xfrm>
            <a:off x="1701838" y="6566433"/>
            <a:ext cx="399148"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3/31/2021</a:t>
            </a:r>
          </a:p>
        </p:txBody>
      </p:sp>
      <p:sp>
        <p:nvSpPr>
          <p:cNvPr id="10" name="New shape"/>
          <p:cNvSpPr/>
          <p:nvPr/>
        </p:nvSpPr>
        <p:spPr>
          <a:xfrm>
            <a:off x="2102287" y="6566433"/>
            <a:ext cx="128240"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  |  </a:t>
            </a:r>
          </a:p>
        </p:txBody>
      </p:sp>
      <p:sp>
        <p:nvSpPr>
          <p:cNvPr id="11" name="New shape"/>
          <p:cNvSpPr/>
          <p:nvPr/>
        </p:nvSpPr>
        <p:spPr>
          <a:xfrm>
            <a:off x="2227427" y="6566433"/>
            <a:ext cx="689291" cy="108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5" b="1">
                <a:solidFill>
                  <a:srgbClr val="000000"/>
                </a:solidFill>
                <a:latin typeface="Arial"/>
              </a:rPr>
              <a:t>LC6019Q4G-139</a:t>
            </a:r>
          </a:p>
        </p:txBody>
      </p:sp>
      <p:pic>
        <p:nvPicPr>
          <p:cNvPr id="12" name="New picture"/>
          <p:cNvPicPr>
            <a:picLocks noChangeAspect="1"/>
          </p:cNvPicPr>
          <p:nvPr/>
        </p:nvPicPr>
        <p:blipFill>
          <a:blip r:embed="rId4"/>
          <a:stretch>
            <a:fillRect/>
          </a:stretch>
        </p:blipFill>
        <p:spPr>
          <a:xfrm>
            <a:off x="630331" y="1406836"/>
            <a:ext cx="4815840" cy="4867089"/>
          </a:xfrm>
          <a:prstGeom prst="rect">
            <a:avLst/>
          </a:prstGeom>
        </p:spPr>
      </p:pic>
      <p:sp>
        <p:nvSpPr>
          <p:cNvPr id="13" name="New shape"/>
          <p:cNvSpPr/>
          <p:nvPr/>
        </p:nvSpPr>
        <p:spPr>
          <a:xfrm>
            <a:off x="272074" y="1081825"/>
            <a:ext cx="5841401" cy="217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b="1">
                <a:solidFill>
                  <a:srgbClr val="000000"/>
                </a:solidFill>
                <a:latin typeface="Arial"/>
              </a:rPr>
              <a:t>Boss</a:t>
            </a:r>
          </a:p>
        </p:txBody>
      </p:sp>
      <p:sp>
        <p:nvSpPr>
          <p:cNvPr id="14" name="New shape"/>
          <p:cNvSpPr/>
          <p:nvPr/>
        </p:nvSpPr>
        <p:spPr>
          <a:xfrm>
            <a:off x="272074" y="6402594"/>
            <a:ext cx="5841401" cy="135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883" b="1">
                <a:solidFill>
                  <a:srgbClr val="000000"/>
                </a:solidFill>
                <a:latin typeface="Arial"/>
              </a:rPr>
              <a:t>N = 13</a:t>
            </a:r>
          </a:p>
        </p:txBody>
      </p:sp>
      <p:pic>
        <p:nvPicPr>
          <p:cNvPr id="15" name="New picture"/>
          <p:cNvPicPr>
            <a:picLocks noChangeAspect="1"/>
          </p:cNvPicPr>
          <p:nvPr/>
        </p:nvPicPr>
        <p:blipFill>
          <a:blip r:embed="rId5"/>
          <a:stretch>
            <a:fillRect/>
          </a:stretch>
        </p:blipFill>
        <p:spPr>
          <a:xfrm>
            <a:off x="6629400" y="1297193"/>
            <a:ext cx="4815840" cy="4815840"/>
          </a:xfrm>
          <a:prstGeom prst="rect">
            <a:avLst/>
          </a:prstGeom>
        </p:spPr>
      </p:pic>
      <p:sp>
        <p:nvSpPr>
          <p:cNvPr id="16" name="New shape"/>
          <p:cNvSpPr/>
          <p:nvPr/>
        </p:nvSpPr>
        <p:spPr>
          <a:xfrm>
            <a:off x="6090168" y="1081825"/>
            <a:ext cx="5841401" cy="217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b="1">
                <a:solidFill>
                  <a:srgbClr val="000000"/>
                </a:solidFill>
                <a:latin typeface="Arial"/>
              </a:rPr>
              <a:t>Other</a:t>
            </a:r>
          </a:p>
        </p:txBody>
      </p:sp>
      <p:sp>
        <p:nvSpPr>
          <p:cNvPr id="17" name="New shape"/>
          <p:cNvSpPr/>
          <p:nvPr/>
        </p:nvSpPr>
        <p:spPr>
          <a:xfrm>
            <a:off x="6090168" y="6402594"/>
            <a:ext cx="5841401" cy="135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883" b="1">
                <a:solidFill>
                  <a:srgbClr val="000000"/>
                </a:solidFill>
                <a:latin typeface="Arial"/>
              </a:rPr>
              <a:t>N = 7</a:t>
            </a:r>
          </a:p>
        </p:txBody>
      </p:sp>
      <p:pic>
        <p:nvPicPr>
          <p:cNvPr id="20" name="Picture 19">
            <a:extLst>
              <a:ext uri="{FF2B5EF4-FFF2-40B4-BE49-F238E27FC236}">
                <a16:creationId xmlns:a16="http://schemas.microsoft.com/office/drawing/2014/main" id="{052CF118-45C9-42B5-A27B-57DC9ACC165F}"/>
              </a:ext>
            </a:extLst>
          </p:cNvPr>
          <p:cNvPicPr>
            <a:picLocks noChangeAspect="1"/>
          </p:cNvPicPr>
          <p:nvPr/>
        </p:nvPicPr>
        <p:blipFill>
          <a:blip r:embed="rId6"/>
          <a:stretch>
            <a:fillRect/>
          </a:stretch>
        </p:blipFill>
        <p:spPr>
          <a:xfrm>
            <a:off x="4756880" y="80858"/>
            <a:ext cx="2435377" cy="237669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11445240" y="76200"/>
            <a:ext cx="670560" cy="670560"/>
          </a:xfrm>
          <a:prstGeom prst="rect">
            <a:avLst/>
          </a:prstGeom>
        </p:spPr>
      </p:pic>
      <p:sp>
        <p:nvSpPr>
          <p:cNvPr id="3" name="New shape"/>
          <p:cNvSpPr/>
          <p:nvPr/>
        </p:nvSpPr>
        <p:spPr>
          <a:xfrm>
            <a:off x="76200" y="76200"/>
            <a:ext cx="508152"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1059" b="1">
                <a:solidFill>
                  <a:srgbClr val="CE3E2B"/>
                </a:solidFill>
                <a:latin typeface="Arial"/>
              </a:rPr>
              <a:t>Mission</a:t>
            </a:r>
          </a:p>
        </p:txBody>
      </p:sp>
      <p:sp>
        <p:nvSpPr>
          <p:cNvPr id="4" name="New shape"/>
          <p:cNvSpPr/>
          <p:nvPr/>
        </p:nvSpPr>
        <p:spPr>
          <a:xfrm>
            <a:off x="76200" y="237726"/>
            <a:ext cx="500563" cy="95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5" name="New shape"/>
          <p:cNvSpPr/>
          <p:nvPr/>
        </p:nvSpPr>
        <p:spPr>
          <a:xfrm>
            <a:off x="76200" y="6674116"/>
            <a:ext cx="1825821"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a:solidFill>
                  <a:srgbClr val="000000"/>
                </a:solidFill>
                <a:latin typeface="Arial"/>
              </a:rPr>
              <a:t>©Daniel R. Denison, Ph.D. All rights reserved</a:t>
            </a:r>
          </a:p>
        </p:txBody>
      </p:sp>
      <p:sp>
        <p:nvSpPr>
          <p:cNvPr id="6" name="New shape"/>
          <p:cNvSpPr/>
          <p:nvPr/>
        </p:nvSpPr>
        <p:spPr>
          <a:xfrm>
            <a:off x="76200" y="6566432"/>
            <a:ext cx="1530868"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NUMBERS DENOTE PERCENTILES</a:t>
            </a:r>
          </a:p>
        </p:txBody>
      </p:sp>
      <p:sp>
        <p:nvSpPr>
          <p:cNvPr id="7" name="New shape"/>
          <p:cNvSpPr/>
          <p:nvPr/>
        </p:nvSpPr>
        <p:spPr>
          <a:xfrm>
            <a:off x="1576696" y="6566432"/>
            <a:ext cx="128240"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  |  </a:t>
            </a:r>
          </a:p>
        </p:txBody>
      </p:sp>
      <p:sp>
        <p:nvSpPr>
          <p:cNvPr id="8" name="New shape"/>
          <p:cNvSpPr/>
          <p:nvPr/>
        </p:nvSpPr>
        <p:spPr>
          <a:xfrm>
            <a:off x="1701837" y="6566432"/>
            <a:ext cx="399148"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3/30/2021</a:t>
            </a:r>
          </a:p>
        </p:txBody>
      </p:sp>
      <p:sp>
        <p:nvSpPr>
          <p:cNvPr id="9" name="New shape"/>
          <p:cNvSpPr/>
          <p:nvPr/>
        </p:nvSpPr>
        <p:spPr>
          <a:xfrm>
            <a:off x="2102287" y="6566432"/>
            <a:ext cx="128240"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  |  </a:t>
            </a:r>
          </a:p>
        </p:txBody>
      </p:sp>
      <p:sp>
        <p:nvSpPr>
          <p:cNvPr id="10" name="New shape"/>
          <p:cNvSpPr/>
          <p:nvPr/>
        </p:nvSpPr>
        <p:spPr>
          <a:xfrm>
            <a:off x="2227428" y="6566432"/>
            <a:ext cx="690895"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LC6019Q4G-139</a:t>
            </a:r>
          </a:p>
        </p:txBody>
      </p:sp>
      <p:sp>
        <p:nvSpPr>
          <p:cNvPr id="18" name="New shape"/>
          <p:cNvSpPr/>
          <p:nvPr/>
        </p:nvSpPr>
        <p:spPr>
          <a:xfrm>
            <a:off x="76200" y="991341"/>
            <a:ext cx="300638" cy="215368"/>
          </a:xfrm>
          <a:prstGeom prst="rect">
            <a:avLst/>
          </a:prstGeom>
          <a:solidFill>
            <a:srgbClr val="EBB3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706">
                <a:solidFill>
                  <a:srgbClr val="000000"/>
                </a:solidFill>
                <a:latin typeface="Arial"/>
              </a:rPr>
              <a:t>1st</a:t>
            </a:r>
          </a:p>
        </p:txBody>
      </p:sp>
      <p:sp>
        <p:nvSpPr>
          <p:cNvPr id="19" name="New shape"/>
          <p:cNvSpPr/>
          <p:nvPr/>
        </p:nvSpPr>
        <p:spPr>
          <a:xfrm>
            <a:off x="400351" y="991341"/>
            <a:ext cx="300638" cy="215368"/>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706">
                <a:solidFill>
                  <a:srgbClr val="000000"/>
                </a:solidFill>
                <a:latin typeface="Arial"/>
              </a:rPr>
              <a:t>2nd</a:t>
            </a:r>
          </a:p>
        </p:txBody>
      </p:sp>
      <p:sp>
        <p:nvSpPr>
          <p:cNvPr id="20" name="New shape"/>
          <p:cNvSpPr/>
          <p:nvPr/>
        </p:nvSpPr>
        <p:spPr>
          <a:xfrm>
            <a:off x="724500" y="991341"/>
            <a:ext cx="300638" cy="215368"/>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706">
                <a:solidFill>
                  <a:srgbClr val="FFFFFF"/>
                </a:solidFill>
                <a:latin typeface="Arial"/>
              </a:rPr>
              <a:t>3rd</a:t>
            </a:r>
          </a:p>
        </p:txBody>
      </p:sp>
      <p:sp>
        <p:nvSpPr>
          <p:cNvPr id="21" name="New shape"/>
          <p:cNvSpPr/>
          <p:nvPr/>
        </p:nvSpPr>
        <p:spPr>
          <a:xfrm>
            <a:off x="1048651" y="991341"/>
            <a:ext cx="300638" cy="215368"/>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706">
                <a:solidFill>
                  <a:srgbClr val="FFFFFF"/>
                </a:solidFill>
                <a:latin typeface="Arial"/>
              </a:rPr>
              <a:t>4th</a:t>
            </a:r>
          </a:p>
        </p:txBody>
      </p:sp>
      <p:sp>
        <p:nvSpPr>
          <p:cNvPr id="22" name="New shape"/>
          <p:cNvSpPr/>
          <p:nvPr/>
        </p:nvSpPr>
        <p:spPr>
          <a:xfrm>
            <a:off x="73070" y="903642"/>
            <a:ext cx="400751" cy="69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450">
                <a:solidFill>
                  <a:srgbClr val="000000"/>
                </a:solidFill>
                <a:latin typeface="Arial"/>
              </a:rPr>
              <a:t>Q U A R T I L E</a:t>
            </a:r>
          </a:p>
        </p:txBody>
      </p:sp>
      <p:grpSp>
        <p:nvGrpSpPr>
          <p:cNvPr id="11" name="Group 10">
            <a:extLst>
              <a:ext uri="{FF2B5EF4-FFF2-40B4-BE49-F238E27FC236}">
                <a16:creationId xmlns:a16="http://schemas.microsoft.com/office/drawing/2014/main" id="{35503CD6-F9D0-EB75-D0A9-E25E0164F1B0}"/>
              </a:ext>
            </a:extLst>
          </p:cNvPr>
          <p:cNvGrpSpPr/>
          <p:nvPr/>
        </p:nvGrpSpPr>
        <p:grpSpPr>
          <a:xfrm>
            <a:off x="56928" y="904967"/>
            <a:ext cx="12059787" cy="4737752"/>
            <a:chOff x="56928" y="912111"/>
            <a:chExt cx="12059787" cy="4006906"/>
          </a:xfrm>
        </p:grpSpPr>
        <p:sp>
          <p:nvSpPr>
            <p:cNvPr id="12" name="New shape"/>
            <p:cNvSpPr/>
            <p:nvPr/>
          </p:nvSpPr>
          <p:spPr>
            <a:xfrm rot="16200000">
              <a:off x="9796463" y="1116899"/>
              <a:ext cx="71437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Self</a:t>
              </a:r>
            </a:p>
          </p:txBody>
        </p:sp>
        <p:sp>
          <p:nvSpPr>
            <p:cNvPr id="13" name="New shape"/>
            <p:cNvSpPr/>
            <p:nvPr/>
          </p:nvSpPr>
          <p:spPr>
            <a:xfrm rot="16200000">
              <a:off x="10148888" y="1116899"/>
              <a:ext cx="71437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Combined Other</a:t>
              </a:r>
            </a:p>
          </p:txBody>
        </p:sp>
        <p:sp>
          <p:nvSpPr>
            <p:cNvPr id="14" name="New shape"/>
            <p:cNvSpPr/>
            <p:nvPr/>
          </p:nvSpPr>
          <p:spPr>
            <a:xfrm rot="16200000">
              <a:off x="10501313" y="1116899"/>
              <a:ext cx="71437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Peer</a:t>
              </a:r>
            </a:p>
          </p:txBody>
        </p:sp>
        <p:sp>
          <p:nvSpPr>
            <p:cNvPr id="15" name="New shape"/>
            <p:cNvSpPr/>
            <p:nvPr/>
          </p:nvSpPr>
          <p:spPr>
            <a:xfrm rot="16200000">
              <a:off x="10853738" y="1116899"/>
              <a:ext cx="71437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Direct Report</a:t>
              </a:r>
            </a:p>
          </p:txBody>
        </p:sp>
        <p:sp>
          <p:nvSpPr>
            <p:cNvPr id="16" name="New shape"/>
            <p:cNvSpPr/>
            <p:nvPr/>
          </p:nvSpPr>
          <p:spPr>
            <a:xfrm rot="16200000">
              <a:off x="11206163" y="1116899"/>
              <a:ext cx="71437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Other</a:t>
              </a:r>
            </a:p>
          </p:txBody>
        </p:sp>
        <p:sp>
          <p:nvSpPr>
            <p:cNvPr id="17" name="New shape"/>
            <p:cNvSpPr/>
            <p:nvPr/>
          </p:nvSpPr>
          <p:spPr>
            <a:xfrm rot="16200000">
              <a:off x="11558588" y="1116899"/>
              <a:ext cx="71437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Boss</a:t>
              </a:r>
            </a:p>
          </p:txBody>
        </p:sp>
        <p:sp>
          <p:nvSpPr>
            <p:cNvPr id="23" name="New shape"/>
            <p:cNvSpPr/>
            <p:nvPr/>
          </p:nvSpPr>
          <p:spPr>
            <a:xfrm>
              <a:off x="10048569"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13</a:t>
              </a:r>
            </a:p>
          </p:txBody>
        </p:sp>
        <p:sp>
          <p:nvSpPr>
            <p:cNvPr id="24" name="New shape"/>
            <p:cNvSpPr/>
            <p:nvPr/>
          </p:nvSpPr>
          <p:spPr>
            <a:xfrm>
              <a:off x="10400994"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136</a:t>
              </a:r>
            </a:p>
          </p:txBody>
        </p:sp>
        <p:sp>
          <p:nvSpPr>
            <p:cNvPr id="25" name="New shape"/>
            <p:cNvSpPr/>
            <p:nvPr/>
          </p:nvSpPr>
          <p:spPr>
            <a:xfrm>
              <a:off x="10753419"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53</a:t>
              </a:r>
            </a:p>
          </p:txBody>
        </p:sp>
        <p:sp>
          <p:nvSpPr>
            <p:cNvPr id="26" name="New shape"/>
            <p:cNvSpPr/>
            <p:nvPr/>
          </p:nvSpPr>
          <p:spPr>
            <a:xfrm>
              <a:off x="11105844"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63</a:t>
              </a:r>
            </a:p>
          </p:txBody>
        </p:sp>
        <p:sp>
          <p:nvSpPr>
            <p:cNvPr id="27" name="New shape"/>
            <p:cNvSpPr/>
            <p:nvPr/>
          </p:nvSpPr>
          <p:spPr>
            <a:xfrm>
              <a:off x="11458269"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7</a:t>
              </a:r>
            </a:p>
          </p:txBody>
        </p:sp>
        <p:sp>
          <p:nvSpPr>
            <p:cNvPr id="28" name="New shape"/>
            <p:cNvSpPr/>
            <p:nvPr/>
          </p:nvSpPr>
          <p:spPr>
            <a:xfrm>
              <a:off x="11810694"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13</a:t>
              </a:r>
            </a:p>
          </p:txBody>
        </p:sp>
        <p:sp>
          <p:nvSpPr>
            <p:cNvPr id="29" name="New shape"/>
            <p:cNvSpPr/>
            <p:nvPr/>
          </p:nvSpPr>
          <p:spPr>
            <a:xfrm>
              <a:off x="9696096" y="1646593"/>
              <a:ext cx="353484"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N =</a:t>
              </a:r>
            </a:p>
          </p:txBody>
        </p:sp>
        <p:sp>
          <p:nvSpPr>
            <p:cNvPr id="30" name="New shape"/>
            <p:cNvSpPr/>
            <p:nvPr/>
          </p:nvSpPr>
          <p:spPr>
            <a:xfrm>
              <a:off x="7367398" y="1588708"/>
              <a:ext cx="2390078" cy="156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200">
                  <a:solidFill>
                    <a:srgbClr val="CE3E2B"/>
                  </a:solidFill>
                  <a:latin typeface="Arial"/>
                </a:rPr>
                <a:t>Defines Strategic Direction &amp; Intent</a:t>
              </a:r>
            </a:p>
          </p:txBody>
        </p:sp>
        <p:sp>
          <p:nvSpPr>
            <p:cNvPr id="31" name="New shape"/>
            <p:cNvSpPr/>
            <p:nvPr/>
          </p:nvSpPr>
          <p:spPr>
            <a:xfrm>
              <a:off x="11810696" y="1763694"/>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79</a:t>
              </a:r>
            </a:p>
          </p:txBody>
        </p:sp>
        <p:sp>
          <p:nvSpPr>
            <p:cNvPr id="32" name="New shape"/>
            <p:cNvSpPr/>
            <p:nvPr/>
          </p:nvSpPr>
          <p:spPr>
            <a:xfrm>
              <a:off x="11458271" y="1763694"/>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37</a:t>
              </a:r>
            </a:p>
          </p:txBody>
        </p:sp>
        <p:sp>
          <p:nvSpPr>
            <p:cNvPr id="33" name="New shape"/>
            <p:cNvSpPr/>
            <p:nvPr/>
          </p:nvSpPr>
          <p:spPr>
            <a:xfrm>
              <a:off x="11105846" y="1763694"/>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49</a:t>
              </a:r>
            </a:p>
          </p:txBody>
        </p:sp>
        <p:sp>
          <p:nvSpPr>
            <p:cNvPr id="34" name="New shape"/>
            <p:cNvSpPr/>
            <p:nvPr/>
          </p:nvSpPr>
          <p:spPr>
            <a:xfrm>
              <a:off x="10753421" y="1763694"/>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49</a:t>
              </a:r>
            </a:p>
          </p:txBody>
        </p:sp>
        <p:sp>
          <p:nvSpPr>
            <p:cNvPr id="35" name="New shape"/>
            <p:cNvSpPr/>
            <p:nvPr/>
          </p:nvSpPr>
          <p:spPr>
            <a:xfrm>
              <a:off x="10400996" y="1763694"/>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51</a:t>
              </a:r>
            </a:p>
          </p:txBody>
        </p:sp>
        <p:sp>
          <p:nvSpPr>
            <p:cNvPr id="36" name="New shape"/>
            <p:cNvSpPr/>
            <p:nvPr/>
          </p:nvSpPr>
          <p:spPr>
            <a:xfrm>
              <a:off x="10048571" y="1763694"/>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84</a:t>
              </a:r>
            </a:p>
          </p:txBody>
        </p:sp>
        <p:sp>
          <p:nvSpPr>
            <p:cNvPr id="37" name="New shape"/>
            <p:cNvSpPr/>
            <p:nvPr/>
          </p:nvSpPr>
          <p:spPr>
            <a:xfrm>
              <a:off x="56928" y="1783885"/>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Effectively allocates resources in line with strategic priorities.</a:t>
              </a:r>
            </a:p>
          </p:txBody>
        </p:sp>
        <p:sp>
          <p:nvSpPr>
            <p:cNvPr id="38" name="New shape"/>
            <p:cNvSpPr/>
            <p:nvPr/>
          </p:nvSpPr>
          <p:spPr>
            <a:xfrm>
              <a:off x="11810696" y="1947632"/>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57</a:t>
              </a:r>
            </a:p>
          </p:txBody>
        </p:sp>
        <p:sp>
          <p:nvSpPr>
            <p:cNvPr id="39" name="New shape"/>
            <p:cNvSpPr/>
            <p:nvPr/>
          </p:nvSpPr>
          <p:spPr>
            <a:xfrm>
              <a:off x="11458271" y="1947632"/>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37</a:t>
              </a:r>
            </a:p>
          </p:txBody>
        </p:sp>
        <p:sp>
          <p:nvSpPr>
            <p:cNvPr id="40" name="New shape"/>
            <p:cNvSpPr/>
            <p:nvPr/>
          </p:nvSpPr>
          <p:spPr>
            <a:xfrm>
              <a:off x="11105846" y="1947632"/>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46</a:t>
              </a:r>
            </a:p>
          </p:txBody>
        </p:sp>
        <p:sp>
          <p:nvSpPr>
            <p:cNvPr id="41" name="New shape"/>
            <p:cNvSpPr/>
            <p:nvPr/>
          </p:nvSpPr>
          <p:spPr>
            <a:xfrm>
              <a:off x="10753421" y="1947632"/>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49</a:t>
              </a:r>
            </a:p>
          </p:txBody>
        </p:sp>
        <p:sp>
          <p:nvSpPr>
            <p:cNvPr id="42" name="New shape"/>
            <p:cNvSpPr/>
            <p:nvPr/>
          </p:nvSpPr>
          <p:spPr>
            <a:xfrm>
              <a:off x="10400996" y="1947632"/>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53</a:t>
              </a:r>
            </a:p>
          </p:txBody>
        </p:sp>
        <p:sp>
          <p:nvSpPr>
            <p:cNvPr id="43" name="New shape"/>
            <p:cNvSpPr/>
            <p:nvPr/>
          </p:nvSpPr>
          <p:spPr>
            <a:xfrm>
              <a:off x="10048571" y="1947632"/>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33</a:t>
              </a:r>
            </a:p>
          </p:txBody>
        </p:sp>
        <p:sp>
          <p:nvSpPr>
            <p:cNvPr id="44" name="New shape"/>
            <p:cNvSpPr/>
            <p:nvPr/>
          </p:nvSpPr>
          <p:spPr>
            <a:xfrm>
              <a:off x="56928" y="1967823"/>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Helps define strategies and tactics that keep his/her organization competitive.</a:t>
              </a:r>
            </a:p>
          </p:txBody>
        </p:sp>
        <p:sp>
          <p:nvSpPr>
            <p:cNvPr id="45" name="New shape"/>
            <p:cNvSpPr/>
            <p:nvPr/>
          </p:nvSpPr>
          <p:spPr>
            <a:xfrm>
              <a:off x="11810696" y="2131570"/>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39</a:t>
              </a:r>
            </a:p>
          </p:txBody>
        </p:sp>
        <p:sp>
          <p:nvSpPr>
            <p:cNvPr id="46" name="New shape"/>
            <p:cNvSpPr/>
            <p:nvPr/>
          </p:nvSpPr>
          <p:spPr>
            <a:xfrm>
              <a:off x="11458271" y="2131570"/>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28</a:t>
              </a:r>
            </a:p>
          </p:txBody>
        </p:sp>
        <p:sp>
          <p:nvSpPr>
            <p:cNvPr id="47" name="New shape"/>
            <p:cNvSpPr/>
            <p:nvPr/>
          </p:nvSpPr>
          <p:spPr>
            <a:xfrm>
              <a:off x="11105846" y="2131570"/>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40</a:t>
              </a:r>
            </a:p>
          </p:txBody>
        </p:sp>
        <p:sp>
          <p:nvSpPr>
            <p:cNvPr id="48" name="New shape"/>
            <p:cNvSpPr/>
            <p:nvPr/>
          </p:nvSpPr>
          <p:spPr>
            <a:xfrm>
              <a:off x="10753421" y="2131570"/>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46</a:t>
              </a:r>
            </a:p>
          </p:txBody>
        </p:sp>
        <p:sp>
          <p:nvSpPr>
            <p:cNvPr id="49" name="New shape"/>
            <p:cNvSpPr/>
            <p:nvPr/>
          </p:nvSpPr>
          <p:spPr>
            <a:xfrm>
              <a:off x="10400996" y="2131570"/>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44</a:t>
              </a:r>
            </a:p>
          </p:txBody>
        </p:sp>
        <p:sp>
          <p:nvSpPr>
            <p:cNvPr id="50" name="New shape"/>
            <p:cNvSpPr/>
            <p:nvPr/>
          </p:nvSpPr>
          <p:spPr>
            <a:xfrm>
              <a:off x="10048571" y="2131570"/>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79</a:t>
              </a:r>
            </a:p>
          </p:txBody>
        </p:sp>
        <p:sp>
          <p:nvSpPr>
            <p:cNvPr id="51" name="New shape"/>
            <p:cNvSpPr/>
            <p:nvPr/>
          </p:nvSpPr>
          <p:spPr>
            <a:xfrm>
              <a:off x="56928" y="2151761"/>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Has a clear strategy for the future of his/her own part of the organization.</a:t>
              </a:r>
            </a:p>
          </p:txBody>
        </p:sp>
        <p:sp>
          <p:nvSpPr>
            <p:cNvPr id="52" name="New shape"/>
            <p:cNvSpPr/>
            <p:nvPr/>
          </p:nvSpPr>
          <p:spPr>
            <a:xfrm>
              <a:off x="11810696" y="2315508"/>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77</a:t>
              </a:r>
            </a:p>
          </p:txBody>
        </p:sp>
        <p:sp>
          <p:nvSpPr>
            <p:cNvPr id="53" name="New shape"/>
            <p:cNvSpPr/>
            <p:nvPr/>
          </p:nvSpPr>
          <p:spPr>
            <a:xfrm>
              <a:off x="11458271" y="2315508"/>
              <a:ext cx="305715" cy="143164"/>
            </a:xfrm>
            <a:prstGeom prst="rect">
              <a:avLst/>
            </a:prstGeom>
            <a:solidFill>
              <a:srgbClr val="EBB3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20</a:t>
              </a:r>
            </a:p>
          </p:txBody>
        </p:sp>
        <p:sp>
          <p:nvSpPr>
            <p:cNvPr id="54" name="New shape"/>
            <p:cNvSpPr/>
            <p:nvPr/>
          </p:nvSpPr>
          <p:spPr>
            <a:xfrm>
              <a:off x="11105846" y="2315508"/>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62</a:t>
              </a:r>
            </a:p>
          </p:txBody>
        </p:sp>
        <p:sp>
          <p:nvSpPr>
            <p:cNvPr id="55" name="New shape"/>
            <p:cNvSpPr/>
            <p:nvPr/>
          </p:nvSpPr>
          <p:spPr>
            <a:xfrm>
              <a:off x="10753421" y="2315508"/>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46</a:t>
              </a:r>
            </a:p>
          </p:txBody>
        </p:sp>
        <p:sp>
          <p:nvSpPr>
            <p:cNvPr id="56" name="New shape"/>
            <p:cNvSpPr/>
            <p:nvPr/>
          </p:nvSpPr>
          <p:spPr>
            <a:xfrm>
              <a:off x="10400996" y="2315508"/>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55</a:t>
              </a:r>
            </a:p>
          </p:txBody>
        </p:sp>
        <p:sp>
          <p:nvSpPr>
            <p:cNvPr id="57" name="New shape"/>
            <p:cNvSpPr/>
            <p:nvPr/>
          </p:nvSpPr>
          <p:spPr>
            <a:xfrm>
              <a:off x="10048571" y="2315508"/>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79</a:t>
              </a:r>
            </a:p>
          </p:txBody>
        </p:sp>
        <p:sp>
          <p:nvSpPr>
            <p:cNvPr id="58" name="New shape"/>
            <p:cNvSpPr/>
            <p:nvPr/>
          </p:nvSpPr>
          <p:spPr>
            <a:xfrm>
              <a:off x="56928" y="2335698"/>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Is able to meet short-term demands without losing sight of the long-term strategy.</a:t>
              </a:r>
            </a:p>
          </p:txBody>
        </p:sp>
        <p:sp>
          <p:nvSpPr>
            <p:cNvPr id="59" name="New shape"/>
            <p:cNvSpPr/>
            <p:nvPr/>
          </p:nvSpPr>
          <p:spPr>
            <a:xfrm>
              <a:off x="11810696" y="2499446"/>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38</a:t>
              </a:r>
            </a:p>
          </p:txBody>
        </p:sp>
        <p:sp>
          <p:nvSpPr>
            <p:cNvPr id="60" name="New shape"/>
            <p:cNvSpPr/>
            <p:nvPr/>
          </p:nvSpPr>
          <p:spPr>
            <a:xfrm>
              <a:off x="11458271" y="2499446"/>
              <a:ext cx="305715" cy="143164"/>
            </a:xfrm>
            <a:prstGeom prst="rect">
              <a:avLst/>
            </a:prstGeom>
            <a:solidFill>
              <a:srgbClr val="EBB3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24</a:t>
              </a:r>
            </a:p>
          </p:txBody>
        </p:sp>
        <p:sp>
          <p:nvSpPr>
            <p:cNvPr id="61" name="New shape"/>
            <p:cNvSpPr/>
            <p:nvPr/>
          </p:nvSpPr>
          <p:spPr>
            <a:xfrm>
              <a:off x="11105846" y="2499446"/>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50</a:t>
              </a:r>
            </a:p>
          </p:txBody>
        </p:sp>
        <p:sp>
          <p:nvSpPr>
            <p:cNvPr id="62" name="New shape"/>
            <p:cNvSpPr/>
            <p:nvPr/>
          </p:nvSpPr>
          <p:spPr>
            <a:xfrm>
              <a:off x="10753421" y="2499446"/>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51</a:t>
              </a:r>
            </a:p>
          </p:txBody>
        </p:sp>
        <p:sp>
          <p:nvSpPr>
            <p:cNvPr id="63" name="New shape"/>
            <p:cNvSpPr/>
            <p:nvPr/>
          </p:nvSpPr>
          <p:spPr>
            <a:xfrm>
              <a:off x="10400996" y="2499446"/>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53</a:t>
              </a:r>
            </a:p>
          </p:txBody>
        </p:sp>
        <p:sp>
          <p:nvSpPr>
            <p:cNvPr id="64" name="New shape"/>
            <p:cNvSpPr/>
            <p:nvPr/>
          </p:nvSpPr>
          <p:spPr>
            <a:xfrm>
              <a:off x="10048571" y="2499446"/>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85</a:t>
              </a:r>
            </a:p>
          </p:txBody>
        </p:sp>
        <p:sp>
          <p:nvSpPr>
            <p:cNvPr id="65" name="New shape"/>
            <p:cNvSpPr/>
            <p:nvPr/>
          </p:nvSpPr>
          <p:spPr>
            <a:xfrm>
              <a:off x="56928" y="2519637"/>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Communicates a clear and compelling rationale for the business strategy.</a:t>
              </a:r>
            </a:p>
          </p:txBody>
        </p:sp>
        <p:sp>
          <p:nvSpPr>
            <p:cNvPr id="66" name="New shape"/>
            <p:cNvSpPr/>
            <p:nvPr/>
          </p:nvSpPr>
          <p:spPr>
            <a:xfrm>
              <a:off x="7875785" y="2726912"/>
              <a:ext cx="1869101" cy="156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200">
                  <a:solidFill>
                    <a:srgbClr val="CE3E2B"/>
                  </a:solidFill>
                  <a:latin typeface="Arial"/>
                </a:rPr>
                <a:t>Defines Goals &amp; Objectives</a:t>
              </a:r>
            </a:p>
          </p:txBody>
        </p:sp>
        <p:sp>
          <p:nvSpPr>
            <p:cNvPr id="67" name="New shape"/>
            <p:cNvSpPr/>
            <p:nvPr/>
          </p:nvSpPr>
          <p:spPr>
            <a:xfrm>
              <a:off x="11810696" y="2901898"/>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53</a:t>
              </a:r>
            </a:p>
          </p:txBody>
        </p:sp>
        <p:sp>
          <p:nvSpPr>
            <p:cNvPr id="68" name="New shape"/>
            <p:cNvSpPr/>
            <p:nvPr/>
          </p:nvSpPr>
          <p:spPr>
            <a:xfrm>
              <a:off x="11458271" y="2901898"/>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52</a:t>
              </a:r>
            </a:p>
          </p:txBody>
        </p:sp>
        <p:sp>
          <p:nvSpPr>
            <p:cNvPr id="69" name="New shape"/>
            <p:cNvSpPr/>
            <p:nvPr/>
          </p:nvSpPr>
          <p:spPr>
            <a:xfrm>
              <a:off x="11105846" y="2901898"/>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73</a:t>
              </a:r>
            </a:p>
          </p:txBody>
        </p:sp>
        <p:sp>
          <p:nvSpPr>
            <p:cNvPr id="70" name="New shape"/>
            <p:cNvSpPr/>
            <p:nvPr/>
          </p:nvSpPr>
          <p:spPr>
            <a:xfrm>
              <a:off x="10753421" y="2901898"/>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41</a:t>
              </a:r>
            </a:p>
          </p:txBody>
        </p:sp>
        <p:sp>
          <p:nvSpPr>
            <p:cNvPr id="71" name="New shape"/>
            <p:cNvSpPr/>
            <p:nvPr/>
          </p:nvSpPr>
          <p:spPr>
            <a:xfrm>
              <a:off x="10400996" y="2901898"/>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62</a:t>
              </a:r>
            </a:p>
          </p:txBody>
        </p:sp>
        <p:sp>
          <p:nvSpPr>
            <p:cNvPr id="72" name="New shape"/>
            <p:cNvSpPr/>
            <p:nvPr/>
          </p:nvSpPr>
          <p:spPr>
            <a:xfrm>
              <a:off x="10048571" y="2901898"/>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77</a:t>
              </a:r>
            </a:p>
          </p:txBody>
        </p:sp>
        <p:sp>
          <p:nvSpPr>
            <p:cNvPr id="73" name="New shape"/>
            <p:cNvSpPr/>
            <p:nvPr/>
          </p:nvSpPr>
          <p:spPr>
            <a:xfrm>
              <a:off x="56928" y="2922089"/>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Holds individuals and teams accountable for achieving goals and objectives.</a:t>
              </a:r>
            </a:p>
          </p:txBody>
        </p:sp>
        <p:sp>
          <p:nvSpPr>
            <p:cNvPr id="74" name="New shape"/>
            <p:cNvSpPr/>
            <p:nvPr/>
          </p:nvSpPr>
          <p:spPr>
            <a:xfrm>
              <a:off x="11810696" y="3085836"/>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76</a:t>
              </a:r>
            </a:p>
          </p:txBody>
        </p:sp>
        <p:sp>
          <p:nvSpPr>
            <p:cNvPr id="75" name="New shape"/>
            <p:cNvSpPr/>
            <p:nvPr/>
          </p:nvSpPr>
          <p:spPr>
            <a:xfrm>
              <a:off x="11458271" y="3085836"/>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35</a:t>
              </a:r>
            </a:p>
          </p:txBody>
        </p:sp>
        <p:sp>
          <p:nvSpPr>
            <p:cNvPr id="76" name="New shape"/>
            <p:cNvSpPr/>
            <p:nvPr/>
          </p:nvSpPr>
          <p:spPr>
            <a:xfrm>
              <a:off x="11105846" y="3085836"/>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67</a:t>
              </a:r>
            </a:p>
          </p:txBody>
        </p:sp>
        <p:sp>
          <p:nvSpPr>
            <p:cNvPr id="77" name="New shape"/>
            <p:cNvSpPr/>
            <p:nvPr/>
          </p:nvSpPr>
          <p:spPr>
            <a:xfrm>
              <a:off x="10753421" y="3085836"/>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45</a:t>
              </a:r>
            </a:p>
          </p:txBody>
        </p:sp>
        <p:sp>
          <p:nvSpPr>
            <p:cNvPr id="78" name="New shape"/>
            <p:cNvSpPr/>
            <p:nvPr/>
          </p:nvSpPr>
          <p:spPr>
            <a:xfrm>
              <a:off x="10400996" y="3085836"/>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57</a:t>
              </a:r>
            </a:p>
          </p:txBody>
        </p:sp>
        <p:sp>
          <p:nvSpPr>
            <p:cNvPr id="79" name="New shape"/>
            <p:cNvSpPr/>
            <p:nvPr/>
          </p:nvSpPr>
          <p:spPr>
            <a:xfrm>
              <a:off x="10048571" y="3085836"/>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80</a:t>
              </a:r>
            </a:p>
          </p:txBody>
        </p:sp>
        <p:sp>
          <p:nvSpPr>
            <p:cNvPr id="80" name="New shape"/>
            <p:cNvSpPr/>
            <p:nvPr/>
          </p:nvSpPr>
          <p:spPr>
            <a:xfrm>
              <a:off x="56928" y="3106027"/>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Provides clear directions and priorities for employees.</a:t>
              </a:r>
            </a:p>
          </p:txBody>
        </p:sp>
        <p:sp>
          <p:nvSpPr>
            <p:cNvPr id="81" name="New shape"/>
            <p:cNvSpPr/>
            <p:nvPr/>
          </p:nvSpPr>
          <p:spPr>
            <a:xfrm>
              <a:off x="11810696" y="3269775"/>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76</a:t>
              </a:r>
            </a:p>
          </p:txBody>
        </p:sp>
        <p:sp>
          <p:nvSpPr>
            <p:cNvPr id="82" name="New shape"/>
            <p:cNvSpPr/>
            <p:nvPr/>
          </p:nvSpPr>
          <p:spPr>
            <a:xfrm>
              <a:off x="11458271" y="3269775"/>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38</a:t>
              </a:r>
            </a:p>
          </p:txBody>
        </p:sp>
        <p:sp>
          <p:nvSpPr>
            <p:cNvPr id="83" name="New shape"/>
            <p:cNvSpPr/>
            <p:nvPr/>
          </p:nvSpPr>
          <p:spPr>
            <a:xfrm>
              <a:off x="11105846" y="3269775"/>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66</a:t>
              </a:r>
            </a:p>
          </p:txBody>
        </p:sp>
        <p:sp>
          <p:nvSpPr>
            <p:cNvPr id="84" name="New shape"/>
            <p:cNvSpPr/>
            <p:nvPr/>
          </p:nvSpPr>
          <p:spPr>
            <a:xfrm>
              <a:off x="10753421" y="3269775"/>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42</a:t>
              </a:r>
            </a:p>
          </p:txBody>
        </p:sp>
        <p:sp>
          <p:nvSpPr>
            <p:cNvPr id="85" name="New shape"/>
            <p:cNvSpPr/>
            <p:nvPr/>
          </p:nvSpPr>
          <p:spPr>
            <a:xfrm>
              <a:off x="10400996" y="3269775"/>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63</a:t>
              </a:r>
            </a:p>
          </p:txBody>
        </p:sp>
        <p:sp>
          <p:nvSpPr>
            <p:cNvPr id="86" name="New shape"/>
            <p:cNvSpPr/>
            <p:nvPr/>
          </p:nvSpPr>
          <p:spPr>
            <a:xfrm>
              <a:off x="10048571" y="3269775"/>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81</a:t>
              </a:r>
            </a:p>
          </p:txBody>
        </p:sp>
        <p:sp>
          <p:nvSpPr>
            <p:cNvPr id="87" name="New shape"/>
            <p:cNvSpPr/>
            <p:nvPr/>
          </p:nvSpPr>
          <p:spPr>
            <a:xfrm>
              <a:off x="56928" y="3289965"/>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Tracks progress against stated goals.</a:t>
              </a:r>
            </a:p>
          </p:txBody>
        </p:sp>
        <p:sp>
          <p:nvSpPr>
            <p:cNvPr id="88" name="New shape"/>
            <p:cNvSpPr/>
            <p:nvPr/>
          </p:nvSpPr>
          <p:spPr>
            <a:xfrm>
              <a:off x="11810696" y="3453712"/>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79</a:t>
              </a:r>
            </a:p>
          </p:txBody>
        </p:sp>
        <p:sp>
          <p:nvSpPr>
            <p:cNvPr id="89" name="New shape"/>
            <p:cNvSpPr/>
            <p:nvPr/>
          </p:nvSpPr>
          <p:spPr>
            <a:xfrm>
              <a:off x="11458271" y="3453712"/>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32</a:t>
              </a:r>
            </a:p>
          </p:txBody>
        </p:sp>
        <p:sp>
          <p:nvSpPr>
            <p:cNvPr id="90" name="New shape"/>
            <p:cNvSpPr/>
            <p:nvPr/>
          </p:nvSpPr>
          <p:spPr>
            <a:xfrm>
              <a:off x="11105846" y="3453712"/>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65</a:t>
              </a:r>
            </a:p>
          </p:txBody>
        </p:sp>
        <p:sp>
          <p:nvSpPr>
            <p:cNvPr id="91" name="New shape"/>
            <p:cNvSpPr/>
            <p:nvPr/>
          </p:nvSpPr>
          <p:spPr>
            <a:xfrm>
              <a:off x="10753421" y="3453712"/>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58</a:t>
              </a:r>
            </a:p>
          </p:txBody>
        </p:sp>
        <p:sp>
          <p:nvSpPr>
            <p:cNvPr id="92" name="New shape"/>
            <p:cNvSpPr/>
            <p:nvPr/>
          </p:nvSpPr>
          <p:spPr>
            <a:xfrm>
              <a:off x="10400996" y="3453712"/>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61</a:t>
              </a:r>
            </a:p>
          </p:txBody>
        </p:sp>
        <p:sp>
          <p:nvSpPr>
            <p:cNvPr id="93" name="New shape"/>
            <p:cNvSpPr/>
            <p:nvPr/>
          </p:nvSpPr>
          <p:spPr>
            <a:xfrm>
              <a:off x="10048571" y="3453712"/>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33</a:t>
              </a:r>
            </a:p>
          </p:txBody>
        </p:sp>
        <p:sp>
          <p:nvSpPr>
            <p:cNvPr id="94" name="New shape"/>
            <p:cNvSpPr/>
            <p:nvPr/>
          </p:nvSpPr>
          <p:spPr>
            <a:xfrm>
              <a:off x="56928" y="3473903"/>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Effectively communicates the goals and objectives of the organization.</a:t>
              </a:r>
            </a:p>
          </p:txBody>
        </p:sp>
        <p:sp>
          <p:nvSpPr>
            <p:cNvPr id="95" name="New shape"/>
            <p:cNvSpPr/>
            <p:nvPr/>
          </p:nvSpPr>
          <p:spPr>
            <a:xfrm>
              <a:off x="11810696" y="3637650"/>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80</a:t>
              </a:r>
            </a:p>
          </p:txBody>
        </p:sp>
        <p:sp>
          <p:nvSpPr>
            <p:cNvPr id="96" name="New shape"/>
            <p:cNvSpPr/>
            <p:nvPr/>
          </p:nvSpPr>
          <p:spPr>
            <a:xfrm>
              <a:off x="11458271" y="3637650"/>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31</a:t>
              </a:r>
            </a:p>
          </p:txBody>
        </p:sp>
        <p:sp>
          <p:nvSpPr>
            <p:cNvPr id="97" name="New shape"/>
            <p:cNvSpPr/>
            <p:nvPr/>
          </p:nvSpPr>
          <p:spPr>
            <a:xfrm>
              <a:off x="11105846" y="3637650"/>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47</a:t>
              </a:r>
            </a:p>
          </p:txBody>
        </p:sp>
        <p:sp>
          <p:nvSpPr>
            <p:cNvPr id="98" name="New shape"/>
            <p:cNvSpPr/>
            <p:nvPr/>
          </p:nvSpPr>
          <p:spPr>
            <a:xfrm>
              <a:off x="10753421" y="3637650"/>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58</a:t>
              </a:r>
            </a:p>
          </p:txBody>
        </p:sp>
        <p:sp>
          <p:nvSpPr>
            <p:cNvPr id="99" name="New shape"/>
            <p:cNvSpPr/>
            <p:nvPr/>
          </p:nvSpPr>
          <p:spPr>
            <a:xfrm>
              <a:off x="10400996" y="3637650"/>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58</a:t>
              </a:r>
            </a:p>
          </p:txBody>
        </p:sp>
        <p:sp>
          <p:nvSpPr>
            <p:cNvPr id="100" name="New shape"/>
            <p:cNvSpPr/>
            <p:nvPr/>
          </p:nvSpPr>
          <p:spPr>
            <a:xfrm>
              <a:off x="10048571" y="3637650"/>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82</a:t>
              </a:r>
            </a:p>
          </p:txBody>
        </p:sp>
        <p:sp>
          <p:nvSpPr>
            <p:cNvPr id="101" name="New shape"/>
            <p:cNvSpPr/>
            <p:nvPr/>
          </p:nvSpPr>
          <p:spPr>
            <a:xfrm>
              <a:off x="56928" y="3657840"/>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Aligns goals and objectives with the strategy and vision.</a:t>
              </a:r>
            </a:p>
          </p:txBody>
        </p:sp>
        <p:sp>
          <p:nvSpPr>
            <p:cNvPr id="102" name="New shape"/>
            <p:cNvSpPr/>
            <p:nvPr/>
          </p:nvSpPr>
          <p:spPr>
            <a:xfrm>
              <a:off x="8201401" y="3865116"/>
              <a:ext cx="1531318" cy="156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200">
                  <a:solidFill>
                    <a:srgbClr val="CE3E2B"/>
                  </a:solidFill>
                  <a:latin typeface="Arial"/>
                </a:rPr>
                <a:t>Creates Shared Vision</a:t>
              </a:r>
            </a:p>
          </p:txBody>
        </p:sp>
        <p:sp>
          <p:nvSpPr>
            <p:cNvPr id="103" name="New shape"/>
            <p:cNvSpPr/>
            <p:nvPr/>
          </p:nvSpPr>
          <p:spPr>
            <a:xfrm>
              <a:off x="11810696" y="4040103"/>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41</a:t>
              </a:r>
            </a:p>
          </p:txBody>
        </p:sp>
        <p:sp>
          <p:nvSpPr>
            <p:cNvPr id="104" name="New shape"/>
            <p:cNvSpPr/>
            <p:nvPr/>
          </p:nvSpPr>
          <p:spPr>
            <a:xfrm>
              <a:off x="11458271" y="4040103"/>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29</a:t>
              </a:r>
            </a:p>
          </p:txBody>
        </p:sp>
        <p:sp>
          <p:nvSpPr>
            <p:cNvPr id="105" name="New shape"/>
            <p:cNvSpPr/>
            <p:nvPr/>
          </p:nvSpPr>
          <p:spPr>
            <a:xfrm>
              <a:off x="11105846" y="4040103"/>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46</a:t>
              </a:r>
            </a:p>
          </p:txBody>
        </p:sp>
        <p:sp>
          <p:nvSpPr>
            <p:cNvPr id="106" name="New shape"/>
            <p:cNvSpPr/>
            <p:nvPr/>
          </p:nvSpPr>
          <p:spPr>
            <a:xfrm>
              <a:off x="10753421" y="4040103"/>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36</a:t>
              </a:r>
            </a:p>
          </p:txBody>
        </p:sp>
        <p:sp>
          <p:nvSpPr>
            <p:cNvPr id="107" name="New shape"/>
            <p:cNvSpPr/>
            <p:nvPr/>
          </p:nvSpPr>
          <p:spPr>
            <a:xfrm>
              <a:off x="10400996" y="4040103"/>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44</a:t>
              </a:r>
            </a:p>
          </p:txBody>
        </p:sp>
        <p:sp>
          <p:nvSpPr>
            <p:cNvPr id="108" name="New shape"/>
            <p:cNvSpPr/>
            <p:nvPr/>
          </p:nvSpPr>
          <p:spPr>
            <a:xfrm>
              <a:off x="10048571" y="4040103"/>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58</a:t>
              </a:r>
            </a:p>
          </p:txBody>
        </p:sp>
        <p:sp>
          <p:nvSpPr>
            <p:cNvPr id="109" name="New shape"/>
            <p:cNvSpPr/>
            <p:nvPr/>
          </p:nvSpPr>
          <p:spPr>
            <a:xfrm>
              <a:off x="56928" y="4060293"/>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Helps create a shared vision of what this organization will be like in the future.</a:t>
              </a:r>
            </a:p>
          </p:txBody>
        </p:sp>
        <p:sp>
          <p:nvSpPr>
            <p:cNvPr id="110" name="New shape"/>
            <p:cNvSpPr/>
            <p:nvPr/>
          </p:nvSpPr>
          <p:spPr>
            <a:xfrm>
              <a:off x="11810696" y="4224040"/>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60</a:t>
              </a:r>
            </a:p>
          </p:txBody>
        </p:sp>
        <p:sp>
          <p:nvSpPr>
            <p:cNvPr id="111" name="New shape"/>
            <p:cNvSpPr/>
            <p:nvPr/>
          </p:nvSpPr>
          <p:spPr>
            <a:xfrm>
              <a:off x="11458271" y="4224040"/>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37</a:t>
              </a:r>
            </a:p>
          </p:txBody>
        </p:sp>
        <p:sp>
          <p:nvSpPr>
            <p:cNvPr id="112" name="New shape"/>
            <p:cNvSpPr/>
            <p:nvPr/>
          </p:nvSpPr>
          <p:spPr>
            <a:xfrm>
              <a:off x="11105846" y="4224040"/>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52</a:t>
              </a:r>
            </a:p>
          </p:txBody>
        </p:sp>
        <p:sp>
          <p:nvSpPr>
            <p:cNvPr id="113" name="New shape"/>
            <p:cNvSpPr/>
            <p:nvPr/>
          </p:nvSpPr>
          <p:spPr>
            <a:xfrm>
              <a:off x="10753421" y="4224040"/>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40</a:t>
              </a:r>
            </a:p>
          </p:txBody>
        </p:sp>
        <p:sp>
          <p:nvSpPr>
            <p:cNvPr id="114" name="New shape"/>
            <p:cNvSpPr/>
            <p:nvPr/>
          </p:nvSpPr>
          <p:spPr>
            <a:xfrm>
              <a:off x="10400996" y="4224040"/>
              <a:ext cx="305715" cy="14316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52</a:t>
              </a:r>
            </a:p>
          </p:txBody>
        </p:sp>
        <p:sp>
          <p:nvSpPr>
            <p:cNvPr id="115" name="New shape"/>
            <p:cNvSpPr/>
            <p:nvPr/>
          </p:nvSpPr>
          <p:spPr>
            <a:xfrm>
              <a:off x="10048571" y="4224040"/>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34</a:t>
              </a:r>
            </a:p>
          </p:txBody>
        </p:sp>
        <p:sp>
          <p:nvSpPr>
            <p:cNvPr id="116" name="New shape"/>
            <p:cNvSpPr/>
            <p:nvPr/>
          </p:nvSpPr>
          <p:spPr>
            <a:xfrm>
              <a:off x="56928" y="4244231"/>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Communicates the organizational vision to his/her employees.</a:t>
              </a:r>
            </a:p>
          </p:txBody>
        </p:sp>
        <p:sp>
          <p:nvSpPr>
            <p:cNvPr id="117" name="New shape"/>
            <p:cNvSpPr/>
            <p:nvPr/>
          </p:nvSpPr>
          <p:spPr>
            <a:xfrm>
              <a:off x="11810696" y="4407978"/>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47</a:t>
              </a:r>
            </a:p>
          </p:txBody>
        </p:sp>
        <p:sp>
          <p:nvSpPr>
            <p:cNvPr id="118" name="New shape"/>
            <p:cNvSpPr/>
            <p:nvPr/>
          </p:nvSpPr>
          <p:spPr>
            <a:xfrm>
              <a:off x="11458271" y="4407978"/>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35</a:t>
              </a:r>
            </a:p>
          </p:txBody>
        </p:sp>
        <p:sp>
          <p:nvSpPr>
            <p:cNvPr id="119" name="New shape"/>
            <p:cNvSpPr/>
            <p:nvPr/>
          </p:nvSpPr>
          <p:spPr>
            <a:xfrm>
              <a:off x="11105846" y="4407978"/>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47</a:t>
              </a:r>
            </a:p>
          </p:txBody>
        </p:sp>
        <p:sp>
          <p:nvSpPr>
            <p:cNvPr id="120" name="New shape"/>
            <p:cNvSpPr/>
            <p:nvPr/>
          </p:nvSpPr>
          <p:spPr>
            <a:xfrm>
              <a:off x="10753421" y="4407978"/>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42</a:t>
              </a:r>
            </a:p>
          </p:txBody>
        </p:sp>
        <p:sp>
          <p:nvSpPr>
            <p:cNvPr id="121" name="New shape"/>
            <p:cNvSpPr/>
            <p:nvPr/>
          </p:nvSpPr>
          <p:spPr>
            <a:xfrm>
              <a:off x="10400996" y="4407978"/>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46</a:t>
              </a:r>
            </a:p>
          </p:txBody>
        </p:sp>
        <p:sp>
          <p:nvSpPr>
            <p:cNvPr id="122" name="New shape"/>
            <p:cNvSpPr/>
            <p:nvPr/>
          </p:nvSpPr>
          <p:spPr>
            <a:xfrm>
              <a:off x="10048571" y="4407978"/>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45</a:t>
              </a:r>
            </a:p>
          </p:txBody>
        </p:sp>
        <p:sp>
          <p:nvSpPr>
            <p:cNvPr id="123" name="New shape"/>
            <p:cNvSpPr/>
            <p:nvPr/>
          </p:nvSpPr>
          <p:spPr>
            <a:xfrm>
              <a:off x="56928" y="4428168"/>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Uses the vision to create excitement and motivation for employees.</a:t>
              </a:r>
            </a:p>
          </p:txBody>
        </p:sp>
        <p:sp>
          <p:nvSpPr>
            <p:cNvPr id="124" name="New shape"/>
            <p:cNvSpPr/>
            <p:nvPr/>
          </p:nvSpPr>
          <p:spPr>
            <a:xfrm>
              <a:off x="11810696" y="4591916"/>
              <a:ext cx="305715" cy="14316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86</a:t>
              </a:r>
            </a:p>
          </p:txBody>
        </p:sp>
        <p:sp>
          <p:nvSpPr>
            <p:cNvPr id="125" name="New shape"/>
            <p:cNvSpPr/>
            <p:nvPr/>
          </p:nvSpPr>
          <p:spPr>
            <a:xfrm>
              <a:off x="11458271" y="4591916"/>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32</a:t>
              </a:r>
            </a:p>
          </p:txBody>
        </p:sp>
        <p:sp>
          <p:nvSpPr>
            <p:cNvPr id="126" name="New shape"/>
            <p:cNvSpPr/>
            <p:nvPr/>
          </p:nvSpPr>
          <p:spPr>
            <a:xfrm>
              <a:off x="11105846" y="4591916"/>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45</a:t>
              </a:r>
            </a:p>
          </p:txBody>
        </p:sp>
        <p:sp>
          <p:nvSpPr>
            <p:cNvPr id="127" name="New shape"/>
            <p:cNvSpPr/>
            <p:nvPr/>
          </p:nvSpPr>
          <p:spPr>
            <a:xfrm>
              <a:off x="10753421" y="4591916"/>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48</a:t>
              </a:r>
            </a:p>
          </p:txBody>
        </p:sp>
        <p:sp>
          <p:nvSpPr>
            <p:cNvPr id="128" name="New shape"/>
            <p:cNvSpPr/>
            <p:nvPr/>
          </p:nvSpPr>
          <p:spPr>
            <a:xfrm>
              <a:off x="10400996" y="4591916"/>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49</a:t>
              </a:r>
            </a:p>
          </p:txBody>
        </p:sp>
        <p:sp>
          <p:nvSpPr>
            <p:cNvPr id="129" name="New shape"/>
            <p:cNvSpPr/>
            <p:nvPr/>
          </p:nvSpPr>
          <p:spPr>
            <a:xfrm>
              <a:off x="10048571" y="4591916"/>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46</a:t>
              </a:r>
            </a:p>
          </p:txBody>
        </p:sp>
        <p:sp>
          <p:nvSpPr>
            <p:cNvPr id="130" name="New shape"/>
            <p:cNvSpPr/>
            <p:nvPr/>
          </p:nvSpPr>
          <p:spPr>
            <a:xfrm>
              <a:off x="56928" y="4612107"/>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Organizes work so that everyone sees the connection between the vision and daily activities.</a:t>
              </a:r>
            </a:p>
          </p:txBody>
        </p:sp>
        <p:sp>
          <p:nvSpPr>
            <p:cNvPr id="131" name="New shape"/>
            <p:cNvSpPr/>
            <p:nvPr/>
          </p:nvSpPr>
          <p:spPr>
            <a:xfrm>
              <a:off x="11810696" y="4775853"/>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44</a:t>
              </a:r>
            </a:p>
          </p:txBody>
        </p:sp>
        <p:sp>
          <p:nvSpPr>
            <p:cNvPr id="132" name="New shape"/>
            <p:cNvSpPr/>
            <p:nvPr/>
          </p:nvSpPr>
          <p:spPr>
            <a:xfrm>
              <a:off x="11458271" y="4775853"/>
              <a:ext cx="305715" cy="143164"/>
            </a:xfrm>
            <a:prstGeom prst="rect">
              <a:avLst/>
            </a:prstGeom>
            <a:solidFill>
              <a:srgbClr val="EBB3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21</a:t>
              </a:r>
            </a:p>
          </p:txBody>
        </p:sp>
        <p:sp>
          <p:nvSpPr>
            <p:cNvPr id="133" name="New shape"/>
            <p:cNvSpPr/>
            <p:nvPr/>
          </p:nvSpPr>
          <p:spPr>
            <a:xfrm>
              <a:off x="11105846" y="4775853"/>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43</a:t>
              </a:r>
            </a:p>
          </p:txBody>
        </p:sp>
        <p:sp>
          <p:nvSpPr>
            <p:cNvPr id="134" name="New shape"/>
            <p:cNvSpPr/>
            <p:nvPr/>
          </p:nvSpPr>
          <p:spPr>
            <a:xfrm>
              <a:off x="10753421" y="4775853"/>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45</a:t>
              </a:r>
            </a:p>
          </p:txBody>
        </p:sp>
        <p:sp>
          <p:nvSpPr>
            <p:cNvPr id="135" name="New shape"/>
            <p:cNvSpPr/>
            <p:nvPr/>
          </p:nvSpPr>
          <p:spPr>
            <a:xfrm>
              <a:off x="10400996" y="4775853"/>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43</a:t>
              </a:r>
            </a:p>
          </p:txBody>
        </p:sp>
        <p:sp>
          <p:nvSpPr>
            <p:cNvPr id="136" name="New shape"/>
            <p:cNvSpPr/>
            <p:nvPr/>
          </p:nvSpPr>
          <p:spPr>
            <a:xfrm>
              <a:off x="10048571" y="4775853"/>
              <a:ext cx="305715" cy="14316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48</a:t>
              </a:r>
            </a:p>
          </p:txBody>
        </p:sp>
        <p:sp>
          <p:nvSpPr>
            <p:cNvPr id="137" name="New shape"/>
            <p:cNvSpPr/>
            <p:nvPr/>
          </p:nvSpPr>
          <p:spPr>
            <a:xfrm>
              <a:off x="56928" y="4796045"/>
              <a:ext cx="9649142" cy="10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Inspires others with his/her vision of the future.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11445240" y="76200"/>
            <a:ext cx="670560" cy="670560"/>
          </a:xfrm>
          <a:prstGeom prst="rect">
            <a:avLst/>
          </a:prstGeom>
        </p:spPr>
      </p:pic>
      <p:sp>
        <p:nvSpPr>
          <p:cNvPr id="3" name="New shape"/>
          <p:cNvSpPr/>
          <p:nvPr/>
        </p:nvSpPr>
        <p:spPr>
          <a:xfrm>
            <a:off x="76200" y="76200"/>
            <a:ext cx="807913"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1059" b="1">
                <a:solidFill>
                  <a:srgbClr val="FFBF00"/>
                </a:solidFill>
                <a:latin typeface="Arial"/>
              </a:rPr>
              <a:t>Consistency</a:t>
            </a:r>
          </a:p>
        </p:txBody>
      </p:sp>
      <p:sp>
        <p:nvSpPr>
          <p:cNvPr id="4" name="New shape"/>
          <p:cNvSpPr/>
          <p:nvPr/>
        </p:nvSpPr>
        <p:spPr>
          <a:xfrm>
            <a:off x="76200" y="237726"/>
            <a:ext cx="802092" cy="95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5" name="New shape"/>
          <p:cNvSpPr/>
          <p:nvPr/>
        </p:nvSpPr>
        <p:spPr>
          <a:xfrm>
            <a:off x="76200" y="6674116"/>
            <a:ext cx="1825821"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a:solidFill>
                  <a:srgbClr val="000000"/>
                </a:solidFill>
                <a:latin typeface="Arial"/>
              </a:rPr>
              <a:t>©Daniel R. Denison, Ph.D. All rights reserved</a:t>
            </a:r>
          </a:p>
        </p:txBody>
      </p:sp>
      <p:sp>
        <p:nvSpPr>
          <p:cNvPr id="6" name="New shape"/>
          <p:cNvSpPr/>
          <p:nvPr/>
        </p:nvSpPr>
        <p:spPr>
          <a:xfrm>
            <a:off x="76200" y="6566432"/>
            <a:ext cx="1530868"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NUMBERS DENOTE PERCENTILES</a:t>
            </a:r>
          </a:p>
        </p:txBody>
      </p:sp>
      <p:sp>
        <p:nvSpPr>
          <p:cNvPr id="7" name="New shape"/>
          <p:cNvSpPr/>
          <p:nvPr/>
        </p:nvSpPr>
        <p:spPr>
          <a:xfrm>
            <a:off x="1576696" y="6566432"/>
            <a:ext cx="128240"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  |  </a:t>
            </a:r>
          </a:p>
        </p:txBody>
      </p:sp>
      <p:sp>
        <p:nvSpPr>
          <p:cNvPr id="8" name="New shape"/>
          <p:cNvSpPr/>
          <p:nvPr/>
        </p:nvSpPr>
        <p:spPr>
          <a:xfrm>
            <a:off x="1701837" y="6566432"/>
            <a:ext cx="399148"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3/30/2021</a:t>
            </a:r>
          </a:p>
        </p:txBody>
      </p:sp>
      <p:sp>
        <p:nvSpPr>
          <p:cNvPr id="9" name="New shape"/>
          <p:cNvSpPr/>
          <p:nvPr/>
        </p:nvSpPr>
        <p:spPr>
          <a:xfrm>
            <a:off x="2102287" y="6566432"/>
            <a:ext cx="128240"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  |  </a:t>
            </a:r>
          </a:p>
        </p:txBody>
      </p:sp>
      <p:sp>
        <p:nvSpPr>
          <p:cNvPr id="10" name="New shape"/>
          <p:cNvSpPr/>
          <p:nvPr/>
        </p:nvSpPr>
        <p:spPr>
          <a:xfrm>
            <a:off x="2227428" y="6566432"/>
            <a:ext cx="690895"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LC6019Q4G-139</a:t>
            </a:r>
          </a:p>
        </p:txBody>
      </p:sp>
      <p:grpSp>
        <p:nvGrpSpPr>
          <p:cNvPr id="11" name="Group 10">
            <a:extLst>
              <a:ext uri="{FF2B5EF4-FFF2-40B4-BE49-F238E27FC236}">
                <a16:creationId xmlns:a16="http://schemas.microsoft.com/office/drawing/2014/main" id="{6CCE1A1B-4A6B-FA2F-616C-09E0E2DC3F29}"/>
              </a:ext>
            </a:extLst>
          </p:cNvPr>
          <p:cNvGrpSpPr/>
          <p:nvPr/>
        </p:nvGrpSpPr>
        <p:grpSpPr>
          <a:xfrm>
            <a:off x="8149" y="903641"/>
            <a:ext cx="12108566" cy="4750954"/>
            <a:chOff x="8149" y="903642"/>
            <a:chExt cx="12108566" cy="4041488"/>
          </a:xfrm>
        </p:grpSpPr>
        <p:sp>
          <p:nvSpPr>
            <p:cNvPr id="12" name="New shape"/>
            <p:cNvSpPr/>
            <p:nvPr/>
          </p:nvSpPr>
          <p:spPr>
            <a:xfrm rot="16200000">
              <a:off x="9796463" y="1136362"/>
              <a:ext cx="71437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Self</a:t>
              </a:r>
            </a:p>
          </p:txBody>
        </p:sp>
        <p:sp>
          <p:nvSpPr>
            <p:cNvPr id="13" name="New shape"/>
            <p:cNvSpPr/>
            <p:nvPr/>
          </p:nvSpPr>
          <p:spPr>
            <a:xfrm rot="16200000">
              <a:off x="10148888" y="1136362"/>
              <a:ext cx="71437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Combined Other</a:t>
              </a:r>
            </a:p>
          </p:txBody>
        </p:sp>
        <p:sp>
          <p:nvSpPr>
            <p:cNvPr id="14" name="New shape"/>
            <p:cNvSpPr/>
            <p:nvPr/>
          </p:nvSpPr>
          <p:spPr>
            <a:xfrm rot="16200000">
              <a:off x="10501313" y="1136362"/>
              <a:ext cx="71437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Peer</a:t>
              </a:r>
            </a:p>
          </p:txBody>
        </p:sp>
        <p:sp>
          <p:nvSpPr>
            <p:cNvPr id="15" name="New shape"/>
            <p:cNvSpPr/>
            <p:nvPr/>
          </p:nvSpPr>
          <p:spPr>
            <a:xfrm rot="16200000">
              <a:off x="10853738" y="1136362"/>
              <a:ext cx="71437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Direct Report</a:t>
              </a:r>
            </a:p>
          </p:txBody>
        </p:sp>
        <p:sp>
          <p:nvSpPr>
            <p:cNvPr id="16" name="New shape"/>
            <p:cNvSpPr/>
            <p:nvPr/>
          </p:nvSpPr>
          <p:spPr>
            <a:xfrm rot="16200000">
              <a:off x="11206163" y="1136362"/>
              <a:ext cx="71437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Other</a:t>
              </a:r>
            </a:p>
          </p:txBody>
        </p:sp>
        <p:sp>
          <p:nvSpPr>
            <p:cNvPr id="17" name="New shape"/>
            <p:cNvSpPr/>
            <p:nvPr/>
          </p:nvSpPr>
          <p:spPr>
            <a:xfrm rot="16200000">
              <a:off x="11558588" y="1136362"/>
              <a:ext cx="71437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Boss</a:t>
              </a:r>
            </a:p>
          </p:txBody>
        </p:sp>
        <p:sp>
          <p:nvSpPr>
            <p:cNvPr id="18" name="New shape"/>
            <p:cNvSpPr/>
            <p:nvPr/>
          </p:nvSpPr>
          <p:spPr>
            <a:xfrm>
              <a:off x="76200" y="991341"/>
              <a:ext cx="300638" cy="215368"/>
            </a:xfrm>
            <a:prstGeom prst="rect">
              <a:avLst/>
            </a:prstGeom>
            <a:solidFill>
              <a:srgbClr val="FBED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800">
                  <a:solidFill>
                    <a:srgbClr val="000000"/>
                  </a:solidFill>
                  <a:latin typeface="Arial"/>
                </a:rPr>
                <a:t>1st</a:t>
              </a:r>
            </a:p>
          </p:txBody>
        </p:sp>
        <p:sp>
          <p:nvSpPr>
            <p:cNvPr id="19" name="New shape"/>
            <p:cNvSpPr/>
            <p:nvPr/>
          </p:nvSpPr>
          <p:spPr>
            <a:xfrm>
              <a:off x="400351" y="991341"/>
              <a:ext cx="300638" cy="215368"/>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800">
                  <a:solidFill>
                    <a:srgbClr val="000000"/>
                  </a:solidFill>
                  <a:latin typeface="Arial"/>
                </a:rPr>
                <a:t>2nd</a:t>
              </a:r>
            </a:p>
          </p:txBody>
        </p:sp>
        <p:sp>
          <p:nvSpPr>
            <p:cNvPr id="20" name="New shape"/>
            <p:cNvSpPr/>
            <p:nvPr/>
          </p:nvSpPr>
          <p:spPr>
            <a:xfrm>
              <a:off x="724500" y="991341"/>
              <a:ext cx="300638" cy="215368"/>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800">
                  <a:solidFill>
                    <a:srgbClr val="000000"/>
                  </a:solidFill>
                  <a:latin typeface="Arial"/>
                </a:rPr>
                <a:t>3rd</a:t>
              </a:r>
            </a:p>
          </p:txBody>
        </p:sp>
        <p:sp>
          <p:nvSpPr>
            <p:cNvPr id="21" name="New shape"/>
            <p:cNvSpPr/>
            <p:nvPr/>
          </p:nvSpPr>
          <p:spPr>
            <a:xfrm>
              <a:off x="1048651" y="991341"/>
              <a:ext cx="300638" cy="215368"/>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800">
                  <a:solidFill>
                    <a:srgbClr val="FFFFFF"/>
                  </a:solidFill>
                  <a:latin typeface="Arial"/>
                </a:rPr>
                <a:t>4th</a:t>
              </a:r>
            </a:p>
          </p:txBody>
        </p:sp>
        <p:sp>
          <p:nvSpPr>
            <p:cNvPr id="22" name="New shape"/>
            <p:cNvSpPr/>
            <p:nvPr/>
          </p:nvSpPr>
          <p:spPr>
            <a:xfrm>
              <a:off x="8149" y="903642"/>
              <a:ext cx="530594"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600">
                  <a:solidFill>
                    <a:srgbClr val="000000"/>
                  </a:solidFill>
                  <a:latin typeface="Arial"/>
                </a:rPr>
                <a:t>Q U A R T I L E</a:t>
              </a:r>
            </a:p>
          </p:txBody>
        </p:sp>
        <p:sp>
          <p:nvSpPr>
            <p:cNvPr id="23" name="New shape"/>
            <p:cNvSpPr/>
            <p:nvPr/>
          </p:nvSpPr>
          <p:spPr>
            <a:xfrm>
              <a:off x="10048569" y="1646593"/>
              <a:ext cx="306021"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13</a:t>
              </a:r>
            </a:p>
          </p:txBody>
        </p:sp>
        <p:sp>
          <p:nvSpPr>
            <p:cNvPr id="24" name="New shape"/>
            <p:cNvSpPr/>
            <p:nvPr/>
          </p:nvSpPr>
          <p:spPr>
            <a:xfrm>
              <a:off x="10400994" y="1646593"/>
              <a:ext cx="306021"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136</a:t>
              </a:r>
            </a:p>
          </p:txBody>
        </p:sp>
        <p:sp>
          <p:nvSpPr>
            <p:cNvPr id="25" name="New shape"/>
            <p:cNvSpPr/>
            <p:nvPr/>
          </p:nvSpPr>
          <p:spPr>
            <a:xfrm>
              <a:off x="10753419" y="1646593"/>
              <a:ext cx="306021"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53</a:t>
              </a:r>
            </a:p>
          </p:txBody>
        </p:sp>
        <p:sp>
          <p:nvSpPr>
            <p:cNvPr id="26" name="New shape"/>
            <p:cNvSpPr/>
            <p:nvPr/>
          </p:nvSpPr>
          <p:spPr>
            <a:xfrm>
              <a:off x="11105844" y="1646593"/>
              <a:ext cx="306021"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63</a:t>
              </a:r>
            </a:p>
          </p:txBody>
        </p:sp>
        <p:sp>
          <p:nvSpPr>
            <p:cNvPr id="27" name="New shape"/>
            <p:cNvSpPr/>
            <p:nvPr/>
          </p:nvSpPr>
          <p:spPr>
            <a:xfrm>
              <a:off x="11458269" y="1646593"/>
              <a:ext cx="306021"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7</a:t>
              </a:r>
            </a:p>
          </p:txBody>
        </p:sp>
        <p:sp>
          <p:nvSpPr>
            <p:cNvPr id="28" name="New shape"/>
            <p:cNvSpPr/>
            <p:nvPr/>
          </p:nvSpPr>
          <p:spPr>
            <a:xfrm>
              <a:off x="11810694" y="1646593"/>
              <a:ext cx="306021"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13</a:t>
              </a:r>
            </a:p>
          </p:txBody>
        </p:sp>
        <p:sp>
          <p:nvSpPr>
            <p:cNvPr id="29" name="New shape"/>
            <p:cNvSpPr/>
            <p:nvPr/>
          </p:nvSpPr>
          <p:spPr>
            <a:xfrm>
              <a:off x="9696096" y="1646593"/>
              <a:ext cx="353484"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N =</a:t>
              </a:r>
            </a:p>
          </p:txBody>
        </p:sp>
        <p:sp>
          <p:nvSpPr>
            <p:cNvPr id="30" name="New shape"/>
            <p:cNvSpPr/>
            <p:nvPr/>
          </p:nvSpPr>
          <p:spPr>
            <a:xfrm>
              <a:off x="8331228" y="1588708"/>
              <a:ext cx="1394421"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200">
                  <a:solidFill>
                    <a:srgbClr val="FFBF00"/>
                  </a:solidFill>
                  <a:latin typeface="Arial"/>
                </a:rPr>
                <a:t>Defines Core Values</a:t>
              </a:r>
            </a:p>
          </p:txBody>
        </p:sp>
        <p:sp>
          <p:nvSpPr>
            <p:cNvPr id="31" name="New shape"/>
            <p:cNvSpPr/>
            <p:nvPr/>
          </p:nvSpPr>
          <p:spPr>
            <a:xfrm>
              <a:off x="11810696" y="1763694"/>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66</a:t>
              </a:r>
            </a:p>
          </p:txBody>
        </p:sp>
        <p:sp>
          <p:nvSpPr>
            <p:cNvPr id="32" name="New shape"/>
            <p:cNvSpPr/>
            <p:nvPr/>
          </p:nvSpPr>
          <p:spPr>
            <a:xfrm>
              <a:off x="11458271" y="1763694"/>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45</a:t>
              </a:r>
            </a:p>
          </p:txBody>
        </p:sp>
        <p:sp>
          <p:nvSpPr>
            <p:cNvPr id="33" name="New shape"/>
            <p:cNvSpPr/>
            <p:nvPr/>
          </p:nvSpPr>
          <p:spPr>
            <a:xfrm>
              <a:off x="11105846" y="1763694"/>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64</a:t>
              </a:r>
            </a:p>
          </p:txBody>
        </p:sp>
        <p:sp>
          <p:nvSpPr>
            <p:cNvPr id="34" name="New shape"/>
            <p:cNvSpPr/>
            <p:nvPr/>
          </p:nvSpPr>
          <p:spPr>
            <a:xfrm>
              <a:off x="10753421" y="1763694"/>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61</a:t>
              </a:r>
            </a:p>
          </p:txBody>
        </p:sp>
        <p:sp>
          <p:nvSpPr>
            <p:cNvPr id="35" name="New shape"/>
            <p:cNvSpPr/>
            <p:nvPr/>
          </p:nvSpPr>
          <p:spPr>
            <a:xfrm>
              <a:off x="10400996" y="1763694"/>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68</a:t>
              </a:r>
            </a:p>
          </p:txBody>
        </p:sp>
        <p:sp>
          <p:nvSpPr>
            <p:cNvPr id="36" name="New shape"/>
            <p:cNvSpPr/>
            <p:nvPr/>
          </p:nvSpPr>
          <p:spPr>
            <a:xfrm>
              <a:off x="10048571" y="1763694"/>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59</a:t>
              </a:r>
            </a:p>
          </p:txBody>
        </p:sp>
        <p:sp>
          <p:nvSpPr>
            <p:cNvPr id="37" name="New shape"/>
            <p:cNvSpPr/>
            <p:nvPr/>
          </p:nvSpPr>
          <p:spPr>
            <a:xfrm>
              <a:off x="56928" y="1783885"/>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Does the "right thing" even when it is not popular.</a:t>
              </a:r>
            </a:p>
          </p:txBody>
        </p:sp>
        <p:sp>
          <p:nvSpPr>
            <p:cNvPr id="38" name="New shape"/>
            <p:cNvSpPr/>
            <p:nvPr/>
          </p:nvSpPr>
          <p:spPr>
            <a:xfrm>
              <a:off x="11810696" y="1947632"/>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64</a:t>
              </a:r>
            </a:p>
          </p:txBody>
        </p:sp>
        <p:sp>
          <p:nvSpPr>
            <p:cNvPr id="39" name="New shape"/>
            <p:cNvSpPr/>
            <p:nvPr/>
          </p:nvSpPr>
          <p:spPr>
            <a:xfrm>
              <a:off x="11458271" y="1947632"/>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29</a:t>
              </a:r>
            </a:p>
          </p:txBody>
        </p:sp>
        <p:sp>
          <p:nvSpPr>
            <p:cNvPr id="40" name="New shape"/>
            <p:cNvSpPr/>
            <p:nvPr/>
          </p:nvSpPr>
          <p:spPr>
            <a:xfrm>
              <a:off x="11105846" y="1947632"/>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62</a:t>
              </a:r>
            </a:p>
          </p:txBody>
        </p:sp>
        <p:sp>
          <p:nvSpPr>
            <p:cNvPr id="41" name="New shape"/>
            <p:cNvSpPr/>
            <p:nvPr/>
          </p:nvSpPr>
          <p:spPr>
            <a:xfrm>
              <a:off x="10753421" y="1947632"/>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52</a:t>
              </a:r>
            </a:p>
          </p:txBody>
        </p:sp>
        <p:sp>
          <p:nvSpPr>
            <p:cNvPr id="42" name="New shape"/>
            <p:cNvSpPr/>
            <p:nvPr/>
          </p:nvSpPr>
          <p:spPr>
            <a:xfrm>
              <a:off x="10400996" y="1947632"/>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58</a:t>
              </a:r>
            </a:p>
          </p:txBody>
        </p:sp>
        <p:sp>
          <p:nvSpPr>
            <p:cNvPr id="43" name="New shape"/>
            <p:cNvSpPr/>
            <p:nvPr/>
          </p:nvSpPr>
          <p:spPr>
            <a:xfrm>
              <a:off x="10048571" y="1947632"/>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60</a:t>
              </a:r>
            </a:p>
          </p:txBody>
        </p:sp>
        <p:sp>
          <p:nvSpPr>
            <p:cNvPr id="44" name="New shape"/>
            <p:cNvSpPr/>
            <p:nvPr/>
          </p:nvSpPr>
          <p:spPr>
            <a:xfrm>
              <a:off x="56928" y="1967823"/>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"Practices" what s/he "preaches."</a:t>
              </a:r>
            </a:p>
          </p:txBody>
        </p:sp>
        <p:sp>
          <p:nvSpPr>
            <p:cNvPr id="45" name="New shape"/>
            <p:cNvSpPr/>
            <p:nvPr/>
          </p:nvSpPr>
          <p:spPr>
            <a:xfrm>
              <a:off x="11810696" y="2131570"/>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54</a:t>
              </a:r>
            </a:p>
          </p:txBody>
        </p:sp>
        <p:sp>
          <p:nvSpPr>
            <p:cNvPr id="46" name="New shape"/>
            <p:cNvSpPr/>
            <p:nvPr/>
          </p:nvSpPr>
          <p:spPr>
            <a:xfrm>
              <a:off x="11458271" y="2131570"/>
              <a:ext cx="305715" cy="169277"/>
            </a:xfrm>
            <a:prstGeom prst="rect">
              <a:avLst/>
            </a:prstGeom>
            <a:solidFill>
              <a:srgbClr val="FBED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25</a:t>
              </a:r>
            </a:p>
          </p:txBody>
        </p:sp>
        <p:sp>
          <p:nvSpPr>
            <p:cNvPr id="47" name="New shape"/>
            <p:cNvSpPr/>
            <p:nvPr/>
          </p:nvSpPr>
          <p:spPr>
            <a:xfrm>
              <a:off x="11105846" y="2131570"/>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67</a:t>
              </a:r>
            </a:p>
          </p:txBody>
        </p:sp>
        <p:sp>
          <p:nvSpPr>
            <p:cNvPr id="48" name="New shape"/>
            <p:cNvSpPr/>
            <p:nvPr/>
          </p:nvSpPr>
          <p:spPr>
            <a:xfrm>
              <a:off x="10753421" y="2131570"/>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57</a:t>
              </a:r>
            </a:p>
          </p:txBody>
        </p:sp>
        <p:sp>
          <p:nvSpPr>
            <p:cNvPr id="49" name="New shape"/>
            <p:cNvSpPr/>
            <p:nvPr/>
          </p:nvSpPr>
          <p:spPr>
            <a:xfrm>
              <a:off x="10400996" y="2131570"/>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60</a:t>
              </a:r>
            </a:p>
          </p:txBody>
        </p:sp>
        <p:sp>
          <p:nvSpPr>
            <p:cNvPr id="50" name="New shape"/>
            <p:cNvSpPr/>
            <p:nvPr/>
          </p:nvSpPr>
          <p:spPr>
            <a:xfrm>
              <a:off x="10048571" y="2131570"/>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63</a:t>
              </a:r>
            </a:p>
          </p:txBody>
        </p:sp>
        <p:sp>
          <p:nvSpPr>
            <p:cNvPr id="51" name="New shape"/>
            <p:cNvSpPr/>
            <p:nvPr/>
          </p:nvSpPr>
          <p:spPr>
            <a:xfrm>
              <a:off x="56928" y="2151761"/>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Lives up to promises and commitments.</a:t>
              </a:r>
            </a:p>
          </p:txBody>
        </p:sp>
        <p:sp>
          <p:nvSpPr>
            <p:cNvPr id="52" name="New shape"/>
            <p:cNvSpPr/>
            <p:nvPr/>
          </p:nvSpPr>
          <p:spPr>
            <a:xfrm>
              <a:off x="11810696" y="2315508"/>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64</a:t>
              </a:r>
            </a:p>
          </p:txBody>
        </p:sp>
        <p:sp>
          <p:nvSpPr>
            <p:cNvPr id="53" name="New shape"/>
            <p:cNvSpPr/>
            <p:nvPr/>
          </p:nvSpPr>
          <p:spPr>
            <a:xfrm>
              <a:off x="11458271" y="2315508"/>
              <a:ext cx="305715" cy="169277"/>
            </a:xfrm>
            <a:prstGeom prst="rect">
              <a:avLst/>
            </a:prstGeom>
            <a:solidFill>
              <a:srgbClr val="FBED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20</a:t>
              </a:r>
            </a:p>
          </p:txBody>
        </p:sp>
        <p:sp>
          <p:nvSpPr>
            <p:cNvPr id="54" name="New shape"/>
            <p:cNvSpPr/>
            <p:nvPr/>
          </p:nvSpPr>
          <p:spPr>
            <a:xfrm>
              <a:off x="11105846" y="2315508"/>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58</a:t>
              </a:r>
            </a:p>
          </p:txBody>
        </p:sp>
        <p:sp>
          <p:nvSpPr>
            <p:cNvPr id="55" name="New shape"/>
            <p:cNvSpPr/>
            <p:nvPr/>
          </p:nvSpPr>
          <p:spPr>
            <a:xfrm>
              <a:off x="10753421" y="2315508"/>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51</a:t>
              </a:r>
            </a:p>
          </p:txBody>
        </p:sp>
        <p:sp>
          <p:nvSpPr>
            <p:cNvPr id="56" name="New shape"/>
            <p:cNvSpPr/>
            <p:nvPr/>
          </p:nvSpPr>
          <p:spPr>
            <a:xfrm>
              <a:off x="10400996" y="2315508"/>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54</a:t>
              </a:r>
            </a:p>
          </p:txBody>
        </p:sp>
        <p:sp>
          <p:nvSpPr>
            <p:cNvPr id="57" name="New shape"/>
            <p:cNvSpPr/>
            <p:nvPr/>
          </p:nvSpPr>
          <p:spPr>
            <a:xfrm>
              <a:off x="10048571" y="2315508"/>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71</a:t>
              </a:r>
            </a:p>
          </p:txBody>
        </p:sp>
        <p:sp>
          <p:nvSpPr>
            <p:cNvPr id="58" name="New shape"/>
            <p:cNvSpPr/>
            <p:nvPr/>
          </p:nvSpPr>
          <p:spPr>
            <a:xfrm>
              <a:off x="56928" y="2335698"/>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Has earned the confidence and trust of others.</a:t>
              </a:r>
            </a:p>
          </p:txBody>
        </p:sp>
        <p:sp>
          <p:nvSpPr>
            <p:cNvPr id="59" name="New shape"/>
            <p:cNvSpPr/>
            <p:nvPr/>
          </p:nvSpPr>
          <p:spPr>
            <a:xfrm>
              <a:off x="11810696" y="2499446"/>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67</a:t>
              </a:r>
            </a:p>
          </p:txBody>
        </p:sp>
        <p:sp>
          <p:nvSpPr>
            <p:cNvPr id="60" name="New shape"/>
            <p:cNvSpPr/>
            <p:nvPr/>
          </p:nvSpPr>
          <p:spPr>
            <a:xfrm>
              <a:off x="11458271" y="2499446"/>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50</a:t>
              </a:r>
            </a:p>
          </p:txBody>
        </p:sp>
        <p:sp>
          <p:nvSpPr>
            <p:cNvPr id="61" name="New shape"/>
            <p:cNvSpPr/>
            <p:nvPr/>
          </p:nvSpPr>
          <p:spPr>
            <a:xfrm>
              <a:off x="11105846" y="2499446"/>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48</a:t>
              </a:r>
            </a:p>
          </p:txBody>
        </p:sp>
        <p:sp>
          <p:nvSpPr>
            <p:cNvPr id="62" name="New shape"/>
            <p:cNvSpPr/>
            <p:nvPr/>
          </p:nvSpPr>
          <p:spPr>
            <a:xfrm>
              <a:off x="10753421" y="2499446"/>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62</a:t>
              </a:r>
            </a:p>
          </p:txBody>
        </p:sp>
        <p:sp>
          <p:nvSpPr>
            <p:cNvPr id="63" name="New shape"/>
            <p:cNvSpPr/>
            <p:nvPr/>
          </p:nvSpPr>
          <p:spPr>
            <a:xfrm>
              <a:off x="10400996" y="2499446"/>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52</a:t>
              </a:r>
            </a:p>
          </p:txBody>
        </p:sp>
        <p:sp>
          <p:nvSpPr>
            <p:cNvPr id="64" name="New shape"/>
            <p:cNvSpPr/>
            <p:nvPr/>
          </p:nvSpPr>
          <p:spPr>
            <a:xfrm>
              <a:off x="10048571" y="2499446"/>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31</a:t>
              </a:r>
            </a:p>
          </p:txBody>
        </p:sp>
        <p:sp>
          <p:nvSpPr>
            <p:cNvPr id="65" name="New shape"/>
            <p:cNvSpPr/>
            <p:nvPr/>
          </p:nvSpPr>
          <p:spPr>
            <a:xfrm>
              <a:off x="56928" y="2519637"/>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Clearly articulates a set of fundamental beliefs that are not negotiable.</a:t>
              </a:r>
            </a:p>
          </p:txBody>
        </p:sp>
        <p:sp>
          <p:nvSpPr>
            <p:cNvPr id="66" name="New shape"/>
            <p:cNvSpPr/>
            <p:nvPr/>
          </p:nvSpPr>
          <p:spPr>
            <a:xfrm>
              <a:off x="7863641" y="2726912"/>
              <a:ext cx="1875514"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200">
                  <a:solidFill>
                    <a:srgbClr val="FFBF00"/>
                  </a:solidFill>
                  <a:latin typeface="Arial"/>
                </a:rPr>
                <a:t>Works to Reach Agreement</a:t>
              </a:r>
            </a:p>
          </p:txBody>
        </p:sp>
        <p:sp>
          <p:nvSpPr>
            <p:cNvPr id="67" name="New shape"/>
            <p:cNvSpPr/>
            <p:nvPr/>
          </p:nvSpPr>
          <p:spPr>
            <a:xfrm>
              <a:off x="11810696" y="2901898"/>
              <a:ext cx="305715" cy="169277"/>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84</a:t>
              </a:r>
            </a:p>
          </p:txBody>
        </p:sp>
        <p:sp>
          <p:nvSpPr>
            <p:cNvPr id="68" name="New shape"/>
            <p:cNvSpPr/>
            <p:nvPr/>
          </p:nvSpPr>
          <p:spPr>
            <a:xfrm>
              <a:off x="11458271" y="2901898"/>
              <a:ext cx="305715" cy="169277"/>
            </a:xfrm>
            <a:prstGeom prst="rect">
              <a:avLst/>
            </a:prstGeom>
            <a:solidFill>
              <a:srgbClr val="FBED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24</a:t>
              </a:r>
            </a:p>
          </p:txBody>
        </p:sp>
        <p:sp>
          <p:nvSpPr>
            <p:cNvPr id="69" name="New shape"/>
            <p:cNvSpPr/>
            <p:nvPr/>
          </p:nvSpPr>
          <p:spPr>
            <a:xfrm>
              <a:off x="11105846" y="2901898"/>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69</a:t>
              </a:r>
            </a:p>
          </p:txBody>
        </p:sp>
        <p:sp>
          <p:nvSpPr>
            <p:cNvPr id="70" name="New shape"/>
            <p:cNvSpPr/>
            <p:nvPr/>
          </p:nvSpPr>
          <p:spPr>
            <a:xfrm>
              <a:off x="10753421" y="2901898"/>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40</a:t>
              </a:r>
            </a:p>
          </p:txBody>
        </p:sp>
        <p:sp>
          <p:nvSpPr>
            <p:cNvPr id="71" name="New shape"/>
            <p:cNvSpPr/>
            <p:nvPr/>
          </p:nvSpPr>
          <p:spPr>
            <a:xfrm>
              <a:off x="10400996" y="2901898"/>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53</a:t>
              </a:r>
            </a:p>
          </p:txBody>
        </p:sp>
        <p:sp>
          <p:nvSpPr>
            <p:cNvPr id="72" name="New shape"/>
            <p:cNvSpPr/>
            <p:nvPr/>
          </p:nvSpPr>
          <p:spPr>
            <a:xfrm>
              <a:off x="10048571" y="2901898"/>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30</a:t>
              </a:r>
            </a:p>
          </p:txBody>
        </p:sp>
        <p:sp>
          <p:nvSpPr>
            <p:cNvPr id="73" name="New shape"/>
            <p:cNvSpPr/>
            <p:nvPr/>
          </p:nvSpPr>
          <p:spPr>
            <a:xfrm>
              <a:off x="56928" y="2922089"/>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Helps people to reach consensus, even on difficult issues.</a:t>
              </a:r>
            </a:p>
          </p:txBody>
        </p:sp>
        <p:sp>
          <p:nvSpPr>
            <p:cNvPr id="74" name="New shape"/>
            <p:cNvSpPr/>
            <p:nvPr/>
          </p:nvSpPr>
          <p:spPr>
            <a:xfrm>
              <a:off x="11810696" y="3085836"/>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34</a:t>
              </a:r>
            </a:p>
          </p:txBody>
        </p:sp>
        <p:sp>
          <p:nvSpPr>
            <p:cNvPr id="75" name="New shape"/>
            <p:cNvSpPr/>
            <p:nvPr/>
          </p:nvSpPr>
          <p:spPr>
            <a:xfrm>
              <a:off x="11458271" y="3085836"/>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30</a:t>
              </a:r>
            </a:p>
          </p:txBody>
        </p:sp>
        <p:sp>
          <p:nvSpPr>
            <p:cNvPr id="76" name="New shape"/>
            <p:cNvSpPr/>
            <p:nvPr/>
          </p:nvSpPr>
          <p:spPr>
            <a:xfrm>
              <a:off x="11105846" y="3085836"/>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59</a:t>
              </a:r>
            </a:p>
          </p:txBody>
        </p:sp>
        <p:sp>
          <p:nvSpPr>
            <p:cNvPr id="77" name="New shape"/>
            <p:cNvSpPr/>
            <p:nvPr/>
          </p:nvSpPr>
          <p:spPr>
            <a:xfrm>
              <a:off x="10753421" y="3085836"/>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49</a:t>
              </a:r>
            </a:p>
          </p:txBody>
        </p:sp>
        <p:sp>
          <p:nvSpPr>
            <p:cNvPr id="78" name="New shape"/>
            <p:cNvSpPr/>
            <p:nvPr/>
          </p:nvSpPr>
          <p:spPr>
            <a:xfrm>
              <a:off x="10400996" y="3085836"/>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55</a:t>
              </a:r>
            </a:p>
          </p:txBody>
        </p:sp>
        <p:sp>
          <p:nvSpPr>
            <p:cNvPr id="79" name="New shape"/>
            <p:cNvSpPr/>
            <p:nvPr/>
          </p:nvSpPr>
          <p:spPr>
            <a:xfrm>
              <a:off x="10048571" y="3085836"/>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29</a:t>
              </a:r>
            </a:p>
          </p:txBody>
        </p:sp>
        <p:sp>
          <p:nvSpPr>
            <p:cNvPr id="80" name="New shape"/>
            <p:cNvSpPr/>
            <p:nvPr/>
          </p:nvSpPr>
          <p:spPr>
            <a:xfrm>
              <a:off x="56928" y="3106027"/>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Incorporates diverse points of view when making decisions.</a:t>
              </a:r>
            </a:p>
          </p:txBody>
        </p:sp>
        <p:sp>
          <p:nvSpPr>
            <p:cNvPr id="81" name="New shape"/>
            <p:cNvSpPr/>
            <p:nvPr/>
          </p:nvSpPr>
          <p:spPr>
            <a:xfrm>
              <a:off x="11810696" y="3269775"/>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37</a:t>
              </a:r>
            </a:p>
          </p:txBody>
        </p:sp>
        <p:sp>
          <p:nvSpPr>
            <p:cNvPr id="82" name="New shape"/>
            <p:cNvSpPr/>
            <p:nvPr/>
          </p:nvSpPr>
          <p:spPr>
            <a:xfrm>
              <a:off x="11458271" y="3269775"/>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56</a:t>
              </a:r>
            </a:p>
          </p:txBody>
        </p:sp>
        <p:sp>
          <p:nvSpPr>
            <p:cNvPr id="83" name="New shape"/>
            <p:cNvSpPr/>
            <p:nvPr/>
          </p:nvSpPr>
          <p:spPr>
            <a:xfrm>
              <a:off x="11105846" y="3269775"/>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68</a:t>
              </a:r>
            </a:p>
          </p:txBody>
        </p:sp>
        <p:sp>
          <p:nvSpPr>
            <p:cNvPr id="84" name="New shape"/>
            <p:cNvSpPr/>
            <p:nvPr/>
          </p:nvSpPr>
          <p:spPr>
            <a:xfrm>
              <a:off x="10753421" y="3269775"/>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49</a:t>
              </a:r>
            </a:p>
          </p:txBody>
        </p:sp>
        <p:sp>
          <p:nvSpPr>
            <p:cNvPr id="85" name="New shape"/>
            <p:cNvSpPr/>
            <p:nvPr/>
          </p:nvSpPr>
          <p:spPr>
            <a:xfrm>
              <a:off x="10400996" y="3269775"/>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59</a:t>
              </a:r>
            </a:p>
          </p:txBody>
        </p:sp>
        <p:sp>
          <p:nvSpPr>
            <p:cNvPr id="86" name="New shape"/>
            <p:cNvSpPr/>
            <p:nvPr/>
          </p:nvSpPr>
          <p:spPr>
            <a:xfrm>
              <a:off x="10048571" y="3269775"/>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31</a:t>
              </a:r>
            </a:p>
          </p:txBody>
        </p:sp>
        <p:sp>
          <p:nvSpPr>
            <p:cNvPr id="87" name="New shape"/>
            <p:cNvSpPr/>
            <p:nvPr/>
          </p:nvSpPr>
          <p:spPr>
            <a:xfrm>
              <a:off x="56928" y="3289965"/>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Promotes constructive discussion among people with conflicting ideas.</a:t>
              </a:r>
            </a:p>
          </p:txBody>
        </p:sp>
        <p:sp>
          <p:nvSpPr>
            <p:cNvPr id="88" name="New shape"/>
            <p:cNvSpPr/>
            <p:nvPr/>
          </p:nvSpPr>
          <p:spPr>
            <a:xfrm>
              <a:off x="11810696" y="3453712"/>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55</a:t>
              </a:r>
            </a:p>
          </p:txBody>
        </p:sp>
        <p:sp>
          <p:nvSpPr>
            <p:cNvPr id="89" name="New shape"/>
            <p:cNvSpPr/>
            <p:nvPr/>
          </p:nvSpPr>
          <p:spPr>
            <a:xfrm>
              <a:off x="11458271" y="3453712"/>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37</a:t>
              </a:r>
            </a:p>
          </p:txBody>
        </p:sp>
        <p:sp>
          <p:nvSpPr>
            <p:cNvPr id="90" name="New shape"/>
            <p:cNvSpPr/>
            <p:nvPr/>
          </p:nvSpPr>
          <p:spPr>
            <a:xfrm>
              <a:off x="11105846" y="3453712"/>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55</a:t>
              </a:r>
            </a:p>
          </p:txBody>
        </p:sp>
        <p:sp>
          <p:nvSpPr>
            <p:cNvPr id="91" name="New shape"/>
            <p:cNvSpPr/>
            <p:nvPr/>
          </p:nvSpPr>
          <p:spPr>
            <a:xfrm>
              <a:off x="10753421" y="3453712"/>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39</a:t>
              </a:r>
            </a:p>
          </p:txBody>
        </p:sp>
        <p:sp>
          <p:nvSpPr>
            <p:cNvPr id="92" name="New shape"/>
            <p:cNvSpPr/>
            <p:nvPr/>
          </p:nvSpPr>
          <p:spPr>
            <a:xfrm>
              <a:off x="10400996" y="3453712"/>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49</a:t>
              </a:r>
            </a:p>
          </p:txBody>
        </p:sp>
        <p:sp>
          <p:nvSpPr>
            <p:cNvPr id="93" name="New shape"/>
            <p:cNvSpPr/>
            <p:nvPr/>
          </p:nvSpPr>
          <p:spPr>
            <a:xfrm>
              <a:off x="10048571" y="3453712"/>
              <a:ext cx="305715" cy="169277"/>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81</a:t>
              </a:r>
            </a:p>
          </p:txBody>
        </p:sp>
        <p:sp>
          <p:nvSpPr>
            <p:cNvPr id="94" name="New shape"/>
            <p:cNvSpPr/>
            <p:nvPr/>
          </p:nvSpPr>
          <p:spPr>
            <a:xfrm>
              <a:off x="56928" y="3473903"/>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Is willing to compromise when necessary in order to reach agreement.</a:t>
              </a:r>
            </a:p>
          </p:txBody>
        </p:sp>
        <p:sp>
          <p:nvSpPr>
            <p:cNvPr id="95" name="New shape"/>
            <p:cNvSpPr/>
            <p:nvPr/>
          </p:nvSpPr>
          <p:spPr>
            <a:xfrm>
              <a:off x="11810696" y="3637650"/>
              <a:ext cx="305715" cy="169277"/>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79</a:t>
              </a:r>
            </a:p>
          </p:txBody>
        </p:sp>
        <p:sp>
          <p:nvSpPr>
            <p:cNvPr id="96" name="New shape"/>
            <p:cNvSpPr/>
            <p:nvPr/>
          </p:nvSpPr>
          <p:spPr>
            <a:xfrm>
              <a:off x="11458271" y="3637650"/>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32</a:t>
              </a:r>
            </a:p>
          </p:txBody>
        </p:sp>
        <p:sp>
          <p:nvSpPr>
            <p:cNvPr id="97" name="New shape"/>
            <p:cNvSpPr/>
            <p:nvPr/>
          </p:nvSpPr>
          <p:spPr>
            <a:xfrm>
              <a:off x="11105846" y="3637650"/>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66</a:t>
              </a:r>
            </a:p>
          </p:txBody>
        </p:sp>
        <p:sp>
          <p:nvSpPr>
            <p:cNvPr id="98" name="New shape"/>
            <p:cNvSpPr/>
            <p:nvPr/>
          </p:nvSpPr>
          <p:spPr>
            <a:xfrm>
              <a:off x="10753421" y="3637650"/>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37</a:t>
              </a:r>
            </a:p>
          </p:txBody>
        </p:sp>
        <p:sp>
          <p:nvSpPr>
            <p:cNvPr id="99" name="New shape"/>
            <p:cNvSpPr/>
            <p:nvPr/>
          </p:nvSpPr>
          <p:spPr>
            <a:xfrm>
              <a:off x="10400996" y="3637650"/>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52</a:t>
              </a:r>
            </a:p>
          </p:txBody>
        </p:sp>
        <p:sp>
          <p:nvSpPr>
            <p:cNvPr id="100" name="New shape"/>
            <p:cNvSpPr/>
            <p:nvPr/>
          </p:nvSpPr>
          <p:spPr>
            <a:xfrm>
              <a:off x="10048571" y="3637650"/>
              <a:ext cx="305715" cy="169277"/>
            </a:xfrm>
            <a:prstGeom prst="rect">
              <a:avLst/>
            </a:prstGeom>
            <a:solidFill>
              <a:srgbClr val="FBED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23</a:t>
              </a:r>
            </a:p>
          </p:txBody>
        </p:sp>
        <p:sp>
          <p:nvSpPr>
            <p:cNvPr id="101" name="New shape"/>
            <p:cNvSpPr/>
            <p:nvPr/>
          </p:nvSpPr>
          <p:spPr>
            <a:xfrm>
              <a:off x="56928" y="3657840"/>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Reconciles differences by seeking to clarify and understand others' points of view.</a:t>
              </a:r>
            </a:p>
          </p:txBody>
        </p:sp>
        <p:sp>
          <p:nvSpPr>
            <p:cNvPr id="102" name="New shape"/>
            <p:cNvSpPr/>
            <p:nvPr/>
          </p:nvSpPr>
          <p:spPr>
            <a:xfrm>
              <a:off x="7302565" y="3865116"/>
              <a:ext cx="2454198"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200">
                  <a:solidFill>
                    <a:srgbClr val="FFBF00"/>
                  </a:solidFill>
                  <a:latin typeface="Arial"/>
                </a:rPr>
                <a:t>Manages Coordination &amp; Integration</a:t>
              </a:r>
            </a:p>
          </p:txBody>
        </p:sp>
        <p:sp>
          <p:nvSpPr>
            <p:cNvPr id="103" name="New shape"/>
            <p:cNvSpPr/>
            <p:nvPr/>
          </p:nvSpPr>
          <p:spPr>
            <a:xfrm>
              <a:off x="11810696" y="4040103"/>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75</a:t>
              </a:r>
            </a:p>
          </p:txBody>
        </p:sp>
        <p:sp>
          <p:nvSpPr>
            <p:cNvPr id="104" name="New shape"/>
            <p:cNvSpPr/>
            <p:nvPr/>
          </p:nvSpPr>
          <p:spPr>
            <a:xfrm>
              <a:off x="11458271" y="4040103"/>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34</a:t>
              </a:r>
            </a:p>
          </p:txBody>
        </p:sp>
        <p:sp>
          <p:nvSpPr>
            <p:cNvPr id="105" name="New shape"/>
            <p:cNvSpPr/>
            <p:nvPr/>
          </p:nvSpPr>
          <p:spPr>
            <a:xfrm>
              <a:off x="11105846" y="4040103"/>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60</a:t>
              </a:r>
            </a:p>
          </p:txBody>
        </p:sp>
        <p:sp>
          <p:nvSpPr>
            <p:cNvPr id="106" name="New shape"/>
            <p:cNvSpPr/>
            <p:nvPr/>
          </p:nvSpPr>
          <p:spPr>
            <a:xfrm>
              <a:off x="10753421" y="4040103"/>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40</a:t>
              </a:r>
            </a:p>
          </p:txBody>
        </p:sp>
        <p:sp>
          <p:nvSpPr>
            <p:cNvPr id="107" name="New shape"/>
            <p:cNvSpPr/>
            <p:nvPr/>
          </p:nvSpPr>
          <p:spPr>
            <a:xfrm>
              <a:off x="10400996" y="4040103"/>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53</a:t>
              </a:r>
            </a:p>
          </p:txBody>
        </p:sp>
        <p:sp>
          <p:nvSpPr>
            <p:cNvPr id="108" name="New shape"/>
            <p:cNvSpPr/>
            <p:nvPr/>
          </p:nvSpPr>
          <p:spPr>
            <a:xfrm>
              <a:off x="10048571" y="4040103"/>
              <a:ext cx="305715" cy="169277"/>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79</a:t>
              </a:r>
            </a:p>
          </p:txBody>
        </p:sp>
        <p:sp>
          <p:nvSpPr>
            <p:cNvPr id="109" name="New shape"/>
            <p:cNvSpPr/>
            <p:nvPr/>
          </p:nvSpPr>
          <p:spPr>
            <a:xfrm>
              <a:off x="56928" y="4060293"/>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Works hard to foster the alignment of goals across all functional areas.</a:t>
              </a:r>
            </a:p>
          </p:txBody>
        </p:sp>
        <p:sp>
          <p:nvSpPr>
            <p:cNvPr id="110" name="New shape"/>
            <p:cNvSpPr/>
            <p:nvPr/>
          </p:nvSpPr>
          <p:spPr>
            <a:xfrm>
              <a:off x="11810696" y="4224040"/>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74</a:t>
              </a:r>
            </a:p>
          </p:txBody>
        </p:sp>
        <p:sp>
          <p:nvSpPr>
            <p:cNvPr id="111" name="New shape"/>
            <p:cNvSpPr/>
            <p:nvPr/>
          </p:nvSpPr>
          <p:spPr>
            <a:xfrm>
              <a:off x="11458271" y="4224040"/>
              <a:ext cx="305715" cy="169277"/>
            </a:xfrm>
            <a:prstGeom prst="rect">
              <a:avLst/>
            </a:prstGeom>
            <a:solidFill>
              <a:srgbClr val="FBED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25</a:t>
              </a:r>
            </a:p>
          </p:txBody>
        </p:sp>
        <p:sp>
          <p:nvSpPr>
            <p:cNvPr id="112" name="New shape"/>
            <p:cNvSpPr/>
            <p:nvPr/>
          </p:nvSpPr>
          <p:spPr>
            <a:xfrm>
              <a:off x="11105846" y="4224040"/>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64</a:t>
              </a:r>
            </a:p>
          </p:txBody>
        </p:sp>
        <p:sp>
          <p:nvSpPr>
            <p:cNvPr id="113" name="New shape"/>
            <p:cNvSpPr/>
            <p:nvPr/>
          </p:nvSpPr>
          <p:spPr>
            <a:xfrm>
              <a:off x="10753421" y="4224040"/>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47</a:t>
              </a:r>
            </a:p>
          </p:txBody>
        </p:sp>
        <p:sp>
          <p:nvSpPr>
            <p:cNvPr id="114" name="New shape"/>
            <p:cNvSpPr/>
            <p:nvPr/>
          </p:nvSpPr>
          <p:spPr>
            <a:xfrm>
              <a:off x="10400996" y="4224040"/>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57</a:t>
              </a:r>
            </a:p>
          </p:txBody>
        </p:sp>
        <p:sp>
          <p:nvSpPr>
            <p:cNvPr id="115" name="New shape"/>
            <p:cNvSpPr/>
            <p:nvPr/>
          </p:nvSpPr>
          <p:spPr>
            <a:xfrm>
              <a:off x="10048571" y="4224040"/>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52</a:t>
              </a:r>
            </a:p>
          </p:txBody>
        </p:sp>
        <p:sp>
          <p:nvSpPr>
            <p:cNvPr id="116" name="New shape"/>
            <p:cNvSpPr/>
            <p:nvPr/>
          </p:nvSpPr>
          <p:spPr>
            <a:xfrm>
              <a:off x="56928" y="4244231"/>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Builds coordination across departmental boundaries.</a:t>
              </a:r>
            </a:p>
          </p:txBody>
        </p:sp>
        <p:sp>
          <p:nvSpPr>
            <p:cNvPr id="117" name="New shape"/>
            <p:cNvSpPr/>
            <p:nvPr/>
          </p:nvSpPr>
          <p:spPr>
            <a:xfrm>
              <a:off x="11810696" y="4407978"/>
              <a:ext cx="305715" cy="169277"/>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76</a:t>
              </a:r>
            </a:p>
          </p:txBody>
        </p:sp>
        <p:sp>
          <p:nvSpPr>
            <p:cNvPr id="118" name="New shape"/>
            <p:cNvSpPr/>
            <p:nvPr/>
          </p:nvSpPr>
          <p:spPr>
            <a:xfrm>
              <a:off x="11458271" y="4407978"/>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37</a:t>
              </a:r>
            </a:p>
          </p:txBody>
        </p:sp>
        <p:sp>
          <p:nvSpPr>
            <p:cNvPr id="119" name="New shape"/>
            <p:cNvSpPr/>
            <p:nvPr/>
          </p:nvSpPr>
          <p:spPr>
            <a:xfrm>
              <a:off x="11105846" y="4407978"/>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45</a:t>
              </a:r>
            </a:p>
          </p:txBody>
        </p:sp>
        <p:sp>
          <p:nvSpPr>
            <p:cNvPr id="120" name="New shape"/>
            <p:cNvSpPr/>
            <p:nvPr/>
          </p:nvSpPr>
          <p:spPr>
            <a:xfrm>
              <a:off x="10753421" y="4407978"/>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42</a:t>
              </a:r>
            </a:p>
          </p:txBody>
        </p:sp>
        <p:sp>
          <p:nvSpPr>
            <p:cNvPr id="121" name="New shape"/>
            <p:cNvSpPr/>
            <p:nvPr/>
          </p:nvSpPr>
          <p:spPr>
            <a:xfrm>
              <a:off x="10400996" y="4407978"/>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50</a:t>
              </a:r>
            </a:p>
          </p:txBody>
        </p:sp>
        <p:sp>
          <p:nvSpPr>
            <p:cNvPr id="122" name="New shape"/>
            <p:cNvSpPr/>
            <p:nvPr/>
          </p:nvSpPr>
          <p:spPr>
            <a:xfrm>
              <a:off x="10048571" y="4407978"/>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28</a:t>
              </a:r>
            </a:p>
          </p:txBody>
        </p:sp>
        <p:sp>
          <p:nvSpPr>
            <p:cNvPr id="123" name="New shape"/>
            <p:cNvSpPr/>
            <p:nvPr/>
          </p:nvSpPr>
          <p:spPr>
            <a:xfrm>
              <a:off x="56928" y="4428168"/>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Uses informal networks to get things done.</a:t>
              </a:r>
            </a:p>
          </p:txBody>
        </p:sp>
        <p:sp>
          <p:nvSpPr>
            <p:cNvPr id="124" name="New shape"/>
            <p:cNvSpPr/>
            <p:nvPr/>
          </p:nvSpPr>
          <p:spPr>
            <a:xfrm>
              <a:off x="11810696" y="4591916"/>
              <a:ext cx="305715" cy="169277"/>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79</a:t>
              </a:r>
            </a:p>
          </p:txBody>
        </p:sp>
        <p:sp>
          <p:nvSpPr>
            <p:cNvPr id="125" name="New shape"/>
            <p:cNvSpPr/>
            <p:nvPr/>
          </p:nvSpPr>
          <p:spPr>
            <a:xfrm>
              <a:off x="11458271" y="4591916"/>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39</a:t>
              </a:r>
            </a:p>
          </p:txBody>
        </p:sp>
        <p:sp>
          <p:nvSpPr>
            <p:cNvPr id="126" name="New shape"/>
            <p:cNvSpPr/>
            <p:nvPr/>
          </p:nvSpPr>
          <p:spPr>
            <a:xfrm>
              <a:off x="11105846" y="4591916"/>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43</a:t>
              </a:r>
            </a:p>
          </p:txBody>
        </p:sp>
        <p:sp>
          <p:nvSpPr>
            <p:cNvPr id="127" name="New shape"/>
            <p:cNvSpPr/>
            <p:nvPr/>
          </p:nvSpPr>
          <p:spPr>
            <a:xfrm>
              <a:off x="10753421" y="4591916"/>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47</a:t>
              </a:r>
            </a:p>
          </p:txBody>
        </p:sp>
        <p:sp>
          <p:nvSpPr>
            <p:cNvPr id="128" name="New shape"/>
            <p:cNvSpPr/>
            <p:nvPr/>
          </p:nvSpPr>
          <p:spPr>
            <a:xfrm>
              <a:off x="10400996" y="4591916"/>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56</a:t>
              </a:r>
            </a:p>
          </p:txBody>
        </p:sp>
        <p:sp>
          <p:nvSpPr>
            <p:cNvPr id="129" name="New shape"/>
            <p:cNvSpPr/>
            <p:nvPr/>
          </p:nvSpPr>
          <p:spPr>
            <a:xfrm>
              <a:off x="10048571" y="4591916"/>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30</a:t>
              </a:r>
            </a:p>
          </p:txBody>
        </p:sp>
        <p:sp>
          <p:nvSpPr>
            <p:cNvPr id="130" name="New shape"/>
            <p:cNvSpPr/>
            <p:nvPr/>
          </p:nvSpPr>
          <p:spPr>
            <a:xfrm>
              <a:off x="56928" y="4612107"/>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Builds support for ideas through contact with other departments.</a:t>
              </a:r>
            </a:p>
          </p:txBody>
        </p:sp>
        <p:sp>
          <p:nvSpPr>
            <p:cNvPr id="131" name="New shape"/>
            <p:cNvSpPr/>
            <p:nvPr/>
          </p:nvSpPr>
          <p:spPr>
            <a:xfrm>
              <a:off x="11810696" y="4775853"/>
              <a:ext cx="305715" cy="169277"/>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83</a:t>
              </a:r>
            </a:p>
          </p:txBody>
        </p:sp>
        <p:sp>
          <p:nvSpPr>
            <p:cNvPr id="132" name="New shape"/>
            <p:cNvSpPr/>
            <p:nvPr/>
          </p:nvSpPr>
          <p:spPr>
            <a:xfrm>
              <a:off x="11458271" y="4775853"/>
              <a:ext cx="305715" cy="169277"/>
            </a:xfrm>
            <a:prstGeom prst="rect">
              <a:avLst/>
            </a:prstGeom>
            <a:solidFill>
              <a:srgbClr val="FBED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22</a:t>
              </a:r>
            </a:p>
          </p:txBody>
        </p:sp>
        <p:sp>
          <p:nvSpPr>
            <p:cNvPr id="133" name="New shape"/>
            <p:cNvSpPr/>
            <p:nvPr/>
          </p:nvSpPr>
          <p:spPr>
            <a:xfrm>
              <a:off x="11105846" y="4775853"/>
              <a:ext cx="305715" cy="169277"/>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52</a:t>
              </a:r>
            </a:p>
          </p:txBody>
        </p:sp>
        <p:sp>
          <p:nvSpPr>
            <p:cNvPr id="134" name="New shape"/>
            <p:cNvSpPr/>
            <p:nvPr/>
          </p:nvSpPr>
          <p:spPr>
            <a:xfrm>
              <a:off x="10753421" y="4775853"/>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44</a:t>
              </a:r>
            </a:p>
          </p:txBody>
        </p:sp>
        <p:sp>
          <p:nvSpPr>
            <p:cNvPr id="135" name="New shape"/>
            <p:cNvSpPr/>
            <p:nvPr/>
          </p:nvSpPr>
          <p:spPr>
            <a:xfrm>
              <a:off x="10400996" y="4775853"/>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50</a:t>
              </a:r>
            </a:p>
          </p:txBody>
        </p:sp>
        <p:sp>
          <p:nvSpPr>
            <p:cNvPr id="136" name="New shape"/>
            <p:cNvSpPr/>
            <p:nvPr/>
          </p:nvSpPr>
          <p:spPr>
            <a:xfrm>
              <a:off x="10048571" y="4775853"/>
              <a:ext cx="305715" cy="169277"/>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41</a:t>
              </a:r>
            </a:p>
          </p:txBody>
        </p:sp>
        <p:sp>
          <p:nvSpPr>
            <p:cNvPr id="137" name="New shape"/>
            <p:cNvSpPr/>
            <p:nvPr/>
          </p:nvSpPr>
          <p:spPr>
            <a:xfrm>
              <a:off x="56928" y="4796045"/>
              <a:ext cx="9649142"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Establishes mechanisms that facilitate effective cross-functional communication.</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11445240" y="76200"/>
            <a:ext cx="670560" cy="670560"/>
          </a:xfrm>
          <a:prstGeom prst="rect">
            <a:avLst/>
          </a:prstGeom>
        </p:spPr>
      </p:pic>
      <p:sp>
        <p:nvSpPr>
          <p:cNvPr id="3" name="New shape"/>
          <p:cNvSpPr/>
          <p:nvPr/>
        </p:nvSpPr>
        <p:spPr>
          <a:xfrm>
            <a:off x="76201" y="76200"/>
            <a:ext cx="793487"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1059" b="1">
                <a:solidFill>
                  <a:srgbClr val="669C4D"/>
                </a:solidFill>
                <a:latin typeface="Arial"/>
              </a:rPr>
              <a:t>Involvement</a:t>
            </a:r>
          </a:p>
        </p:txBody>
      </p:sp>
      <p:sp>
        <p:nvSpPr>
          <p:cNvPr id="4" name="New shape"/>
          <p:cNvSpPr/>
          <p:nvPr/>
        </p:nvSpPr>
        <p:spPr>
          <a:xfrm>
            <a:off x="76200" y="237726"/>
            <a:ext cx="785407" cy="95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5" name="New shape"/>
          <p:cNvSpPr/>
          <p:nvPr/>
        </p:nvSpPr>
        <p:spPr>
          <a:xfrm>
            <a:off x="76200" y="6674116"/>
            <a:ext cx="1825821"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a:solidFill>
                  <a:srgbClr val="000000"/>
                </a:solidFill>
                <a:latin typeface="Arial"/>
              </a:rPr>
              <a:t>©Daniel R. Denison, Ph.D. All rights reserved</a:t>
            </a:r>
          </a:p>
        </p:txBody>
      </p:sp>
      <p:sp>
        <p:nvSpPr>
          <p:cNvPr id="6" name="New shape"/>
          <p:cNvSpPr/>
          <p:nvPr/>
        </p:nvSpPr>
        <p:spPr>
          <a:xfrm>
            <a:off x="76200" y="6566432"/>
            <a:ext cx="1530868"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NUMBERS DENOTE PERCENTILES</a:t>
            </a:r>
          </a:p>
        </p:txBody>
      </p:sp>
      <p:sp>
        <p:nvSpPr>
          <p:cNvPr id="7" name="New shape"/>
          <p:cNvSpPr/>
          <p:nvPr/>
        </p:nvSpPr>
        <p:spPr>
          <a:xfrm>
            <a:off x="1576696" y="6566432"/>
            <a:ext cx="128240"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  |  </a:t>
            </a:r>
          </a:p>
        </p:txBody>
      </p:sp>
      <p:sp>
        <p:nvSpPr>
          <p:cNvPr id="8" name="New shape"/>
          <p:cNvSpPr/>
          <p:nvPr/>
        </p:nvSpPr>
        <p:spPr>
          <a:xfrm>
            <a:off x="1701837" y="6566432"/>
            <a:ext cx="399148"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3/30/2021</a:t>
            </a:r>
          </a:p>
        </p:txBody>
      </p:sp>
      <p:sp>
        <p:nvSpPr>
          <p:cNvPr id="9" name="New shape"/>
          <p:cNvSpPr/>
          <p:nvPr/>
        </p:nvSpPr>
        <p:spPr>
          <a:xfrm>
            <a:off x="2102287" y="6566432"/>
            <a:ext cx="128240"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  |  </a:t>
            </a:r>
          </a:p>
        </p:txBody>
      </p:sp>
      <p:sp>
        <p:nvSpPr>
          <p:cNvPr id="10" name="New shape"/>
          <p:cNvSpPr/>
          <p:nvPr/>
        </p:nvSpPr>
        <p:spPr>
          <a:xfrm>
            <a:off x="2227428" y="6566432"/>
            <a:ext cx="690895"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LC6019Q4G-139</a:t>
            </a:r>
          </a:p>
        </p:txBody>
      </p:sp>
      <p:grpSp>
        <p:nvGrpSpPr>
          <p:cNvPr id="11" name="Group 10">
            <a:extLst>
              <a:ext uri="{FF2B5EF4-FFF2-40B4-BE49-F238E27FC236}">
                <a16:creationId xmlns:a16="http://schemas.microsoft.com/office/drawing/2014/main" id="{05568011-87DA-F8EE-956C-E475A816B552}"/>
              </a:ext>
            </a:extLst>
          </p:cNvPr>
          <p:cNvGrpSpPr/>
          <p:nvPr/>
        </p:nvGrpSpPr>
        <p:grpSpPr>
          <a:xfrm>
            <a:off x="8149" y="903641"/>
            <a:ext cx="12108566" cy="4561715"/>
            <a:chOff x="8149" y="903642"/>
            <a:chExt cx="12108566" cy="4021439"/>
          </a:xfrm>
        </p:grpSpPr>
        <p:sp>
          <p:nvSpPr>
            <p:cNvPr id="12" name="New shape"/>
            <p:cNvSpPr/>
            <p:nvPr/>
          </p:nvSpPr>
          <p:spPr>
            <a:xfrm rot="16200000">
              <a:off x="9796463" y="1135647"/>
              <a:ext cx="71437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Self</a:t>
              </a:r>
            </a:p>
          </p:txBody>
        </p:sp>
        <p:sp>
          <p:nvSpPr>
            <p:cNvPr id="13" name="New shape"/>
            <p:cNvSpPr/>
            <p:nvPr/>
          </p:nvSpPr>
          <p:spPr>
            <a:xfrm rot="16200000">
              <a:off x="10148888" y="1135647"/>
              <a:ext cx="71437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Combined Other</a:t>
              </a:r>
            </a:p>
          </p:txBody>
        </p:sp>
        <p:sp>
          <p:nvSpPr>
            <p:cNvPr id="14" name="New shape"/>
            <p:cNvSpPr/>
            <p:nvPr/>
          </p:nvSpPr>
          <p:spPr>
            <a:xfrm rot="16200000">
              <a:off x="10501313" y="1135647"/>
              <a:ext cx="71437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Peer</a:t>
              </a:r>
            </a:p>
          </p:txBody>
        </p:sp>
        <p:sp>
          <p:nvSpPr>
            <p:cNvPr id="15" name="New shape"/>
            <p:cNvSpPr/>
            <p:nvPr/>
          </p:nvSpPr>
          <p:spPr>
            <a:xfrm rot="16200000">
              <a:off x="10853738" y="1135647"/>
              <a:ext cx="71437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Direct Report</a:t>
              </a:r>
            </a:p>
          </p:txBody>
        </p:sp>
        <p:sp>
          <p:nvSpPr>
            <p:cNvPr id="16" name="New shape"/>
            <p:cNvSpPr/>
            <p:nvPr/>
          </p:nvSpPr>
          <p:spPr>
            <a:xfrm rot="16200000">
              <a:off x="11206163" y="1135647"/>
              <a:ext cx="71437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Other</a:t>
              </a:r>
            </a:p>
          </p:txBody>
        </p:sp>
        <p:sp>
          <p:nvSpPr>
            <p:cNvPr id="17" name="New shape"/>
            <p:cNvSpPr/>
            <p:nvPr/>
          </p:nvSpPr>
          <p:spPr>
            <a:xfrm rot="16200000">
              <a:off x="11558588" y="1135647"/>
              <a:ext cx="71437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Boss</a:t>
              </a:r>
            </a:p>
          </p:txBody>
        </p:sp>
        <p:sp>
          <p:nvSpPr>
            <p:cNvPr id="18" name="New shape"/>
            <p:cNvSpPr/>
            <p:nvPr/>
          </p:nvSpPr>
          <p:spPr>
            <a:xfrm>
              <a:off x="76200" y="991341"/>
              <a:ext cx="300638" cy="215368"/>
            </a:xfrm>
            <a:prstGeom prst="rect">
              <a:avLst/>
            </a:prstGeom>
            <a:solidFill>
              <a:srgbClr val="C5D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800">
                  <a:solidFill>
                    <a:srgbClr val="000000"/>
                  </a:solidFill>
                  <a:latin typeface="Arial"/>
                </a:rPr>
                <a:t>1st</a:t>
              </a:r>
            </a:p>
          </p:txBody>
        </p:sp>
        <p:sp>
          <p:nvSpPr>
            <p:cNvPr id="19" name="New shape"/>
            <p:cNvSpPr/>
            <p:nvPr/>
          </p:nvSpPr>
          <p:spPr>
            <a:xfrm>
              <a:off x="400351" y="991341"/>
              <a:ext cx="300638" cy="21536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800">
                  <a:solidFill>
                    <a:srgbClr val="000000"/>
                  </a:solidFill>
                  <a:latin typeface="Arial"/>
                </a:rPr>
                <a:t>2nd</a:t>
              </a:r>
            </a:p>
          </p:txBody>
        </p:sp>
        <p:sp>
          <p:nvSpPr>
            <p:cNvPr id="20" name="New shape"/>
            <p:cNvSpPr/>
            <p:nvPr/>
          </p:nvSpPr>
          <p:spPr>
            <a:xfrm>
              <a:off x="724500" y="991341"/>
              <a:ext cx="300638" cy="21536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800">
                  <a:solidFill>
                    <a:srgbClr val="FFFFFF"/>
                  </a:solidFill>
                  <a:latin typeface="Arial"/>
                </a:rPr>
                <a:t>3rd</a:t>
              </a:r>
            </a:p>
          </p:txBody>
        </p:sp>
        <p:sp>
          <p:nvSpPr>
            <p:cNvPr id="21" name="New shape"/>
            <p:cNvSpPr/>
            <p:nvPr/>
          </p:nvSpPr>
          <p:spPr>
            <a:xfrm>
              <a:off x="1048651" y="991341"/>
              <a:ext cx="300638" cy="215368"/>
            </a:xfrm>
            <a:prstGeom prst="rect">
              <a:avLst/>
            </a:prstGeom>
            <a:solidFill>
              <a:srgbClr val="466B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800">
                  <a:solidFill>
                    <a:srgbClr val="FFFFFF"/>
                  </a:solidFill>
                  <a:latin typeface="Arial"/>
                </a:rPr>
                <a:t>4th</a:t>
              </a:r>
            </a:p>
          </p:txBody>
        </p:sp>
        <p:sp>
          <p:nvSpPr>
            <p:cNvPr id="22" name="New shape"/>
            <p:cNvSpPr/>
            <p:nvPr/>
          </p:nvSpPr>
          <p:spPr>
            <a:xfrm>
              <a:off x="8149" y="903642"/>
              <a:ext cx="530594" cy="81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600">
                  <a:solidFill>
                    <a:srgbClr val="000000"/>
                  </a:solidFill>
                  <a:latin typeface="Arial"/>
                </a:rPr>
                <a:t>Q U A R T I L E</a:t>
              </a:r>
            </a:p>
          </p:txBody>
        </p:sp>
        <p:sp>
          <p:nvSpPr>
            <p:cNvPr id="23" name="New shape"/>
            <p:cNvSpPr/>
            <p:nvPr/>
          </p:nvSpPr>
          <p:spPr>
            <a:xfrm>
              <a:off x="10048569"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13</a:t>
              </a:r>
            </a:p>
          </p:txBody>
        </p:sp>
        <p:sp>
          <p:nvSpPr>
            <p:cNvPr id="24" name="New shape"/>
            <p:cNvSpPr/>
            <p:nvPr/>
          </p:nvSpPr>
          <p:spPr>
            <a:xfrm>
              <a:off x="10400994"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136</a:t>
              </a:r>
            </a:p>
          </p:txBody>
        </p:sp>
        <p:sp>
          <p:nvSpPr>
            <p:cNvPr id="25" name="New shape"/>
            <p:cNvSpPr/>
            <p:nvPr/>
          </p:nvSpPr>
          <p:spPr>
            <a:xfrm>
              <a:off x="10753419"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53</a:t>
              </a:r>
            </a:p>
          </p:txBody>
        </p:sp>
        <p:sp>
          <p:nvSpPr>
            <p:cNvPr id="26" name="New shape"/>
            <p:cNvSpPr/>
            <p:nvPr/>
          </p:nvSpPr>
          <p:spPr>
            <a:xfrm>
              <a:off x="11105844"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63</a:t>
              </a:r>
            </a:p>
          </p:txBody>
        </p:sp>
        <p:sp>
          <p:nvSpPr>
            <p:cNvPr id="27" name="New shape"/>
            <p:cNvSpPr/>
            <p:nvPr/>
          </p:nvSpPr>
          <p:spPr>
            <a:xfrm>
              <a:off x="11458269"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7</a:t>
              </a:r>
            </a:p>
          </p:txBody>
        </p:sp>
        <p:sp>
          <p:nvSpPr>
            <p:cNvPr id="28" name="New shape"/>
            <p:cNvSpPr/>
            <p:nvPr/>
          </p:nvSpPr>
          <p:spPr>
            <a:xfrm>
              <a:off x="11810694"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13</a:t>
              </a:r>
            </a:p>
          </p:txBody>
        </p:sp>
        <p:sp>
          <p:nvSpPr>
            <p:cNvPr id="29" name="New shape"/>
            <p:cNvSpPr/>
            <p:nvPr/>
          </p:nvSpPr>
          <p:spPr>
            <a:xfrm>
              <a:off x="9696096" y="1646593"/>
              <a:ext cx="353484"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N =</a:t>
              </a:r>
            </a:p>
          </p:txBody>
        </p:sp>
        <p:sp>
          <p:nvSpPr>
            <p:cNvPr id="30" name="New shape"/>
            <p:cNvSpPr/>
            <p:nvPr/>
          </p:nvSpPr>
          <p:spPr>
            <a:xfrm>
              <a:off x="8482749" y="1588708"/>
              <a:ext cx="1243931" cy="16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200">
                  <a:solidFill>
                    <a:srgbClr val="669C4D"/>
                  </a:solidFill>
                  <a:latin typeface="Arial"/>
                </a:rPr>
                <a:t>Empowers People</a:t>
              </a:r>
            </a:p>
          </p:txBody>
        </p:sp>
        <p:sp>
          <p:nvSpPr>
            <p:cNvPr id="31" name="New shape"/>
            <p:cNvSpPr/>
            <p:nvPr/>
          </p:nvSpPr>
          <p:spPr>
            <a:xfrm>
              <a:off x="11810696" y="1763694"/>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41</a:t>
              </a:r>
            </a:p>
          </p:txBody>
        </p:sp>
        <p:sp>
          <p:nvSpPr>
            <p:cNvPr id="32" name="New shape"/>
            <p:cNvSpPr/>
            <p:nvPr/>
          </p:nvSpPr>
          <p:spPr>
            <a:xfrm>
              <a:off x="11458271" y="1763694"/>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38</a:t>
              </a:r>
            </a:p>
          </p:txBody>
        </p:sp>
        <p:sp>
          <p:nvSpPr>
            <p:cNvPr id="33" name="New shape"/>
            <p:cNvSpPr/>
            <p:nvPr/>
          </p:nvSpPr>
          <p:spPr>
            <a:xfrm>
              <a:off x="11105846" y="1763694"/>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54</a:t>
              </a:r>
            </a:p>
          </p:txBody>
        </p:sp>
        <p:sp>
          <p:nvSpPr>
            <p:cNvPr id="34" name="New shape"/>
            <p:cNvSpPr/>
            <p:nvPr/>
          </p:nvSpPr>
          <p:spPr>
            <a:xfrm>
              <a:off x="10753421" y="1763694"/>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43</a:t>
              </a:r>
            </a:p>
          </p:txBody>
        </p:sp>
        <p:sp>
          <p:nvSpPr>
            <p:cNvPr id="35" name="New shape"/>
            <p:cNvSpPr/>
            <p:nvPr/>
          </p:nvSpPr>
          <p:spPr>
            <a:xfrm>
              <a:off x="10400996" y="1763694"/>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51</a:t>
              </a:r>
            </a:p>
          </p:txBody>
        </p:sp>
        <p:sp>
          <p:nvSpPr>
            <p:cNvPr id="36" name="New shape"/>
            <p:cNvSpPr/>
            <p:nvPr/>
          </p:nvSpPr>
          <p:spPr>
            <a:xfrm>
              <a:off x="10048571" y="1763694"/>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38</a:t>
              </a:r>
            </a:p>
          </p:txBody>
        </p:sp>
        <p:sp>
          <p:nvSpPr>
            <p:cNvPr id="37" name="New shape"/>
            <p:cNvSpPr/>
            <p:nvPr/>
          </p:nvSpPr>
          <p:spPr>
            <a:xfrm>
              <a:off x="56928" y="1783885"/>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Sees that decisions are made at the lowest possible level.</a:t>
              </a:r>
            </a:p>
          </p:txBody>
        </p:sp>
        <p:sp>
          <p:nvSpPr>
            <p:cNvPr id="38" name="New shape"/>
            <p:cNvSpPr/>
            <p:nvPr/>
          </p:nvSpPr>
          <p:spPr>
            <a:xfrm>
              <a:off x="11810696" y="1947632"/>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66</a:t>
              </a:r>
            </a:p>
          </p:txBody>
        </p:sp>
        <p:sp>
          <p:nvSpPr>
            <p:cNvPr id="39" name="New shape"/>
            <p:cNvSpPr/>
            <p:nvPr/>
          </p:nvSpPr>
          <p:spPr>
            <a:xfrm>
              <a:off x="11458271" y="1947632"/>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34</a:t>
              </a:r>
            </a:p>
          </p:txBody>
        </p:sp>
        <p:sp>
          <p:nvSpPr>
            <p:cNvPr id="40" name="New shape"/>
            <p:cNvSpPr/>
            <p:nvPr/>
          </p:nvSpPr>
          <p:spPr>
            <a:xfrm>
              <a:off x="11105846" y="1947632"/>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55</a:t>
              </a:r>
            </a:p>
          </p:txBody>
        </p:sp>
        <p:sp>
          <p:nvSpPr>
            <p:cNvPr id="41" name="New shape"/>
            <p:cNvSpPr/>
            <p:nvPr/>
          </p:nvSpPr>
          <p:spPr>
            <a:xfrm>
              <a:off x="10753421" y="1947632"/>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40</a:t>
              </a:r>
            </a:p>
          </p:txBody>
        </p:sp>
        <p:sp>
          <p:nvSpPr>
            <p:cNvPr id="42" name="New shape"/>
            <p:cNvSpPr/>
            <p:nvPr/>
          </p:nvSpPr>
          <p:spPr>
            <a:xfrm>
              <a:off x="10400996" y="1947632"/>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55</a:t>
              </a:r>
            </a:p>
          </p:txBody>
        </p:sp>
        <p:sp>
          <p:nvSpPr>
            <p:cNvPr id="43" name="New shape"/>
            <p:cNvSpPr/>
            <p:nvPr/>
          </p:nvSpPr>
          <p:spPr>
            <a:xfrm>
              <a:off x="10048571" y="1947632"/>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59</a:t>
              </a:r>
            </a:p>
          </p:txBody>
        </p:sp>
        <p:sp>
          <p:nvSpPr>
            <p:cNvPr id="44" name="New shape"/>
            <p:cNvSpPr/>
            <p:nvPr/>
          </p:nvSpPr>
          <p:spPr>
            <a:xfrm>
              <a:off x="56928" y="1967823"/>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Shares information so that everyone gets the information s/he needs.</a:t>
              </a:r>
            </a:p>
          </p:txBody>
        </p:sp>
        <p:sp>
          <p:nvSpPr>
            <p:cNvPr id="45" name="New shape"/>
            <p:cNvSpPr/>
            <p:nvPr/>
          </p:nvSpPr>
          <p:spPr>
            <a:xfrm>
              <a:off x="11810696" y="2131570"/>
              <a:ext cx="305715" cy="149228"/>
            </a:xfrm>
            <a:prstGeom prst="rect">
              <a:avLst/>
            </a:prstGeom>
            <a:solidFill>
              <a:srgbClr val="466B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77</a:t>
              </a:r>
            </a:p>
          </p:txBody>
        </p:sp>
        <p:sp>
          <p:nvSpPr>
            <p:cNvPr id="46" name="New shape"/>
            <p:cNvSpPr/>
            <p:nvPr/>
          </p:nvSpPr>
          <p:spPr>
            <a:xfrm>
              <a:off x="11458271" y="213157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37</a:t>
              </a:r>
            </a:p>
          </p:txBody>
        </p:sp>
        <p:sp>
          <p:nvSpPr>
            <p:cNvPr id="47" name="New shape"/>
            <p:cNvSpPr/>
            <p:nvPr/>
          </p:nvSpPr>
          <p:spPr>
            <a:xfrm>
              <a:off x="11105846" y="213157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47</a:t>
              </a:r>
            </a:p>
          </p:txBody>
        </p:sp>
        <p:sp>
          <p:nvSpPr>
            <p:cNvPr id="48" name="New shape"/>
            <p:cNvSpPr/>
            <p:nvPr/>
          </p:nvSpPr>
          <p:spPr>
            <a:xfrm>
              <a:off x="10753421" y="213157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40</a:t>
              </a:r>
            </a:p>
          </p:txBody>
        </p:sp>
        <p:sp>
          <p:nvSpPr>
            <p:cNvPr id="49" name="New shape"/>
            <p:cNvSpPr/>
            <p:nvPr/>
          </p:nvSpPr>
          <p:spPr>
            <a:xfrm>
              <a:off x="10400996" y="213157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45</a:t>
              </a:r>
            </a:p>
          </p:txBody>
        </p:sp>
        <p:sp>
          <p:nvSpPr>
            <p:cNvPr id="50" name="New shape"/>
            <p:cNvSpPr/>
            <p:nvPr/>
          </p:nvSpPr>
          <p:spPr>
            <a:xfrm>
              <a:off x="10048571" y="2131570"/>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53</a:t>
              </a:r>
            </a:p>
          </p:txBody>
        </p:sp>
        <p:sp>
          <p:nvSpPr>
            <p:cNvPr id="51" name="New shape"/>
            <p:cNvSpPr/>
            <p:nvPr/>
          </p:nvSpPr>
          <p:spPr>
            <a:xfrm>
              <a:off x="56928" y="2151761"/>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Involves everyone in shaping the plans and decisions that affect them.</a:t>
              </a:r>
            </a:p>
          </p:txBody>
        </p:sp>
        <p:sp>
          <p:nvSpPr>
            <p:cNvPr id="52" name="New shape"/>
            <p:cNvSpPr/>
            <p:nvPr/>
          </p:nvSpPr>
          <p:spPr>
            <a:xfrm>
              <a:off x="11810696" y="2315508"/>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72</a:t>
              </a:r>
            </a:p>
          </p:txBody>
        </p:sp>
        <p:sp>
          <p:nvSpPr>
            <p:cNvPr id="53" name="New shape"/>
            <p:cNvSpPr/>
            <p:nvPr/>
          </p:nvSpPr>
          <p:spPr>
            <a:xfrm>
              <a:off x="11458271" y="2315508"/>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29</a:t>
              </a:r>
            </a:p>
          </p:txBody>
        </p:sp>
        <p:sp>
          <p:nvSpPr>
            <p:cNvPr id="54" name="New shape"/>
            <p:cNvSpPr/>
            <p:nvPr/>
          </p:nvSpPr>
          <p:spPr>
            <a:xfrm>
              <a:off x="11105846" y="2315508"/>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60</a:t>
              </a:r>
            </a:p>
          </p:txBody>
        </p:sp>
        <p:sp>
          <p:nvSpPr>
            <p:cNvPr id="55" name="New shape"/>
            <p:cNvSpPr/>
            <p:nvPr/>
          </p:nvSpPr>
          <p:spPr>
            <a:xfrm>
              <a:off x="10753421" y="2315508"/>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41</a:t>
              </a:r>
            </a:p>
          </p:txBody>
        </p:sp>
        <p:sp>
          <p:nvSpPr>
            <p:cNvPr id="56" name="New shape"/>
            <p:cNvSpPr/>
            <p:nvPr/>
          </p:nvSpPr>
          <p:spPr>
            <a:xfrm>
              <a:off x="10400996" y="2315508"/>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58</a:t>
              </a:r>
            </a:p>
          </p:txBody>
        </p:sp>
        <p:sp>
          <p:nvSpPr>
            <p:cNvPr id="57" name="New shape"/>
            <p:cNvSpPr/>
            <p:nvPr/>
          </p:nvSpPr>
          <p:spPr>
            <a:xfrm>
              <a:off x="10048571" y="2315508"/>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65</a:t>
              </a:r>
            </a:p>
          </p:txBody>
        </p:sp>
        <p:sp>
          <p:nvSpPr>
            <p:cNvPr id="58" name="New shape"/>
            <p:cNvSpPr/>
            <p:nvPr/>
          </p:nvSpPr>
          <p:spPr>
            <a:xfrm>
              <a:off x="56928" y="2335698"/>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Conveys confidence in people's competence to do their job.</a:t>
              </a:r>
            </a:p>
          </p:txBody>
        </p:sp>
        <p:sp>
          <p:nvSpPr>
            <p:cNvPr id="59" name="New shape"/>
            <p:cNvSpPr/>
            <p:nvPr/>
          </p:nvSpPr>
          <p:spPr>
            <a:xfrm>
              <a:off x="11810696" y="2499446"/>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36</a:t>
              </a:r>
            </a:p>
          </p:txBody>
        </p:sp>
        <p:sp>
          <p:nvSpPr>
            <p:cNvPr id="60" name="New shape"/>
            <p:cNvSpPr/>
            <p:nvPr/>
          </p:nvSpPr>
          <p:spPr>
            <a:xfrm>
              <a:off x="11458271" y="2499446"/>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28</a:t>
              </a:r>
            </a:p>
          </p:txBody>
        </p:sp>
        <p:sp>
          <p:nvSpPr>
            <p:cNvPr id="61" name="New shape"/>
            <p:cNvSpPr/>
            <p:nvPr/>
          </p:nvSpPr>
          <p:spPr>
            <a:xfrm>
              <a:off x="11105846" y="2499446"/>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58</a:t>
              </a:r>
            </a:p>
          </p:txBody>
        </p:sp>
        <p:sp>
          <p:nvSpPr>
            <p:cNvPr id="62" name="New shape"/>
            <p:cNvSpPr/>
            <p:nvPr/>
          </p:nvSpPr>
          <p:spPr>
            <a:xfrm>
              <a:off x="10753421" y="2499446"/>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45</a:t>
              </a:r>
            </a:p>
          </p:txBody>
        </p:sp>
        <p:sp>
          <p:nvSpPr>
            <p:cNvPr id="63" name="New shape"/>
            <p:cNvSpPr/>
            <p:nvPr/>
          </p:nvSpPr>
          <p:spPr>
            <a:xfrm>
              <a:off x="10400996" y="2499446"/>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53</a:t>
              </a:r>
            </a:p>
          </p:txBody>
        </p:sp>
        <p:sp>
          <p:nvSpPr>
            <p:cNvPr id="64" name="New shape"/>
            <p:cNvSpPr/>
            <p:nvPr/>
          </p:nvSpPr>
          <p:spPr>
            <a:xfrm>
              <a:off x="10048571" y="2499446"/>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74</a:t>
              </a:r>
            </a:p>
          </p:txBody>
        </p:sp>
        <p:sp>
          <p:nvSpPr>
            <p:cNvPr id="65" name="New shape"/>
            <p:cNvSpPr/>
            <p:nvPr/>
          </p:nvSpPr>
          <p:spPr>
            <a:xfrm>
              <a:off x="56928" y="2519637"/>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Delegates authority so that others can do their work more effectively.</a:t>
              </a:r>
            </a:p>
          </p:txBody>
        </p:sp>
        <p:sp>
          <p:nvSpPr>
            <p:cNvPr id="66" name="New shape"/>
            <p:cNvSpPr/>
            <p:nvPr/>
          </p:nvSpPr>
          <p:spPr>
            <a:xfrm>
              <a:off x="8101384" y="2726912"/>
              <a:ext cx="1626471" cy="16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200">
                  <a:solidFill>
                    <a:srgbClr val="669C4D"/>
                  </a:solidFill>
                  <a:latin typeface="Arial"/>
                </a:rPr>
                <a:t>Builds Team Orientation</a:t>
              </a:r>
            </a:p>
          </p:txBody>
        </p:sp>
        <p:sp>
          <p:nvSpPr>
            <p:cNvPr id="67" name="New shape"/>
            <p:cNvSpPr/>
            <p:nvPr/>
          </p:nvSpPr>
          <p:spPr>
            <a:xfrm>
              <a:off x="11810696" y="2901898"/>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74</a:t>
              </a:r>
            </a:p>
          </p:txBody>
        </p:sp>
        <p:sp>
          <p:nvSpPr>
            <p:cNvPr id="68" name="New shape"/>
            <p:cNvSpPr/>
            <p:nvPr/>
          </p:nvSpPr>
          <p:spPr>
            <a:xfrm>
              <a:off x="11458271" y="2901898"/>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28</a:t>
              </a:r>
            </a:p>
          </p:txBody>
        </p:sp>
        <p:sp>
          <p:nvSpPr>
            <p:cNvPr id="69" name="New shape"/>
            <p:cNvSpPr/>
            <p:nvPr/>
          </p:nvSpPr>
          <p:spPr>
            <a:xfrm>
              <a:off x="11105846" y="2901898"/>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63</a:t>
              </a:r>
            </a:p>
          </p:txBody>
        </p:sp>
        <p:sp>
          <p:nvSpPr>
            <p:cNvPr id="70" name="New shape"/>
            <p:cNvSpPr/>
            <p:nvPr/>
          </p:nvSpPr>
          <p:spPr>
            <a:xfrm>
              <a:off x="10753421" y="2901898"/>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48</a:t>
              </a:r>
            </a:p>
          </p:txBody>
        </p:sp>
        <p:sp>
          <p:nvSpPr>
            <p:cNvPr id="71" name="New shape"/>
            <p:cNvSpPr/>
            <p:nvPr/>
          </p:nvSpPr>
          <p:spPr>
            <a:xfrm>
              <a:off x="10400996" y="2901898"/>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66</a:t>
              </a:r>
            </a:p>
          </p:txBody>
        </p:sp>
        <p:sp>
          <p:nvSpPr>
            <p:cNvPr id="72" name="New shape"/>
            <p:cNvSpPr/>
            <p:nvPr/>
          </p:nvSpPr>
          <p:spPr>
            <a:xfrm>
              <a:off x="10048571" y="2901898"/>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72</a:t>
              </a:r>
            </a:p>
          </p:txBody>
        </p:sp>
        <p:sp>
          <p:nvSpPr>
            <p:cNvPr id="73" name="New shape"/>
            <p:cNvSpPr/>
            <p:nvPr/>
          </p:nvSpPr>
          <p:spPr>
            <a:xfrm>
              <a:off x="56928" y="2922089"/>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Builds effective teams that get the job done.</a:t>
              </a:r>
            </a:p>
          </p:txBody>
        </p:sp>
        <p:sp>
          <p:nvSpPr>
            <p:cNvPr id="74" name="New shape"/>
            <p:cNvSpPr/>
            <p:nvPr/>
          </p:nvSpPr>
          <p:spPr>
            <a:xfrm>
              <a:off x="11810696" y="3085836"/>
              <a:ext cx="305715" cy="149228"/>
            </a:xfrm>
            <a:prstGeom prst="rect">
              <a:avLst/>
            </a:prstGeom>
            <a:solidFill>
              <a:srgbClr val="466B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77</a:t>
              </a:r>
            </a:p>
          </p:txBody>
        </p:sp>
        <p:sp>
          <p:nvSpPr>
            <p:cNvPr id="75" name="New shape"/>
            <p:cNvSpPr/>
            <p:nvPr/>
          </p:nvSpPr>
          <p:spPr>
            <a:xfrm>
              <a:off x="11458271" y="3085836"/>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65</a:t>
              </a:r>
            </a:p>
          </p:txBody>
        </p:sp>
        <p:sp>
          <p:nvSpPr>
            <p:cNvPr id="76" name="New shape"/>
            <p:cNvSpPr/>
            <p:nvPr/>
          </p:nvSpPr>
          <p:spPr>
            <a:xfrm>
              <a:off x="11105846" y="3085836"/>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61</a:t>
              </a:r>
            </a:p>
          </p:txBody>
        </p:sp>
        <p:sp>
          <p:nvSpPr>
            <p:cNvPr id="77" name="New shape"/>
            <p:cNvSpPr/>
            <p:nvPr/>
          </p:nvSpPr>
          <p:spPr>
            <a:xfrm>
              <a:off x="10753421" y="3085836"/>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42</a:t>
              </a:r>
            </a:p>
          </p:txBody>
        </p:sp>
        <p:sp>
          <p:nvSpPr>
            <p:cNvPr id="78" name="New shape"/>
            <p:cNvSpPr/>
            <p:nvPr/>
          </p:nvSpPr>
          <p:spPr>
            <a:xfrm>
              <a:off x="10400996" y="3085836"/>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66</a:t>
              </a:r>
            </a:p>
          </p:txBody>
        </p:sp>
        <p:sp>
          <p:nvSpPr>
            <p:cNvPr id="79" name="New shape"/>
            <p:cNvSpPr/>
            <p:nvPr/>
          </p:nvSpPr>
          <p:spPr>
            <a:xfrm>
              <a:off x="10048571" y="3085836"/>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66</a:t>
              </a:r>
            </a:p>
          </p:txBody>
        </p:sp>
        <p:sp>
          <p:nvSpPr>
            <p:cNvPr id="80" name="New shape"/>
            <p:cNvSpPr/>
            <p:nvPr/>
          </p:nvSpPr>
          <p:spPr>
            <a:xfrm>
              <a:off x="56928" y="3106027"/>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Encourages effective teamwork by others.</a:t>
              </a:r>
            </a:p>
          </p:txBody>
        </p:sp>
        <p:sp>
          <p:nvSpPr>
            <p:cNvPr id="81" name="New shape"/>
            <p:cNvSpPr/>
            <p:nvPr/>
          </p:nvSpPr>
          <p:spPr>
            <a:xfrm>
              <a:off x="11810696" y="3269775"/>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74</a:t>
              </a:r>
            </a:p>
          </p:txBody>
        </p:sp>
        <p:sp>
          <p:nvSpPr>
            <p:cNvPr id="82" name="New shape"/>
            <p:cNvSpPr/>
            <p:nvPr/>
          </p:nvSpPr>
          <p:spPr>
            <a:xfrm>
              <a:off x="11458271" y="3269775"/>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35</a:t>
              </a:r>
            </a:p>
          </p:txBody>
        </p:sp>
        <p:sp>
          <p:nvSpPr>
            <p:cNvPr id="83" name="New shape"/>
            <p:cNvSpPr/>
            <p:nvPr/>
          </p:nvSpPr>
          <p:spPr>
            <a:xfrm>
              <a:off x="11105846" y="3269775"/>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53</a:t>
              </a:r>
            </a:p>
          </p:txBody>
        </p:sp>
        <p:sp>
          <p:nvSpPr>
            <p:cNvPr id="84" name="New shape"/>
            <p:cNvSpPr/>
            <p:nvPr/>
          </p:nvSpPr>
          <p:spPr>
            <a:xfrm>
              <a:off x="10753421" y="3269775"/>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45</a:t>
              </a:r>
            </a:p>
          </p:txBody>
        </p:sp>
        <p:sp>
          <p:nvSpPr>
            <p:cNvPr id="85" name="New shape"/>
            <p:cNvSpPr/>
            <p:nvPr/>
          </p:nvSpPr>
          <p:spPr>
            <a:xfrm>
              <a:off x="10400996" y="3269775"/>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59</a:t>
              </a:r>
            </a:p>
          </p:txBody>
        </p:sp>
        <p:sp>
          <p:nvSpPr>
            <p:cNvPr id="86" name="New shape"/>
            <p:cNvSpPr/>
            <p:nvPr/>
          </p:nvSpPr>
          <p:spPr>
            <a:xfrm>
              <a:off x="10048571" y="3269775"/>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75</a:t>
              </a:r>
            </a:p>
          </p:txBody>
        </p:sp>
        <p:sp>
          <p:nvSpPr>
            <p:cNvPr id="87" name="New shape"/>
            <p:cNvSpPr/>
            <p:nvPr/>
          </p:nvSpPr>
          <p:spPr>
            <a:xfrm>
              <a:off x="56928" y="3289965"/>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Knows how to use a team approach to solve problems.</a:t>
              </a:r>
            </a:p>
          </p:txBody>
        </p:sp>
        <p:sp>
          <p:nvSpPr>
            <p:cNvPr id="88" name="New shape"/>
            <p:cNvSpPr/>
            <p:nvPr/>
          </p:nvSpPr>
          <p:spPr>
            <a:xfrm>
              <a:off x="11810696" y="3453712"/>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68</a:t>
              </a:r>
            </a:p>
          </p:txBody>
        </p:sp>
        <p:sp>
          <p:nvSpPr>
            <p:cNvPr id="89" name="New shape"/>
            <p:cNvSpPr/>
            <p:nvPr/>
          </p:nvSpPr>
          <p:spPr>
            <a:xfrm>
              <a:off x="11458271" y="3453712"/>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35</a:t>
              </a:r>
            </a:p>
          </p:txBody>
        </p:sp>
        <p:sp>
          <p:nvSpPr>
            <p:cNvPr id="90" name="New shape"/>
            <p:cNvSpPr/>
            <p:nvPr/>
          </p:nvSpPr>
          <p:spPr>
            <a:xfrm>
              <a:off x="11105846" y="3453712"/>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62</a:t>
              </a:r>
            </a:p>
          </p:txBody>
        </p:sp>
        <p:sp>
          <p:nvSpPr>
            <p:cNvPr id="91" name="New shape"/>
            <p:cNvSpPr/>
            <p:nvPr/>
          </p:nvSpPr>
          <p:spPr>
            <a:xfrm>
              <a:off x="10753421" y="3453712"/>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43</a:t>
              </a:r>
            </a:p>
          </p:txBody>
        </p:sp>
        <p:sp>
          <p:nvSpPr>
            <p:cNvPr id="92" name="New shape"/>
            <p:cNvSpPr/>
            <p:nvPr/>
          </p:nvSpPr>
          <p:spPr>
            <a:xfrm>
              <a:off x="10400996" y="3453712"/>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57</a:t>
              </a:r>
            </a:p>
          </p:txBody>
        </p:sp>
        <p:sp>
          <p:nvSpPr>
            <p:cNvPr id="93" name="New shape"/>
            <p:cNvSpPr/>
            <p:nvPr/>
          </p:nvSpPr>
          <p:spPr>
            <a:xfrm>
              <a:off x="10048571" y="3453712"/>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68</a:t>
              </a:r>
            </a:p>
          </p:txBody>
        </p:sp>
        <p:sp>
          <p:nvSpPr>
            <p:cNvPr id="94" name="New shape"/>
            <p:cNvSpPr/>
            <p:nvPr/>
          </p:nvSpPr>
          <p:spPr>
            <a:xfrm>
              <a:off x="56928" y="3473903"/>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Fosters teamwork within the work unit.</a:t>
              </a:r>
            </a:p>
          </p:txBody>
        </p:sp>
        <p:sp>
          <p:nvSpPr>
            <p:cNvPr id="95" name="New shape"/>
            <p:cNvSpPr/>
            <p:nvPr/>
          </p:nvSpPr>
          <p:spPr>
            <a:xfrm>
              <a:off x="11810696" y="363765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34</a:t>
              </a:r>
            </a:p>
          </p:txBody>
        </p:sp>
        <p:sp>
          <p:nvSpPr>
            <p:cNvPr id="96" name="New shape"/>
            <p:cNvSpPr/>
            <p:nvPr/>
          </p:nvSpPr>
          <p:spPr>
            <a:xfrm>
              <a:off x="11458271" y="3637650"/>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56</a:t>
              </a:r>
            </a:p>
          </p:txBody>
        </p:sp>
        <p:sp>
          <p:nvSpPr>
            <p:cNvPr id="97" name="New shape"/>
            <p:cNvSpPr/>
            <p:nvPr/>
          </p:nvSpPr>
          <p:spPr>
            <a:xfrm>
              <a:off x="11105846" y="3637650"/>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54</a:t>
              </a:r>
            </a:p>
          </p:txBody>
        </p:sp>
        <p:sp>
          <p:nvSpPr>
            <p:cNvPr id="98" name="New shape"/>
            <p:cNvSpPr/>
            <p:nvPr/>
          </p:nvSpPr>
          <p:spPr>
            <a:xfrm>
              <a:off x="10753421" y="363765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47</a:t>
              </a:r>
            </a:p>
          </p:txBody>
        </p:sp>
        <p:sp>
          <p:nvSpPr>
            <p:cNvPr id="99" name="New shape"/>
            <p:cNvSpPr/>
            <p:nvPr/>
          </p:nvSpPr>
          <p:spPr>
            <a:xfrm>
              <a:off x="10400996" y="363765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50</a:t>
              </a:r>
            </a:p>
          </p:txBody>
        </p:sp>
        <p:sp>
          <p:nvSpPr>
            <p:cNvPr id="100" name="New shape"/>
            <p:cNvSpPr/>
            <p:nvPr/>
          </p:nvSpPr>
          <p:spPr>
            <a:xfrm>
              <a:off x="10048571" y="363765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43</a:t>
              </a:r>
            </a:p>
          </p:txBody>
        </p:sp>
        <p:sp>
          <p:nvSpPr>
            <p:cNvPr id="101" name="New shape"/>
            <p:cNvSpPr/>
            <p:nvPr/>
          </p:nvSpPr>
          <p:spPr>
            <a:xfrm>
              <a:off x="56928" y="3657840"/>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Values the contributions of the people s/he works with.</a:t>
              </a:r>
            </a:p>
          </p:txBody>
        </p:sp>
        <p:sp>
          <p:nvSpPr>
            <p:cNvPr id="102" name="New shape"/>
            <p:cNvSpPr/>
            <p:nvPr/>
          </p:nvSpPr>
          <p:spPr>
            <a:xfrm>
              <a:off x="7371797" y="3865116"/>
              <a:ext cx="2383666" cy="16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200">
                  <a:solidFill>
                    <a:srgbClr val="669C4D"/>
                  </a:solidFill>
                  <a:latin typeface="Arial"/>
                </a:rPr>
                <a:t>Develops Organizational Capability</a:t>
              </a:r>
            </a:p>
          </p:txBody>
        </p:sp>
        <p:sp>
          <p:nvSpPr>
            <p:cNvPr id="103" name="New shape"/>
            <p:cNvSpPr/>
            <p:nvPr/>
          </p:nvSpPr>
          <p:spPr>
            <a:xfrm>
              <a:off x="11810696" y="4040103"/>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30</a:t>
              </a:r>
            </a:p>
          </p:txBody>
        </p:sp>
        <p:sp>
          <p:nvSpPr>
            <p:cNvPr id="104" name="New shape"/>
            <p:cNvSpPr/>
            <p:nvPr/>
          </p:nvSpPr>
          <p:spPr>
            <a:xfrm>
              <a:off x="11458271" y="4040103"/>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45</a:t>
              </a:r>
            </a:p>
          </p:txBody>
        </p:sp>
        <p:sp>
          <p:nvSpPr>
            <p:cNvPr id="105" name="New shape"/>
            <p:cNvSpPr/>
            <p:nvPr/>
          </p:nvSpPr>
          <p:spPr>
            <a:xfrm>
              <a:off x="11105846" y="4040103"/>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51</a:t>
              </a:r>
            </a:p>
          </p:txBody>
        </p:sp>
        <p:sp>
          <p:nvSpPr>
            <p:cNvPr id="106" name="New shape"/>
            <p:cNvSpPr/>
            <p:nvPr/>
          </p:nvSpPr>
          <p:spPr>
            <a:xfrm>
              <a:off x="10753421" y="4040103"/>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50</a:t>
              </a:r>
            </a:p>
          </p:txBody>
        </p:sp>
        <p:sp>
          <p:nvSpPr>
            <p:cNvPr id="107" name="New shape"/>
            <p:cNvSpPr/>
            <p:nvPr/>
          </p:nvSpPr>
          <p:spPr>
            <a:xfrm>
              <a:off x="10400996" y="4040103"/>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53</a:t>
              </a:r>
            </a:p>
          </p:txBody>
        </p:sp>
        <p:sp>
          <p:nvSpPr>
            <p:cNvPr id="108" name="New shape"/>
            <p:cNvSpPr/>
            <p:nvPr/>
          </p:nvSpPr>
          <p:spPr>
            <a:xfrm>
              <a:off x="10048571" y="4040103"/>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31</a:t>
              </a:r>
            </a:p>
          </p:txBody>
        </p:sp>
        <p:sp>
          <p:nvSpPr>
            <p:cNvPr id="109" name="New shape"/>
            <p:cNvSpPr/>
            <p:nvPr/>
          </p:nvSpPr>
          <p:spPr>
            <a:xfrm>
              <a:off x="56928" y="4060293"/>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Knows how to utilize the diversity of the workforce.</a:t>
              </a:r>
            </a:p>
          </p:txBody>
        </p:sp>
        <p:sp>
          <p:nvSpPr>
            <p:cNvPr id="110" name="New shape"/>
            <p:cNvSpPr/>
            <p:nvPr/>
          </p:nvSpPr>
          <p:spPr>
            <a:xfrm>
              <a:off x="11810696" y="422404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39</a:t>
              </a:r>
            </a:p>
          </p:txBody>
        </p:sp>
        <p:sp>
          <p:nvSpPr>
            <p:cNvPr id="111" name="New shape"/>
            <p:cNvSpPr/>
            <p:nvPr/>
          </p:nvSpPr>
          <p:spPr>
            <a:xfrm>
              <a:off x="11458271" y="422404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35</a:t>
              </a:r>
            </a:p>
          </p:txBody>
        </p:sp>
        <p:sp>
          <p:nvSpPr>
            <p:cNvPr id="112" name="New shape"/>
            <p:cNvSpPr/>
            <p:nvPr/>
          </p:nvSpPr>
          <p:spPr>
            <a:xfrm>
              <a:off x="11105846" y="422404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47</a:t>
              </a:r>
            </a:p>
          </p:txBody>
        </p:sp>
        <p:sp>
          <p:nvSpPr>
            <p:cNvPr id="113" name="New shape"/>
            <p:cNvSpPr/>
            <p:nvPr/>
          </p:nvSpPr>
          <p:spPr>
            <a:xfrm>
              <a:off x="10753421" y="422404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44</a:t>
              </a:r>
            </a:p>
          </p:txBody>
        </p:sp>
        <p:sp>
          <p:nvSpPr>
            <p:cNvPr id="114" name="New shape"/>
            <p:cNvSpPr/>
            <p:nvPr/>
          </p:nvSpPr>
          <p:spPr>
            <a:xfrm>
              <a:off x="10400996" y="422404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45</a:t>
              </a:r>
            </a:p>
          </p:txBody>
        </p:sp>
        <p:sp>
          <p:nvSpPr>
            <p:cNvPr id="115" name="New shape"/>
            <p:cNvSpPr/>
            <p:nvPr/>
          </p:nvSpPr>
          <p:spPr>
            <a:xfrm>
              <a:off x="10048571" y="4224040"/>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29</a:t>
              </a:r>
            </a:p>
          </p:txBody>
        </p:sp>
        <p:sp>
          <p:nvSpPr>
            <p:cNvPr id="116" name="New shape"/>
            <p:cNvSpPr/>
            <p:nvPr/>
          </p:nvSpPr>
          <p:spPr>
            <a:xfrm>
              <a:off x="56928" y="4244231"/>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Coaches others in the development of their skills.</a:t>
              </a:r>
            </a:p>
          </p:txBody>
        </p:sp>
        <p:sp>
          <p:nvSpPr>
            <p:cNvPr id="117" name="New shape"/>
            <p:cNvSpPr/>
            <p:nvPr/>
          </p:nvSpPr>
          <p:spPr>
            <a:xfrm>
              <a:off x="11810696" y="4407978"/>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39</a:t>
              </a:r>
            </a:p>
          </p:txBody>
        </p:sp>
        <p:sp>
          <p:nvSpPr>
            <p:cNvPr id="118" name="New shape"/>
            <p:cNvSpPr/>
            <p:nvPr/>
          </p:nvSpPr>
          <p:spPr>
            <a:xfrm>
              <a:off x="11458271" y="4407978"/>
              <a:ext cx="305715" cy="149228"/>
            </a:xfrm>
            <a:prstGeom prst="rect">
              <a:avLst/>
            </a:prstGeom>
            <a:solidFill>
              <a:srgbClr val="C5D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13</a:t>
              </a:r>
            </a:p>
          </p:txBody>
        </p:sp>
        <p:sp>
          <p:nvSpPr>
            <p:cNvPr id="119" name="New shape"/>
            <p:cNvSpPr/>
            <p:nvPr/>
          </p:nvSpPr>
          <p:spPr>
            <a:xfrm>
              <a:off x="11105846" y="4407978"/>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54</a:t>
              </a:r>
            </a:p>
          </p:txBody>
        </p:sp>
        <p:sp>
          <p:nvSpPr>
            <p:cNvPr id="120" name="New shape"/>
            <p:cNvSpPr/>
            <p:nvPr/>
          </p:nvSpPr>
          <p:spPr>
            <a:xfrm>
              <a:off x="10753421" y="4407978"/>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34</a:t>
              </a:r>
            </a:p>
          </p:txBody>
        </p:sp>
        <p:sp>
          <p:nvSpPr>
            <p:cNvPr id="121" name="New shape"/>
            <p:cNvSpPr/>
            <p:nvPr/>
          </p:nvSpPr>
          <p:spPr>
            <a:xfrm>
              <a:off x="10400996" y="4407978"/>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46</a:t>
              </a:r>
            </a:p>
          </p:txBody>
        </p:sp>
        <p:sp>
          <p:nvSpPr>
            <p:cNvPr id="122" name="New shape"/>
            <p:cNvSpPr/>
            <p:nvPr/>
          </p:nvSpPr>
          <p:spPr>
            <a:xfrm>
              <a:off x="10048571" y="4407978"/>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36</a:t>
              </a:r>
            </a:p>
          </p:txBody>
        </p:sp>
        <p:sp>
          <p:nvSpPr>
            <p:cNvPr id="123" name="New shape"/>
            <p:cNvSpPr/>
            <p:nvPr/>
          </p:nvSpPr>
          <p:spPr>
            <a:xfrm>
              <a:off x="56928" y="4428168"/>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Helps direct reports create realistic development plans and create opportunities for them.</a:t>
              </a:r>
            </a:p>
          </p:txBody>
        </p:sp>
        <p:sp>
          <p:nvSpPr>
            <p:cNvPr id="124" name="New shape"/>
            <p:cNvSpPr/>
            <p:nvPr/>
          </p:nvSpPr>
          <p:spPr>
            <a:xfrm>
              <a:off x="11810696" y="4591916"/>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33</a:t>
              </a:r>
            </a:p>
          </p:txBody>
        </p:sp>
        <p:sp>
          <p:nvSpPr>
            <p:cNvPr id="125" name="New shape"/>
            <p:cNvSpPr/>
            <p:nvPr/>
          </p:nvSpPr>
          <p:spPr>
            <a:xfrm>
              <a:off x="11458271" y="4591916"/>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45</a:t>
              </a:r>
            </a:p>
          </p:txBody>
        </p:sp>
        <p:sp>
          <p:nvSpPr>
            <p:cNvPr id="126" name="New shape"/>
            <p:cNvSpPr/>
            <p:nvPr/>
          </p:nvSpPr>
          <p:spPr>
            <a:xfrm>
              <a:off x="11105846" y="4591916"/>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39</a:t>
              </a:r>
            </a:p>
          </p:txBody>
        </p:sp>
        <p:sp>
          <p:nvSpPr>
            <p:cNvPr id="127" name="New shape"/>
            <p:cNvSpPr/>
            <p:nvPr/>
          </p:nvSpPr>
          <p:spPr>
            <a:xfrm>
              <a:off x="10753421" y="4591916"/>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33</a:t>
              </a:r>
            </a:p>
          </p:txBody>
        </p:sp>
        <p:sp>
          <p:nvSpPr>
            <p:cNvPr id="128" name="New shape"/>
            <p:cNvSpPr/>
            <p:nvPr/>
          </p:nvSpPr>
          <p:spPr>
            <a:xfrm>
              <a:off x="10400996" y="4591916"/>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33</a:t>
              </a:r>
            </a:p>
          </p:txBody>
        </p:sp>
        <p:sp>
          <p:nvSpPr>
            <p:cNvPr id="129" name="New shape"/>
            <p:cNvSpPr/>
            <p:nvPr/>
          </p:nvSpPr>
          <p:spPr>
            <a:xfrm>
              <a:off x="10048571" y="4591916"/>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39</a:t>
              </a:r>
            </a:p>
          </p:txBody>
        </p:sp>
        <p:sp>
          <p:nvSpPr>
            <p:cNvPr id="130" name="New shape"/>
            <p:cNvSpPr/>
            <p:nvPr/>
          </p:nvSpPr>
          <p:spPr>
            <a:xfrm>
              <a:off x="56928" y="4612107"/>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Uses rewards and recognition to motivate good performance.</a:t>
              </a:r>
            </a:p>
          </p:txBody>
        </p:sp>
        <p:sp>
          <p:nvSpPr>
            <p:cNvPr id="131" name="New shape"/>
            <p:cNvSpPr/>
            <p:nvPr/>
          </p:nvSpPr>
          <p:spPr>
            <a:xfrm>
              <a:off x="11810696" y="4775853"/>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64</a:t>
              </a:r>
            </a:p>
          </p:txBody>
        </p:sp>
        <p:sp>
          <p:nvSpPr>
            <p:cNvPr id="132" name="New shape"/>
            <p:cNvSpPr/>
            <p:nvPr/>
          </p:nvSpPr>
          <p:spPr>
            <a:xfrm>
              <a:off x="11458271" y="4775853"/>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26</a:t>
              </a:r>
            </a:p>
          </p:txBody>
        </p:sp>
        <p:sp>
          <p:nvSpPr>
            <p:cNvPr id="133" name="New shape"/>
            <p:cNvSpPr/>
            <p:nvPr/>
          </p:nvSpPr>
          <p:spPr>
            <a:xfrm>
              <a:off x="11105846" y="4775853"/>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54</a:t>
              </a:r>
            </a:p>
          </p:txBody>
        </p:sp>
        <p:sp>
          <p:nvSpPr>
            <p:cNvPr id="134" name="New shape"/>
            <p:cNvSpPr/>
            <p:nvPr/>
          </p:nvSpPr>
          <p:spPr>
            <a:xfrm>
              <a:off x="10753421" y="4775853"/>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47</a:t>
              </a:r>
            </a:p>
          </p:txBody>
        </p:sp>
        <p:sp>
          <p:nvSpPr>
            <p:cNvPr id="135" name="New shape"/>
            <p:cNvSpPr/>
            <p:nvPr/>
          </p:nvSpPr>
          <p:spPr>
            <a:xfrm>
              <a:off x="10400996" y="4775853"/>
              <a:ext cx="305715" cy="149228"/>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55</a:t>
              </a:r>
            </a:p>
          </p:txBody>
        </p:sp>
        <p:sp>
          <p:nvSpPr>
            <p:cNvPr id="136" name="New shape"/>
            <p:cNvSpPr/>
            <p:nvPr/>
          </p:nvSpPr>
          <p:spPr>
            <a:xfrm>
              <a:off x="10048571" y="4775853"/>
              <a:ext cx="305715" cy="149228"/>
            </a:xfrm>
            <a:prstGeom prst="rect">
              <a:avLst/>
            </a:prstGeom>
            <a:solidFill>
              <a:srgbClr val="A2C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32</a:t>
              </a:r>
            </a:p>
          </p:txBody>
        </p:sp>
        <p:sp>
          <p:nvSpPr>
            <p:cNvPr id="137" name="New shape"/>
            <p:cNvSpPr/>
            <p:nvPr/>
          </p:nvSpPr>
          <p:spPr>
            <a:xfrm>
              <a:off x="56928" y="4796045"/>
              <a:ext cx="9649142" cy="10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Builds employee skills so that the organization always has good "bench strength."</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11445240" y="76200"/>
            <a:ext cx="670560" cy="670560"/>
          </a:xfrm>
          <a:prstGeom prst="rect">
            <a:avLst/>
          </a:prstGeom>
        </p:spPr>
      </p:pic>
      <p:sp>
        <p:nvSpPr>
          <p:cNvPr id="3" name="New shape"/>
          <p:cNvSpPr/>
          <p:nvPr/>
        </p:nvSpPr>
        <p:spPr>
          <a:xfrm>
            <a:off x="76201" y="76200"/>
            <a:ext cx="779059"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1059" b="1">
                <a:solidFill>
                  <a:srgbClr val="4274B8"/>
                </a:solidFill>
                <a:latin typeface="Arial"/>
              </a:rPr>
              <a:t>Adaptability</a:t>
            </a:r>
          </a:p>
        </p:txBody>
      </p:sp>
      <p:sp>
        <p:nvSpPr>
          <p:cNvPr id="4" name="New shape"/>
          <p:cNvSpPr/>
          <p:nvPr/>
        </p:nvSpPr>
        <p:spPr>
          <a:xfrm>
            <a:off x="76200" y="237726"/>
            <a:ext cx="771105" cy="95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5" name="New shape"/>
          <p:cNvSpPr/>
          <p:nvPr/>
        </p:nvSpPr>
        <p:spPr>
          <a:xfrm>
            <a:off x="76200" y="6674116"/>
            <a:ext cx="1825821"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a:solidFill>
                  <a:srgbClr val="000000"/>
                </a:solidFill>
                <a:latin typeface="Arial"/>
              </a:rPr>
              <a:t>©Daniel R. Denison, Ph.D. All rights reserved</a:t>
            </a:r>
          </a:p>
        </p:txBody>
      </p:sp>
      <p:sp>
        <p:nvSpPr>
          <p:cNvPr id="6" name="New shape"/>
          <p:cNvSpPr/>
          <p:nvPr/>
        </p:nvSpPr>
        <p:spPr>
          <a:xfrm>
            <a:off x="76200" y="6566432"/>
            <a:ext cx="1530868"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NUMBERS DENOTE PERCENTILES</a:t>
            </a:r>
          </a:p>
        </p:txBody>
      </p:sp>
      <p:sp>
        <p:nvSpPr>
          <p:cNvPr id="7" name="New shape"/>
          <p:cNvSpPr/>
          <p:nvPr/>
        </p:nvSpPr>
        <p:spPr>
          <a:xfrm>
            <a:off x="1576696" y="6566432"/>
            <a:ext cx="128240"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  |  </a:t>
            </a:r>
          </a:p>
        </p:txBody>
      </p:sp>
      <p:sp>
        <p:nvSpPr>
          <p:cNvPr id="8" name="New shape"/>
          <p:cNvSpPr/>
          <p:nvPr/>
        </p:nvSpPr>
        <p:spPr>
          <a:xfrm>
            <a:off x="1701837" y="6566432"/>
            <a:ext cx="399148"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3/30/2021</a:t>
            </a:r>
          </a:p>
        </p:txBody>
      </p:sp>
      <p:sp>
        <p:nvSpPr>
          <p:cNvPr id="9" name="New shape"/>
          <p:cNvSpPr/>
          <p:nvPr/>
        </p:nvSpPr>
        <p:spPr>
          <a:xfrm>
            <a:off x="2102287" y="6566432"/>
            <a:ext cx="128240"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  |  </a:t>
            </a:r>
          </a:p>
        </p:txBody>
      </p:sp>
      <p:sp>
        <p:nvSpPr>
          <p:cNvPr id="10" name="New shape"/>
          <p:cNvSpPr/>
          <p:nvPr/>
        </p:nvSpPr>
        <p:spPr>
          <a:xfrm>
            <a:off x="2227428" y="6566432"/>
            <a:ext cx="690895"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LC6019Q4G-139</a:t>
            </a:r>
          </a:p>
        </p:txBody>
      </p:sp>
      <p:grpSp>
        <p:nvGrpSpPr>
          <p:cNvPr id="11" name="Group 10">
            <a:extLst>
              <a:ext uri="{FF2B5EF4-FFF2-40B4-BE49-F238E27FC236}">
                <a16:creationId xmlns:a16="http://schemas.microsoft.com/office/drawing/2014/main" id="{6EA7F51A-073D-365E-7273-F60938F0C03B}"/>
              </a:ext>
            </a:extLst>
          </p:cNvPr>
          <p:cNvGrpSpPr/>
          <p:nvPr/>
        </p:nvGrpSpPr>
        <p:grpSpPr>
          <a:xfrm>
            <a:off x="8149" y="903641"/>
            <a:ext cx="12108566" cy="4750537"/>
            <a:chOff x="8149" y="903642"/>
            <a:chExt cx="12108566" cy="4015289"/>
          </a:xfrm>
        </p:grpSpPr>
        <p:sp>
          <p:nvSpPr>
            <p:cNvPr id="12" name="New shape"/>
            <p:cNvSpPr/>
            <p:nvPr/>
          </p:nvSpPr>
          <p:spPr>
            <a:xfrm rot="16200000">
              <a:off x="9796463" y="1136488"/>
              <a:ext cx="71437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Self</a:t>
              </a:r>
            </a:p>
          </p:txBody>
        </p:sp>
        <p:sp>
          <p:nvSpPr>
            <p:cNvPr id="13" name="New shape"/>
            <p:cNvSpPr/>
            <p:nvPr/>
          </p:nvSpPr>
          <p:spPr>
            <a:xfrm rot="16200000">
              <a:off x="10148888" y="1136488"/>
              <a:ext cx="71437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Combined Other</a:t>
              </a:r>
            </a:p>
          </p:txBody>
        </p:sp>
        <p:sp>
          <p:nvSpPr>
            <p:cNvPr id="14" name="New shape"/>
            <p:cNvSpPr/>
            <p:nvPr/>
          </p:nvSpPr>
          <p:spPr>
            <a:xfrm rot="16200000">
              <a:off x="10501313" y="1136488"/>
              <a:ext cx="71437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Peer</a:t>
              </a:r>
            </a:p>
          </p:txBody>
        </p:sp>
        <p:sp>
          <p:nvSpPr>
            <p:cNvPr id="15" name="New shape"/>
            <p:cNvSpPr/>
            <p:nvPr/>
          </p:nvSpPr>
          <p:spPr>
            <a:xfrm rot="16200000">
              <a:off x="10853738" y="1136488"/>
              <a:ext cx="71437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Direct Report</a:t>
              </a:r>
            </a:p>
          </p:txBody>
        </p:sp>
        <p:sp>
          <p:nvSpPr>
            <p:cNvPr id="16" name="New shape"/>
            <p:cNvSpPr/>
            <p:nvPr/>
          </p:nvSpPr>
          <p:spPr>
            <a:xfrm rot="16200000">
              <a:off x="11206163" y="1136488"/>
              <a:ext cx="71437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Other</a:t>
              </a:r>
            </a:p>
          </p:txBody>
        </p:sp>
        <p:sp>
          <p:nvSpPr>
            <p:cNvPr id="17" name="New shape"/>
            <p:cNvSpPr/>
            <p:nvPr/>
          </p:nvSpPr>
          <p:spPr>
            <a:xfrm rot="16200000">
              <a:off x="11558588" y="1136488"/>
              <a:ext cx="71437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algn="l"/>
              <a:r>
                <a:rPr sz="800">
                  <a:solidFill>
                    <a:srgbClr val="000000"/>
                  </a:solidFill>
                  <a:latin typeface="Arial"/>
                </a:rPr>
                <a:t>Boss</a:t>
              </a:r>
            </a:p>
          </p:txBody>
        </p:sp>
        <p:sp>
          <p:nvSpPr>
            <p:cNvPr id="18" name="New shape"/>
            <p:cNvSpPr/>
            <p:nvPr/>
          </p:nvSpPr>
          <p:spPr>
            <a:xfrm>
              <a:off x="76200" y="991341"/>
              <a:ext cx="300638" cy="215368"/>
            </a:xfrm>
            <a:prstGeom prst="rect">
              <a:avLst/>
            </a:prstGeom>
            <a:solidFill>
              <a:srgbClr val="B6C7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800">
                  <a:solidFill>
                    <a:srgbClr val="000000"/>
                  </a:solidFill>
                  <a:latin typeface="Arial"/>
                </a:rPr>
                <a:t>1st</a:t>
              </a:r>
            </a:p>
          </p:txBody>
        </p:sp>
        <p:sp>
          <p:nvSpPr>
            <p:cNvPr id="19" name="New shape"/>
            <p:cNvSpPr/>
            <p:nvPr/>
          </p:nvSpPr>
          <p:spPr>
            <a:xfrm>
              <a:off x="400351" y="991341"/>
              <a:ext cx="300638" cy="21536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800">
                  <a:solidFill>
                    <a:srgbClr val="000000"/>
                  </a:solidFill>
                  <a:latin typeface="Arial"/>
                </a:rPr>
                <a:t>2nd</a:t>
              </a:r>
            </a:p>
          </p:txBody>
        </p:sp>
        <p:sp>
          <p:nvSpPr>
            <p:cNvPr id="20" name="New shape"/>
            <p:cNvSpPr/>
            <p:nvPr/>
          </p:nvSpPr>
          <p:spPr>
            <a:xfrm>
              <a:off x="724500" y="991341"/>
              <a:ext cx="300638" cy="21536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800">
                  <a:solidFill>
                    <a:srgbClr val="FFFFFF"/>
                  </a:solidFill>
                  <a:latin typeface="Arial"/>
                </a:rPr>
                <a:t>3rd</a:t>
              </a:r>
            </a:p>
          </p:txBody>
        </p:sp>
        <p:sp>
          <p:nvSpPr>
            <p:cNvPr id="21" name="New shape"/>
            <p:cNvSpPr/>
            <p:nvPr/>
          </p:nvSpPr>
          <p:spPr>
            <a:xfrm>
              <a:off x="1048651" y="991341"/>
              <a:ext cx="300638" cy="215368"/>
            </a:xfrm>
            <a:prstGeom prst="rect">
              <a:avLst/>
            </a:prstGeom>
            <a:solidFill>
              <a:srgbClr val="2D50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sz="800">
                  <a:solidFill>
                    <a:srgbClr val="FFFFFF"/>
                  </a:solidFill>
                  <a:latin typeface="Arial"/>
                </a:rPr>
                <a:t>4th</a:t>
              </a:r>
            </a:p>
          </p:txBody>
        </p:sp>
        <p:sp>
          <p:nvSpPr>
            <p:cNvPr id="22" name="New shape"/>
            <p:cNvSpPr/>
            <p:nvPr/>
          </p:nvSpPr>
          <p:spPr>
            <a:xfrm>
              <a:off x="8149" y="903642"/>
              <a:ext cx="530594" cy="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600">
                  <a:solidFill>
                    <a:srgbClr val="000000"/>
                  </a:solidFill>
                  <a:latin typeface="Arial"/>
                </a:rPr>
                <a:t>Q U A R T I L E</a:t>
              </a:r>
            </a:p>
          </p:txBody>
        </p:sp>
        <p:sp>
          <p:nvSpPr>
            <p:cNvPr id="23" name="New shape"/>
            <p:cNvSpPr/>
            <p:nvPr/>
          </p:nvSpPr>
          <p:spPr>
            <a:xfrm>
              <a:off x="10048569"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13</a:t>
              </a:r>
            </a:p>
          </p:txBody>
        </p:sp>
        <p:sp>
          <p:nvSpPr>
            <p:cNvPr id="24" name="New shape"/>
            <p:cNvSpPr/>
            <p:nvPr/>
          </p:nvSpPr>
          <p:spPr>
            <a:xfrm>
              <a:off x="10400994"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136</a:t>
              </a:r>
            </a:p>
          </p:txBody>
        </p:sp>
        <p:sp>
          <p:nvSpPr>
            <p:cNvPr id="25" name="New shape"/>
            <p:cNvSpPr/>
            <p:nvPr/>
          </p:nvSpPr>
          <p:spPr>
            <a:xfrm>
              <a:off x="10753419"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53</a:t>
              </a:r>
            </a:p>
          </p:txBody>
        </p:sp>
        <p:sp>
          <p:nvSpPr>
            <p:cNvPr id="26" name="New shape"/>
            <p:cNvSpPr/>
            <p:nvPr/>
          </p:nvSpPr>
          <p:spPr>
            <a:xfrm>
              <a:off x="11105844"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63</a:t>
              </a:r>
            </a:p>
          </p:txBody>
        </p:sp>
        <p:sp>
          <p:nvSpPr>
            <p:cNvPr id="27" name="New shape"/>
            <p:cNvSpPr/>
            <p:nvPr/>
          </p:nvSpPr>
          <p:spPr>
            <a:xfrm>
              <a:off x="11458269"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7</a:t>
              </a:r>
            </a:p>
          </p:txBody>
        </p:sp>
        <p:sp>
          <p:nvSpPr>
            <p:cNvPr id="28" name="New shape"/>
            <p:cNvSpPr/>
            <p:nvPr/>
          </p:nvSpPr>
          <p:spPr>
            <a:xfrm>
              <a:off x="11810694" y="1646593"/>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13</a:t>
              </a:r>
            </a:p>
          </p:txBody>
        </p:sp>
        <p:sp>
          <p:nvSpPr>
            <p:cNvPr id="29" name="New shape"/>
            <p:cNvSpPr/>
            <p:nvPr/>
          </p:nvSpPr>
          <p:spPr>
            <a:xfrm>
              <a:off x="9696096" y="1646593"/>
              <a:ext cx="353484"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600" b="1">
                  <a:solidFill>
                    <a:srgbClr val="000000"/>
                  </a:solidFill>
                  <a:latin typeface="Arial"/>
                </a:rPr>
                <a:t>N =</a:t>
              </a:r>
            </a:p>
          </p:txBody>
        </p:sp>
        <p:sp>
          <p:nvSpPr>
            <p:cNvPr id="30" name="New shape"/>
            <p:cNvSpPr/>
            <p:nvPr/>
          </p:nvSpPr>
          <p:spPr>
            <a:xfrm>
              <a:off x="8608246" y="1588708"/>
              <a:ext cx="1115691" cy="156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200">
                  <a:solidFill>
                    <a:srgbClr val="4274B8"/>
                  </a:solidFill>
                  <a:latin typeface="Arial"/>
                </a:rPr>
                <a:t>Creates Change</a:t>
              </a:r>
            </a:p>
          </p:txBody>
        </p:sp>
        <p:sp>
          <p:nvSpPr>
            <p:cNvPr id="31" name="New shape"/>
            <p:cNvSpPr/>
            <p:nvPr/>
          </p:nvSpPr>
          <p:spPr>
            <a:xfrm>
              <a:off x="11810696" y="1763694"/>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72</a:t>
              </a:r>
            </a:p>
          </p:txBody>
        </p:sp>
        <p:sp>
          <p:nvSpPr>
            <p:cNvPr id="32" name="New shape"/>
            <p:cNvSpPr/>
            <p:nvPr/>
          </p:nvSpPr>
          <p:spPr>
            <a:xfrm>
              <a:off x="11458271" y="1763694"/>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51</a:t>
              </a:r>
            </a:p>
          </p:txBody>
        </p:sp>
        <p:sp>
          <p:nvSpPr>
            <p:cNvPr id="33" name="New shape"/>
            <p:cNvSpPr/>
            <p:nvPr/>
          </p:nvSpPr>
          <p:spPr>
            <a:xfrm>
              <a:off x="11105846" y="1763694"/>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61</a:t>
              </a:r>
            </a:p>
          </p:txBody>
        </p:sp>
        <p:sp>
          <p:nvSpPr>
            <p:cNvPr id="34" name="New shape"/>
            <p:cNvSpPr/>
            <p:nvPr/>
          </p:nvSpPr>
          <p:spPr>
            <a:xfrm>
              <a:off x="10753421" y="1763694"/>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45</a:t>
              </a:r>
            </a:p>
          </p:txBody>
        </p:sp>
        <p:sp>
          <p:nvSpPr>
            <p:cNvPr id="35" name="New shape"/>
            <p:cNvSpPr/>
            <p:nvPr/>
          </p:nvSpPr>
          <p:spPr>
            <a:xfrm>
              <a:off x="10400996" y="1763694"/>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54</a:t>
              </a:r>
            </a:p>
          </p:txBody>
        </p:sp>
        <p:sp>
          <p:nvSpPr>
            <p:cNvPr id="36" name="New shape"/>
            <p:cNvSpPr/>
            <p:nvPr/>
          </p:nvSpPr>
          <p:spPr>
            <a:xfrm>
              <a:off x="10048571" y="1763694"/>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67</a:t>
              </a:r>
            </a:p>
          </p:txBody>
        </p:sp>
        <p:sp>
          <p:nvSpPr>
            <p:cNvPr id="37" name="New shape"/>
            <p:cNvSpPr/>
            <p:nvPr/>
          </p:nvSpPr>
          <p:spPr>
            <a:xfrm>
              <a:off x="56928" y="1783885"/>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Continuously looks for new and better ways to do work.</a:t>
              </a:r>
            </a:p>
          </p:txBody>
        </p:sp>
        <p:sp>
          <p:nvSpPr>
            <p:cNvPr id="38" name="New shape"/>
            <p:cNvSpPr/>
            <p:nvPr/>
          </p:nvSpPr>
          <p:spPr>
            <a:xfrm>
              <a:off x="11810696" y="1947632"/>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73</a:t>
              </a:r>
            </a:p>
          </p:txBody>
        </p:sp>
        <p:sp>
          <p:nvSpPr>
            <p:cNvPr id="39" name="New shape"/>
            <p:cNvSpPr/>
            <p:nvPr/>
          </p:nvSpPr>
          <p:spPr>
            <a:xfrm>
              <a:off x="11458271" y="1947632"/>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70</a:t>
              </a:r>
            </a:p>
          </p:txBody>
        </p:sp>
        <p:sp>
          <p:nvSpPr>
            <p:cNvPr id="40" name="New shape"/>
            <p:cNvSpPr/>
            <p:nvPr/>
          </p:nvSpPr>
          <p:spPr>
            <a:xfrm>
              <a:off x="11105846" y="1947632"/>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51</a:t>
              </a:r>
            </a:p>
          </p:txBody>
        </p:sp>
        <p:sp>
          <p:nvSpPr>
            <p:cNvPr id="41" name="New shape"/>
            <p:cNvSpPr/>
            <p:nvPr/>
          </p:nvSpPr>
          <p:spPr>
            <a:xfrm>
              <a:off x="10753421" y="1947632"/>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63</a:t>
              </a:r>
            </a:p>
          </p:txBody>
        </p:sp>
        <p:sp>
          <p:nvSpPr>
            <p:cNvPr id="42" name="New shape"/>
            <p:cNvSpPr/>
            <p:nvPr/>
          </p:nvSpPr>
          <p:spPr>
            <a:xfrm>
              <a:off x="10400996" y="1947632"/>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60</a:t>
              </a:r>
            </a:p>
          </p:txBody>
        </p:sp>
        <p:sp>
          <p:nvSpPr>
            <p:cNvPr id="43" name="New shape"/>
            <p:cNvSpPr/>
            <p:nvPr/>
          </p:nvSpPr>
          <p:spPr>
            <a:xfrm>
              <a:off x="10048571" y="1947632"/>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40</a:t>
              </a:r>
            </a:p>
          </p:txBody>
        </p:sp>
        <p:sp>
          <p:nvSpPr>
            <p:cNvPr id="44" name="New shape"/>
            <p:cNvSpPr/>
            <p:nvPr/>
          </p:nvSpPr>
          <p:spPr>
            <a:xfrm>
              <a:off x="56928" y="1967823"/>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Encourages creative thinking.</a:t>
              </a:r>
            </a:p>
          </p:txBody>
        </p:sp>
        <p:sp>
          <p:nvSpPr>
            <p:cNvPr id="45" name="New shape"/>
            <p:cNvSpPr/>
            <p:nvPr/>
          </p:nvSpPr>
          <p:spPr>
            <a:xfrm>
              <a:off x="11810696" y="2131570"/>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75</a:t>
              </a:r>
            </a:p>
          </p:txBody>
        </p:sp>
        <p:sp>
          <p:nvSpPr>
            <p:cNvPr id="46" name="New shape"/>
            <p:cNvSpPr/>
            <p:nvPr/>
          </p:nvSpPr>
          <p:spPr>
            <a:xfrm>
              <a:off x="11458271" y="2131570"/>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57</a:t>
              </a:r>
            </a:p>
          </p:txBody>
        </p:sp>
        <p:sp>
          <p:nvSpPr>
            <p:cNvPr id="47" name="New shape"/>
            <p:cNvSpPr/>
            <p:nvPr/>
          </p:nvSpPr>
          <p:spPr>
            <a:xfrm>
              <a:off x="11105846" y="2131570"/>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51</a:t>
              </a:r>
            </a:p>
          </p:txBody>
        </p:sp>
        <p:sp>
          <p:nvSpPr>
            <p:cNvPr id="48" name="New shape"/>
            <p:cNvSpPr/>
            <p:nvPr/>
          </p:nvSpPr>
          <p:spPr>
            <a:xfrm>
              <a:off x="10753421" y="2131570"/>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55</a:t>
              </a:r>
            </a:p>
          </p:txBody>
        </p:sp>
        <p:sp>
          <p:nvSpPr>
            <p:cNvPr id="49" name="New shape"/>
            <p:cNvSpPr/>
            <p:nvPr/>
          </p:nvSpPr>
          <p:spPr>
            <a:xfrm>
              <a:off x="10400996" y="2131570"/>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63</a:t>
              </a:r>
            </a:p>
          </p:txBody>
        </p:sp>
        <p:sp>
          <p:nvSpPr>
            <p:cNvPr id="50" name="New shape"/>
            <p:cNvSpPr/>
            <p:nvPr/>
          </p:nvSpPr>
          <p:spPr>
            <a:xfrm>
              <a:off x="10048571" y="2131570"/>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53</a:t>
              </a:r>
            </a:p>
          </p:txBody>
        </p:sp>
        <p:sp>
          <p:nvSpPr>
            <p:cNvPr id="51" name="New shape"/>
            <p:cNvSpPr/>
            <p:nvPr/>
          </p:nvSpPr>
          <p:spPr>
            <a:xfrm>
              <a:off x="56928" y="2151761"/>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Champions change that goes beyond the scope of his/her job.</a:t>
              </a:r>
            </a:p>
          </p:txBody>
        </p:sp>
        <p:sp>
          <p:nvSpPr>
            <p:cNvPr id="52" name="New shape"/>
            <p:cNvSpPr/>
            <p:nvPr/>
          </p:nvSpPr>
          <p:spPr>
            <a:xfrm>
              <a:off x="11810696" y="2315508"/>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53</a:t>
              </a:r>
            </a:p>
          </p:txBody>
        </p:sp>
        <p:sp>
          <p:nvSpPr>
            <p:cNvPr id="53" name="New shape"/>
            <p:cNvSpPr/>
            <p:nvPr/>
          </p:nvSpPr>
          <p:spPr>
            <a:xfrm>
              <a:off x="11458271" y="2315508"/>
              <a:ext cx="305715" cy="143078"/>
            </a:xfrm>
            <a:prstGeom prst="rect">
              <a:avLst/>
            </a:prstGeom>
            <a:solidFill>
              <a:srgbClr val="B6C7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25</a:t>
              </a:r>
            </a:p>
          </p:txBody>
        </p:sp>
        <p:sp>
          <p:nvSpPr>
            <p:cNvPr id="54" name="New shape"/>
            <p:cNvSpPr/>
            <p:nvPr/>
          </p:nvSpPr>
          <p:spPr>
            <a:xfrm>
              <a:off x="11105846" y="2315508"/>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50</a:t>
              </a:r>
            </a:p>
          </p:txBody>
        </p:sp>
        <p:sp>
          <p:nvSpPr>
            <p:cNvPr id="55" name="New shape"/>
            <p:cNvSpPr/>
            <p:nvPr/>
          </p:nvSpPr>
          <p:spPr>
            <a:xfrm>
              <a:off x="10753421" y="2315508"/>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48</a:t>
              </a:r>
            </a:p>
          </p:txBody>
        </p:sp>
        <p:sp>
          <p:nvSpPr>
            <p:cNvPr id="56" name="New shape"/>
            <p:cNvSpPr/>
            <p:nvPr/>
          </p:nvSpPr>
          <p:spPr>
            <a:xfrm>
              <a:off x="10400996" y="2315508"/>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52</a:t>
              </a:r>
            </a:p>
          </p:txBody>
        </p:sp>
        <p:sp>
          <p:nvSpPr>
            <p:cNvPr id="57" name="New shape"/>
            <p:cNvSpPr/>
            <p:nvPr/>
          </p:nvSpPr>
          <p:spPr>
            <a:xfrm>
              <a:off x="10048571" y="2315508"/>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27</a:t>
              </a:r>
            </a:p>
          </p:txBody>
        </p:sp>
        <p:sp>
          <p:nvSpPr>
            <p:cNvPr id="58" name="New shape"/>
            <p:cNvSpPr/>
            <p:nvPr/>
          </p:nvSpPr>
          <p:spPr>
            <a:xfrm>
              <a:off x="56928" y="2335698"/>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Challenges organizational practices that are nonproductive.</a:t>
              </a:r>
            </a:p>
          </p:txBody>
        </p:sp>
        <p:sp>
          <p:nvSpPr>
            <p:cNvPr id="59" name="New shape"/>
            <p:cNvSpPr/>
            <p:nvPr/>
          </p:nvSpPr>
          <p:spPr>
            <a:xfrm>
              <a:off x="11810696" y="2499446"/>
              <a:ext cx="305715" cy="143078"/>
            </a:xfrm>
            <a:prstGeom prst="rect">
              <a:avLst/>
            </a:prstGeom>
            <a:solidFill>
              <a:srgbClr val="2D50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78</a:t>
              </a:r>
            </a:p>
          </p:txBody>
        </p:sp>
        <p:sp>
          <p:nvSpPr>
            <p:cNvPr id="60" name="New shape"/>
            <p:cNvSpPr/>
            <p:nvPr/>
          </p:nvSpPr>
          <p:spPr>
            <a:xfrm>
              <a:off x="11458271" y="2499446"/>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41</a:t>
              </a:r>
            </a:p>
          </p:txBody>
        </p:sp>
        <p:sp>
          <p:nvSpPr>
            <p:cNvPr id="61" name="New shape"/>
            <p:cNvSpPr/>
            <p:nvPr/>
          </p:nvSpPr>
          <p:spPr>
            <a:xfrm>
              <a:off x="11105846" y="2499446"/>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50</a:t>
              </a:r>
            </a:p>
          </p:txBody>
        </p:sp>
        <p:sp>
          <p:nvSpPr>
            <p:cNvPr id="62" name="New shape"/>
            <p:cNvSpPr/>
            <p:nvPr/>
          </p:nvSpPr>
          <p:spPr>
            <a:xfrm>
              <a:off x="10753421" y="2499446"/>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54</a:t>
              </a:r>
            </a:p>
          </p:txBody>
        </p:sp>
        <p:sp>
          <p:nvSpPr>
            <p:cNvPr id="63" name="New shape"/>
            <p:cNvSpPr/>
            <p:nvPr/>
          </p:nvSpPr>
          <p:spPr>
            <a:xfrm>
              <a:off x="10400996" y="2499446"/>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62</a:t>
              </a:r>
            </a:p>
          </p:txBody>
        </p:sp>
        <p:sp>
          <p:nvSpPr>
            <p:cNvPr id="64" name="New shape"/>
            <p:cNvSpPr/>
            <p:nvPr/>
          </p:nvSpPr>
          <p:spPr>
            <a:xfrm>
              <a:off x="10048571" y="2499446"/>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35</a:t>
              </a:r>
            </a:p>
          </p:txBody>
        </p:sp>
        <p:sp>
          <p:nvSpPr>
            <p:cNvPr id="65" name="New shape"/>
            <p:cNvSpPr/>
            <p:nvPr/>
          </p:nvSpPr>
          <p:spPr>
            <a:xfrm>
              <a:off x="56928" y="2519637"/>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Generates innovative ideas and solutions to problems.</a:t>
              </a:r>
            </a:p>
          </p:txBody>
        </p:sp>
        <p:sp>
          <p:nvSpPr>
            <p:cNvPr id="66" name="New shape"/>
            <p:cNvSpPr/>
            <p:nvPr/>
          </p:nvSpPr>
          <p:spPr>
            <a:xfrm>
              <a:off x="7742106" y="2726912"/>
              <a:ext cx="2005357" cy="156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200">
                  <a:solidFill>
                    <a:srgbClr val="4274B8"/>
                  </a:solidFill>
                  <a:latin typeface="Arial"/>
                </a:rPr>
                <a:t>Emphasizes Customer Focus</a:t>
              </a:r>
            </a:p>
          </p:txBody>
        </p:sp>
        <p:sp>
          <p:nvSpPr>
            <p:cNvPr id="67" name="New shape"/>
            <p:cNvSpPr/>
            <p:nvPr/>
          </p:nvSpPr>
          <p:spPr>
            <a:xfrm>
              <a:off x="11810696" y="2901898"/>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64</a:t>
              </a:r>
            </a:p>
          </p:txBody>
        </p:sp>
        <p:sp>
          <p:nvSpPr>
            <p:cNvPr id="68" name="New shape"/>
            <p:cNvSpPr/>
            <p:nvPr/>
          </p:nvSpPr>
          <p:spPr>
            <a:xfrm>
              <a:off x="11458271" y="2901898"/>
              <a:ext cx="305715" cy="143078"/>
            </a:xfrm>
            <a:prstGeom prst="rect">
              <a:avLst/>
            </a:prstGeom>
            <a:solidFill>
              <a:srgbClr val="B6C7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16</a:t>
              </a:r>
            </a:p>
          </p:txBody>
        </p:sp>
        <p:sp>
          <p:nvSpPr>
            <p:cNvPr id="69" name="New shape"/>
            <p:cNvSpPr/>
            <p:nvPr/>
          </p:nvSpPr>
          <p:spPr>
            <a:xfrm>
              <a:off x="11105846" y="2901898"/>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31</a:t>
              </a:r>
            </a:p>
          </p:txBody>
        </p:sp>
        <p:sp>
          <p:nvSpPr>
            <p:cNvPr id="70" name="New shape"/>
            <p:cNvSpPr/>
            <p:nvPr/>
          </p:nvSpPr>
          <p:spPr>
            <a:xfrm>
              <a:off x="10753421" y="2901898"/>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33</a:t>
              </a:r>
            </a:p>
          </p:txBody>
        </p:sp>
        <p:sp>
          <p:nvSpPr>
            <p:cNvPr id="71" name="New shape"/>
            <p:cNvSpPr/>
            <p:nvPr/>
          </p:nvSpPr>
          <p:spPr>
            <a:xfrm>
              <a:off x="10400996" y="2901898"/>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36</a:t>
              </a:r>
            </a:p>
          </p:txBody>
        </p:sp>
        <p:sp>
          <p:nvSpPr>
            <p:cNvPr id="72" name="New shape"/>
            <p:cNvSpPr/>
            <p:nvPr/>
          </p:nvSpPr>
          <p:spPr>
            <a:xfrm>
              <a:off x="10048571" y="2901898"/>
              <a:ext cx="305715" cy="143078"/>
            </a:xfrm>
            <a:prstGeom prst="rect">
              <a:avLst/>
            </a:prstGeom>
            <a:solidFill>
              <a:srgbClr val="B6C7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18</a:t>
              </a:r>
            </a:p>
          </p:txBody>
        </p:sp>
        <p:sp>
          <p:nvSpPr>
            <p:cNvPr id="73" name="New shape"/>
            <p:cNvSpPr/>
            <p:nvPr/>
          </p:nvSpPr>
          <p:spPr>
            <a:xfrm>
              <a:off x="56928" y="2922089"/>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Encourages direct contact with customers.</a:t>
              </a:r>
            </a:p>
          </p:txBody>
        </p:sp>
        <p:sp>
          <p:nvSpPr>
            <p:cNvPr id="74" name="New shape"/>
            <p:cNvSpPr/>
            <p:nvPr/>
          </p:nvSpPr>
          <p:spPr>
            <a:xfrm>
              <a:off x="11810696" y="3085836"/>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68</a:t>
              </a:r>
            </a:p>
          </p:txBody>
        </p:sp>
        <p:sp>
          <p:nvSpPr>
            <p:cNvPr id="75" name="New shape"/>
            <p:cNvSpPr/>
            <p:nvPr/>
          </p:nvSpPr>
          <p:spPr>
            <a:xfrm>
              <a:off x="11458271" y="3085836"/>
              <a:ext cx="305715" cy="143078"/>
            </a:xfrm>
            <a:prstGeom prst="rect">
              <a:avLst/>
            </a:prstGeom>
            <a:solidFill>
              <a:srgbClr val="B6C7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11</a:t>
              </a:r>
            </a:p>
          </p:txBody>
        </p:sp>
        <p:sp>
          <p:nvSpPr>
            <p:cNvPr id="76" name="New shape"/>
            <p:cNvSpPr/>
            <p:nvPr/>
          </p:nvSpPr>
          <p:spPr>
            <a:xfrm>
              <a:off x="11105846" y="3085836"/>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49</a:t>
              </a:r>
            </a:p>
          </p:txBody>
        </p:sp>
        <p:sp>
          <p:nvSpPr>
            <p:cNvPr id="77" name="New shape"/>
            <p:cNvSpPr/>
            <p:nvPr/>
          </p:nvSpPr>
          <p:spPr>
            <a:xfrm>
              <a:off x="10753421" y="3085836"/>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28</a:t>
              </a:r>
            </a:p>
          </p:txBody>
        </p:sp>
        <p:sp>
          <p:nvSpPr>
            <p:cNvPr id="78" name="New shape"/>
            <p:cNvSpPr/>
            <p:nvPr/>
          </p:nvSpPr>
          <p:spPr>
            <a:xfrm>
              <a:off x="10400996" y="3085836"/>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35</a:t>
              </a:r>
            </a:p>
          </p:txBody>
        </p:sp>
        <p:sp>
          <p:nvSpPr>
            <p:cNvPr id="79" name="New shape"/>
            <p:cNvSpPr/>
            <p:nvPr/>
          </p:nvSpPr>
          <p:spPr>
            <a:xfrm>
              <a:off x="10048571" y="3085836"/>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69</a:t>
              </a:r>
            </a:p>
          </p:txBody>
        </p:sp>
        <p:sp>
          <p:nvSpPr>
            <p:cNvPr id="80" name="New shape"/>
            <p:cNvSpPr/>
            <p:nvPr/>
          </p:nvSpPr>
          <p:spPr>
            <a:xfrm>
              <a:off x="56928" y="3106027"/>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Responds quickly and effectively to customer feedback.</a:t>
              </a:r>
            </a:p>
          </p:txBody>
        </p:sp>
        <p:sp>
          <p:nvSpPr>
            <p:cNvPr id="81" name="New shape"/>
            <p:cNvSpPr/>
            <p:nvPr/>
          </p:nvSpPr>
          <p:spPr>
            <a:xfrm>
              <a:off x="11810696" y="3269775"/>
              <a:ext cx="305715" cy="143078"/>
            </a:xfrm>
            <a:prstGeom prst="rect">
              <a:avLst/>
            </a:prstGeom>
            <a:solidFill>
              <a:srgbClr val="2D50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76</a:t>
              </a:r>
            </a:p>
          </p:txBody>
        </p:sp>
        <p:sp>
          <p:nvSpPr>
            <p:cNvPr id="82" name="New shape"/>
            <p:cNvSpPr/>
            <p:nvPr/>
          </p:nvSpPr>
          <p:spPr>
            <a:xfrm>
              <a:off x="11458271" y="3269775"/>
              <a:ext cx="305715" cy="143078"/>
            </a:xfrm>
            <a:prstGeom prst="rect">
              <a:avLst/>
            </a:prstGeom>
            <a:solidFill>
              <a:srgbClr val="B6C7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12</a:t>
              </a:r>
            </a:p>
          </p:txBody>
        </p:sp>
        <p:sp>
          <p:nvSpPr>
            <p:cNvPr id="83" name="New shape"/>
            <p:cNvSpPr/>
            <p:nvPr/>
          </p:nvSpPr>
          <p:spPr>
            <a:xfrm>
              <a:off x="11105846" y="3269775"/>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39</a:t>
              </a:r>
            </a:p>
          </p:txBody>
        </p:sp>
        <p:sp>
          <p:nvSpPr>
            <p:cNvPr id="84" name="New shape"/>
            <p:cNvSpPr/>
            <p:nvPr/>
          </p:nvSpPr>
          <p:spPr>
            <a:xfrm>
              <a:off x="10753421" y="3269775"/>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40</a:t>
              </a:r>
            </a:p>
          </p:txBody>
        </p:sp>
        <p:sp>
          <p:nvSpPr>
            <p:cNvPr id="85" name="New shape"/>
            <p:cNvSpPr/>
            <p:nvPr/>
          </p:nvSpPr>
          <p:spPr>
            <a:xfrm>
              <a:off x="10400996" y="3269775"/>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41</a:t>
              </a:r>
            </a:p>
          </p:txBody>
        </p:sp>
        <p:sp>
          <p:nvSpPr>
            <p:cNvPr id="86" name="New shape"/>
            <p:cNvSpPr/>
            <p:nvPr/>
          </p:nvSpPr>
          <p:spPr>
            <a:xfrm>
              <a:off x="10048571" y="3269775"/>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40</a:t>
              </a:r>
            </a:p>
          </p:txBody>
        </p:sp>
        <p:sp>
          <p:nvSpPr>
            <p:cNvPr id="87" name="New shape"/>
            <p:cNvSpPr/>
            <p:nvPr/>
          </p:nvSpPr>
          <p:spPr>
            <a:xfrm>
              <a:off x="56928" y="3289965"/>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Actively seeks feedback from customers.</a:t>
              </a:r>
            </a:p>
          </p:txBody>
        </p:sp>
        <p:sp>
          <p:nvSpPr>
            <p:cNvPr id="88" name="New shape"/>
            <p:cNvSpPr/>
            <p:nvPr/>
          </p:nvSpPr>
          <p:spPr>
            <a:xfrm>
              <a:off x="11810696" y="3453712"/>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72</a:t>
              </a:r>
            </a:p>
          </p:txBody>
        </p:sp>
        <p:sp>
          <p:nvSpPr>
            <p:cNvPr id="89" name="New shape"/>
            <p:cNvSpPr/>
            <p:nvPr/>
          </p:nvSpPr>
          <p:spPr>
            <a:xfrm>
              <a:off x="11458271" y="3453712"/>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43</a:t>
              </a:r>
            </a:p>
          </p:txBody>
        </p:sp>
        <p:sp>
          <p:nvSpPr>
            <p:cNvPr id="90" name="New shape"/>
            <p:cNvSpPr/>
            <p:nvPr/>
          </p:nvSpPr>
          <p:spPr>
            <a:xfrm>
              <a:off x="11105846" y="3453712"/>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51</a:t>
              </a:r>
            </a:p>
          </p:txBody>
        </p:sp>
        <p:sp>
          <p:nvSpPr>
            <p:cNvPr id="91" name="New shape"/>
            <p:cNvSpPr/>
            <p:nvPr/>
          </p:nvSpPr>
          <p:spPr>
            <a:xfrm>
              <a:off x="10753421" y="3453712"/>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35</a:t>
              </a:r>
            </a:p>
          </p:txBody>
        </p:sp>
        <p:sp>
          <p:nvSpPr>
            <p:cNvPr id="92" name="New shape"/>
            <p:cNvSpPr/>
            <p:nvPr/>
          </p:nvSpPr>
          <p:spPr>
            <a:xfrm>
              <a:off x="10400996" y="3453712"/>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48</a:t>
              </a:r>
            </a:p>
          </p:txBody>
        </p:sp>
        <p:sp>
          <p:nvSpPr>
            <p:cNvPr id="93" name="New shape"/>
            <p:cNvSpPr/>
            <p:nvPr/>
          </p:nvSpPr>
          <p:spPr>
            <a:xfrm>
              <a:off x="10048571" y="3453712"/>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67</a:t>
              </a:r>
            </a:p>
          </p:txBody>
        </p:sp>
        <p:sp>
          <p:nvSpPr>
            <p:cNvPr id="94" name="New shape"/>
            <p:cNvSpPr/>
            <p:nvPr/>
          </p:nvSpPr>
          <p:spPr>
            <a:xfrm>
              <a:off x="56928" y="3473903"/>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Continuously tries to improve service to customers.</a:t>
              </a:r>
            </a:p>
          </p:txBody>
        </p:sp>
        <p:sp>
          <p:nvSpPr>
            <p:cNvPr id="95" name="New shape"/>
            <p:cNvSpPr/>
            <p:nvPr/>
          </p:nvSpPr>
          <p:spPr>
            <a:xfrm>
              <a:off x="11810696" y="3637650"/>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74</a:t>
              </a:r>
            </a:p>
          </p:txBody>
        </p:sp>
        <p:sp>
          <p:nvSpPr>
            <p:cNvPr id="96" name="New shape"/>
            <p:cNvSpPr/>
            <p:nvPr/>
          </p:nvSpPr>
          <p:spPr>
            <a:xfrm>
              <a:off x="11458271" y="3637650"/>
              <a:ext cx="305715" cy="143078"/>
            </a:xfrm>
            <a:prstGeom prst="rect">
              <a:avLst/>
            </a:prstGeom>
            <a:solidFill>
              <a:srgbClr val="B6C7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14</a:t>
              </a:r>
            </a:p>
          </p:txBody>
        </p:sp>
        <p:sp>
          <p:nvSpPr>
            <p:cNvPr id="97" name="New shape"/>
            <p:cNvSpPr/>
            <p:nvPr/>
          </p:nvSpPr>
          <p:spPr>
            <a:xfrm>
              <a:off x="11105846" y="3637650"/>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44</a:t>
              </a:r>
            </a:p>
          </p:txBody>
        </p:sp>
        <p:sp>
          <p:nvSpPr>
            <p:cNvPr id="98" name="New shape"/>
            <p:cNvSpPr/>
            <p:nvPr/>
          </p:nvSpPr>
          <p:spPr>
            <a:xfrm>
              <a:off x="10753421" y="3637650"/>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43</a:t>
              </a:r>
            </a:p>
          </p:txBody>
        </p:sp>
        <p:sp>
          <p:nvSpPr>
            <p:cNvPr id="99" name="New shape"/>
            <p:cNvSpPr/>
            <p:nvPr/>
          </p:nvSpPr>
          <p:spPr>
            <a:xfrm>
              <a:off x="10400996" y="3637650"/>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50</a:t>
              </a:r>
            </a:p>
          </p:txBody>
        </p:sp>
        <p:sp>
          <p:nvSpPr>
            <p:cNvPr id="100" name="New shape"/>
            <p:cNvSpPr/>
            <p:nvPr/>
          </p:nvSpPr>
          <p:spPr>
            <a:xfrm>
              <a:off x="10048571" y="3637650"/>
              <a:ext cx="305715" cy="143078"/>
            </a:xfrm>
            <a:prstGeom prst="rect">
              <a:avLst/>
            </a:prstGeom>
            <a:solidFill>
              <a:srgbClr val="2D50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78</a:t>
              </a:r>
            </a:p>
          </p:txBody>
        </p:sp>
        <p:sp>
          <p:nvSpPr>
            <p:cNvPr id="101" name="New shape"/>
            <p:cNvSpPr/>
            <p:nvPr/>
          </p:nvSpPr>
          <p:spPr>
            <a:xfrm>
              <a:off x="56928" y="3657840"/>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Incorporates customer input into the planning process.</a:t>
              </a:r>
            </a:p>
          </p:txBody>
        </p:sp>
        <p:sp>
          <p:nvSpPr>
            <p:cNvPr id="102" name="New shape"/>
            <p:cNvSpPr/>
            <p:nvPr/>
          </p:nvSpPr>
          <p:spPr>
            <a:xfrm>
              <a:off x="7427467" y="3865116"/>
              <a:ext cx="2325958" cy="156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200">
                  <a:solidFill>
                    <a:srgbClr val="4274B8"/>
                  </a:solidFill>
                  <a:latin typeface="Arial"/>
                </a:rPr>
                <a:t>Promotes Organizational Learning</a:t>
              </a:r>
            </a:p>
          </p:txBody>
        </p:sp>
        <p:sp>
          <p:nvSpPr>
            <p:cNvPr id="103" name="New shape"/>
            <p:cNvSpPr/>
            <p:nvPr/>
          </p:nvSpPr>
          <p:spPr>
            <a:xfrm>
              <a:off x="11810696" y="4040103"/>
              <a:ext cx="305715" cy="143078"/>
            </a:xfrm>
            <a:prstGeom prst="rect">
              <a:avLst/>
            </a:prstGeom>
            <a:solidFill>
              <a:srgbClr val="2D50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78</a:t>
              </a:r>
            </a:p>
          </p:txBody>
        </p:sp>
        <p:sp>
          <p:nvSpPr>
            <p:cNvPr id="104" name="New shape"/>
            <p:cNvSpPr/>
            <p:nvPr/>
          </p:nvSpPr>
          <p:spPr>
            <a:xfrm>
              <a:off x="11458271" y="4040103"/>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72</a:t>
              </a:r>
            </a:p>
          </p:txBody>
        </p:sp>
        <p:sp>
          <p:nvSpPr>
            <p:cNvPr id="105" name="New shape"/>
            <p:cNvSpPr/>
            <p:nvPr/>
          </p:nvSpPr>
          <p:spPr>
            <a:xfrm>
              <a:off x="11105846" y="4040103"/>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46</a:t>
              </a:r>
            </a:p>
          </p:txBody>
        </p:sp>
        <p:sp>
          <p:nvSpPr>
            <p:cNvPr id="106" name="New shape"/>
            <p:cNvSpPr/>
            <p:nvPr/>
          </p:nvSpPr>
          <p:spPr>
            <a:xfrm>
              <a:off x="10753421" y="4040103"/>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29</a:t>
              </a:r>
            </a:p>
          </p:txBody>
        </p:sp>
        <p:sp>
          <p:nvSpPr>
            <p:cNvPr id="107" name="New shape"/>
            <p:cNvSpPr/>
            <p:nvPr/>
          </p:nvSpPr>
          <p:spPr>
            <a:xfrm>
              <a:off x="10400996" y="4040103"/>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41</a:t>
              </a:r>
            </a:p>
          </p:txBody>
        </p:sp>
        <p:sp>
          <p:nvSpPr>
            <p:cNvPr id="108" name="New shape"/>
            <p:cNvSpPr/>
            <p:nvPr/>
          </p:nvSpPr>
          <p:spPr>
            <a:xfrm>
              <a:off x="10048571" y="4040103"/>
              <a:ext cx="305715" cy="143078"/>
            </a:xfrm>
            <a:prstGeom prst="rect">
              <a:avLst/>
            </a:prstGeom>
            <a:solidFill>
              <a:srgbClr val="B6C7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24</a:t>
              </a:r>
            </a:p>
          </p:txBody>
        </p:sp>
        <p:sp>
          <p:nvSpPr>
            <p:cNvPr id="109" name="New shape"/>
            <p:cNvSpPr/>
            <p:nvPr/>
          </p:nvSpPr>
          <p:spPr>
            <a:xfrm>
              <a:off x="56928" y="4060293"/>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Views failure as an opportunity for learning and improvement.</a:t>
              </a:r>
            </a:p>
          </p:txBody>
        </p:sp>
        <p:sp>
          <p:nvSpPr>
            <p:cNvPr id="110" name="New shape"/>
            <p:cNvSpPr/>
            <p:nvPr/>
          </p:nvSpPr>
          <p:spPr>
            <a:xfrm>
              <a:off x="11810696" y="4224040"/>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29</a:t>
              </a:r>
            </a:p>
          </p:txBody>
        </p:sp>
        <p:sp>
          <p:nvSpPr>
            <p:cNvPr id="111" name="New shape"/>
            <p:cNvSpPr/>
            <p:nvPr/>
          </p:nvSpPr>
          <p:spPr>
            <a:xfrm>
              <a:off x="11458271" y="4224040"/>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40</a:t>
              </a:r>
            </a:p>
          </p:txBody>
        </p:sp>
        <p:sp>
          <p:nvSpPr>
            <p:cNvPr id="112" name="New shape"/>
            <p:cNvSpPr/>
            <p:nvPr/>
          </p:nvSpPr>
          <p:spPr>
            <a:xfrm>
              <a:off x="11105846" y="4224040"/>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41</a:t>
              </a:r>
            </a:p>
          </p:txBody>
        </p:sp>
        <p:sp>
          <p:nvSpPr>
            <p:cNvPr id="113" name="New shape"/>
            <p:cNvSpPr/>
            <p:nvPr/>
          </p:nvSpPr>
          <p:spPr>
            <a:xfrm>
              <a:off x="10753421" y="4224040"/>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36</a:t>
              </a:r>
            </a:p>
          </p:txBody>
        </p:sp>
        <p:sp>
          <p:nvSpPr>
            <p:cNvPr id="114" name="New shape"/>
            <p:cNvSpPr/>
            <p:nvPr/>
          </p:nvSpPr>
          <p:spPr>
            <a:xfrm>
              <a:off x="10400996" y="4224040"/>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39</a:t>
              </a:r>
            </a:p>
          </p:txBody>
        </p:sp>
        <p:sp>
          <p:nvSpPr>
            <p:cNvPr id="115" name="New shape"/>
            <p:cNvSpPr/>
            <p:nvPr/>
          </p:nvSpPr>
          <p:spPr>
            <a:xfrm>
              <a:off x="10048571" y="4224040"/>
              <a:ext cx="305715" cy="143078"/>
            </a:xfrm>
            <a:prstGeom prst="rect">
              <a:avLst/>
            </a:prstGeom>
            <a:solidFill>
              <a:srgbClr val="B6C7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22</a:t>
              </a:r>
            </a:p>
          </p:txBody>
        </p:sp>
        <p:sp>
          <p:nvSpPr>
            <p:cNvPr id="116" name="New shape"/>
            <p:cNvSpPr/>
            <p:nvPr/>
          </p:nvSpPr>
          <p:spPr>
            <a:xfrm>
              <a:off x="56928" y="4244231"/>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Creates a working environment in which learning is an important objective.</a:t>
              </a:r>
            </a:p>
          </p:txBody>
        </p:sp>
        <p:sp>
          <p:nvSpPr>
            <p:cNvPr id="117" name="New shape"/>
            <p:cNvSpPr/>
            <p:nvPr/>
          </p:nvSpPr>
          <p:spPr>
            <a:xfrm>
              <a:off x="11810696" y="4407978"/>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36</a:t>
              </a:r>
            </a:p>
          </p:txBody>
        </p:sp>
        <p:sp>
          <p:nvSpPr>
            <p:cNvPr id="118" name="New shape"/>
            <p:cNvSpPr/>
            <p:nvPr/>
          </p:nvSpPr>
          <p:spPr>
            <a:xfrm>
              <a:off x="11458271" y="4407978"/>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26</a:t>
              </a:r>
            </a:p>
          </p:txBody>
        </p:sp>
        <p:sp>
          <p:nvSpPr>
            <p:cNvPr id="119" name="New shape"/>
            <p:cNvSpPr/>
            <p:nvPr/>
          </p:nvSpPr>
          <p:spPr>
            <a:xfrm>
              <a:off x="11105846" y="4407978"/>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54</a:t>
              </a:r>
            </a:p>
          </p:txBody>
        </p:sp>
        <p:sp>
          <p:nvSpPr>
            <p:cNvPr id="120" name="New shape"/>
            <p:cNvSpPr/>
            <p:nvPr/>
          </p:nvSpPr>
          <p:spPr>
            <a:xfrm>
              <a:off x="10753421" y="4407978"/>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35</a:t>
              </a:r>
            </a:p>
          </p:txBody>
        </p:sp>
        <p:sp>
          <p:nvSpPr>
            <p:cNvPr id="121" name="New shape"/>
            <p:cNvSpPr/>
            <p:nvPr/>
          </p:nvSpPr>
          <p:spPr>
            <a:xfrm>
              <a:off x="10400996" y="4407978"/>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43</a:t>
              </a:r>
            </a:p>
          </p:txBody>
        </p:sp>
        <p:sp>
          <p:nvSpPr>
            <p:cNvPr id="122" name="New shape"/>
            <p:cNvSpPr/>
            <p:nvPr/>
          </p:nvSpPr>
          <p:spPr>
            <a:xfrm>
              <a:off x="10048571" y="4407978"/>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34</a:t>
              </a:r>
            </a:p>
          </p:txBody>
        </p:sp>
        <p:sp>
          <p:nvSpPr>
            <p:cNvPr id="123" name="New shape"/>
            <p:cNvSpPr/>
            <p:nvPr/>
          </p:nvSpPr>
          <p:spPr>
            <a:xfrm>
              <a:off x="56928" y="4428168"/>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Openly accepts criticism without being defensive.</a:t>
              </a:r>
            </a:p>
          </p:txBody>
        </p:sp>
        <p:sp>
          <p:nvSpPr>
            <p:cNvPr id="124" name="New shape"/>
            <p:cNvSpPr/>
            <p:nvPr/>
          </p:nvSpPr>
          <p:spPr>
            <a:xfrm>
              <a:off x="11810696" y="4591916"/>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32</a:t>
              </a:r>
            </a:p>
          </p:txBody>
        </p:sp>
        <p:sp>
          <p:nvSpPr>
            <p:cNvPr id="125" name="New shape"/>
            <p:cNvSpPr/>
            <p:nvPr/>
          </p:nvSpPr>
          <p:spPr>
            <a:xfrm>
              <a:off x="11458271" y="4591916"/>
              <a:ext cx="305715" cy="143078"/>
            </a:xfrm>
            <a:prstGeom prst="rect">
              <a:avLst/>
            </a:prstGeom>
            <a:solidFill>
              <a:srgbClr val="B6C7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11</a:t>
              </a:r>
            </a:p>
          </p:txBody>
        </p:sp>
        <p:sp>
          <p:nvSpPr>
            <p:cNvPr id="126" name="New shape"/>
            <p:cNvSpPr/>
            <p:nvPr/>
          </p:nvSpPr>
          <p:spPr>
            <a:xfrm>
              <a:off x="11105846" y="4591916"/>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41</a:t>
              </a:r>
            </a:p>
          </p:txBody>
        </p:sp>
        <p:sp>
          <p:nvSpPr>
            <p:cNvPr id="127" name="New shape"/>
            <p:cNvSpPr/>
            <p:nvPr/>
          </p:nvSpPr>
          <p:spPr>
            <a:xfrm>
              <a:off x="10753421" y="4591916"/>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34</a:t>
              </a:r>
            </a:p>
          </p:txBody>
        </p:sp>
        <p:sp>
          <p:nvSpPr>
            <p:cNvPr id="128" name="New shape"/>
            <p:cNvSpPr/>
            <p:nvPr/>
          </p:nvSpPr>
          <p:spPr>
            <a:xfrm>
              <a:off x="10400996" y="4591916"/>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36</a:t>
              </a:r>
            </a:p>
          </p:txBody>
        </p:sp>
        <p:sp>
          <p:nvSpPr>
            <p:cNvPr id="129" name="New shape"/>
            <p:cNvSpPr/>
            <p:nvPr/>
          </p:nvSpPr>
          <p:spPr>
            <a:xfrm>
              <a:off x="10048571" y="4591916"/>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41</a:t>
              </a:r>
            </a:p>
          </p:txBody>
        </p:sp>
        <p:sp>
          <p:nvSpPr>
            <p:cNvPr id="130" name="New shape"/>
            <p:cNvSpPr/>
            <p:nvPr/>
          </p:nvSpPr>
          <p:spPr>
            <a:xfrm>
              <a:off x="56928" y="4612107"/>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Knows the strengths and weaknesses of the competition.</a:t>
              </a:r>
            </a:p>
          </p:txBody>
        </p:sp>
        <p:sp>
          <p:nvSpPr>
            <p:cNvPr id="131" name="New shape"/>
            <p:cNvSpPr/>
            <p:nvPr/>
          </p:nvSpPr>
          <p:spPr>
            <a:xfrm>
              <a:off x="11810696" y="4775853"/>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38</a:t>
              </a:r>
            </a:p>
          </p:txBody>
        </p:sp>
        <p:sp>
          <p:nvSpPr>
            <p:cNvPr id="132" name="New shape"/>
            <p:cNvSpPr/>
            <p:nvPr/>
          </p:nvSpPr>
          <p:spPr>
            <a:xfrm>
              <a:off x="11458271" y="4775853"/>
              <a:ext cx="305715" cy="143078"/>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FFFFFF"/>
                  </a:solidFill>
                  <a:latin typeface="Arial"/>
                </a:rPr>
                <a:t>66</a:t>
              </a:r>
            </a:p>
          </p:txBody>
        </p:sp>
        <p:sp>
          <p:nvSpPr>
            <p:cNvPr id="133" name="New shape"/>
            <p:cNvSpPr/>
            <p:nvPr/>
          </p:nvSpPr>
          <p:spPr>
            <a:xfrm>
              <a:off x="11105846" y="4775853"/>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42</a:t>
              </a:r>
            </a:p>
          </p:txBody>
        </p:sp>
        <p:sp>
          <p:nvSpPr>
            <p:cNvPr id="134" name="New shape"/>
            <p:cNvSpPr/>
            <p:nvPr/>
          </p:nvSpPr>
          <p:spPr>
            <a:xfrm>
              <a:off x="10753421" y="4775853"/>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28</a:t>
              </a:r>
            </a:p>
          </p:txBody>
        </p:sp>
        <p:sp>
          <p:nvSpPr>
            <p:cNvPr id="135" name="New shape"/>
            <p:cNvSpPr/>
            <p:nvPr/>
          </p:nvSpPr>
          <p:spPr>
            <a:xfrm>
              <a:off x="10400996" y="4775853"/>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41</a:t>
              </a:r>
            </a:p>
          </p:txBody>
        </p:sp>
        <p:sp>
          <p:nvSpPr>
            <p:cNvPr id="136" name="New shape"/>
            <p:cNvSpPr/>
            <p:nvPr/>
          </p:nvSpPr>
          <p:spPr>
            <a:xfrm>
              <a:off x="10048571" y="4775853"/>
              <a:ext cx="305715" cy="143078"/>
            </a:xfrm>
            <a:prstGeom prst="rect">
              <a:avLst/>
            </a:prstGeom>
            <a:solidFill>
              <a:srgbClr val="8CAB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100">
                  <a:solidFill>
                    <a:srgbClr val="000000"/>
                  </a:solidFill>
                  <a:latin typeface="Arial"/>
                </a:rPr>
                <a:t>34</a:t>
              </a:r>
            </a:p>
          </p:txBody>
        </p:sp>
        <p:sp>
          <p:nvSpPr>
            <p:cNvPr id="137" name="New shape"/>
            <p:cNvSpPr/>
            <p:nvPr/>
          </p:nvSpPr>
          <p:spPr>
            <a:xfrm>
              <a:off x="56928" y="4796045"/>
              <a:ext cx="9649142" cy="1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800">
                  <a:solidFill>
                    <a:srgbClr val="000000"/>
                  </a:solidFill>
                  <a:latin typeface="Arial"/>
                </a:rPr>
                <a:t>Encourages others to learn about the best practices in the industry.</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76200" y="76200"/>
            <a:ext cx="1633460"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1059" b="1">
                <a:solidFill>
                  <a:srgbClr val="000000"/>
                </a:solidFill>
                <a:latin typeface="Arial"/>
              </a:rPr>
              <a:t>Highest &amp; Lowest Scores</a:t>
            </a:r>
          </a:p>
        </p:txBody>
      </p:sp>
      <p:sp>
        <p:nvSpPr>
          <p:cNvPr id="3" name="New shape"/>
          <p:cNvSpPr/>
          <p:nvPr/>
        </p:nvSpPr>
        <p:spPr>
          <a:xfrm>
            <a:off x="76200" y="237726"/>
            <a:ext cx="1617294" cy="95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4" name="New shape"/>
          <p:cNvSpPr/>
          <p:nvPr/>
        </p:nvSpPr>
        <p:spPr>
          <a:xfrm>
            <a:off x="76200" y="269663"/>
            <a:ext cx="1065997"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1059" b="1">
                <a:solidFill>
                  <a:srgbClr val="000000"/>
                </a:solidFill>
                <a:latin typeface="Arial"/>
              </a:rPr>
              <a:t>Combined Other</a:t>
            </a:r>
          </a:p>
        </p:txBody>
      </p:sp>
      <p:pic>
        <p:nvPicPr>
          <p:cNvPr id="5" name="New picture"/>
          <p:cNvPicPr/>
          <p:nvPr/>
        </p:nvPicPr>
        <p:blipFill>
          <a:blip r:embed="rId2"/>
          <a:stretch>
            <a:fillRect/>
          </a:stretch>
        </p:blipFill>
        <p:spPr>
          <a:xfrm>
            <a:off x="11445240" y="76200"/>
            <a:ext cx="670560" cy="670560"/>
          </a:xfrm>
          <a:prstGeom prst="rect">
            <a:avLst/>
          </a:prstGeom>
        </p:spPr>
      </p:pic>
      <p:sp>
        <p:nvSpPr>
          <p:cNvPr id="6" name="New shape"/>
          <p:cNvSpPr/>
          <p:nvPr/>
        </p:nvSpPr>
        <p:spPr>
          <a:xfrm>
            <a:off x="76200" y="6674116"/>
            <a:ext cx="1825821"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a:solidFill>
                  <a:srgbClr val="000000"/>
                </a:solidFill>
                <a:latin typeface="Arial"/>
              </a:rPr>
              <a:t>©Daniel R. Denison, Ph.D. All rights reserved</a:t>
            </a:r>
          </a:p>
        </p:txBody>
      </p:sp>
      <p:sp>
        <p:nvSpPr>
          <p:cNvPr id="7" name="New shape"/>
          <p:cNvSpPr/>
          <p:nvPr/>
        </p:nvSpPr>
        <p:spPr>
          <a:xfrm>
            <a:off x="76200" y="6566432"/>
            <a:ext cx="1530868"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NUMBERS DENOTE PERCENTILES</a:t>
            </a:r>
          </a:p>
        </p:txBody>
      </p:sp>
      <p:sp>
        <p:nvSpPr>
          <p:cNvPr id="8" name="New shape"/>
          <p:cNvSpPr/>
          <p:nvPr/>
        </p:nvSpPr>
        <p:spPr>
          <a:xfrm>
            <a:off x="1576696" y="6566432"/>
            <a:ext cx="128240"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  |  </a:t>
            </a:r>
          </a:p>
        </p:txBody>
      </p:sp>
      <p:sp>
        <p:nvSpPr>
          <p:cNvPr id="9" name="New shape"/>
          <p:cNvSpPr/>
          <p:nvPr/>
        </p:nvSpPr>
        <p:spPr>
          <a:xfrm>
            <a:off x="1701837" y="6566432"/>
            <a:ext cx="399148"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3/30/2021</a:t>
            </a:r>
          </a:p>
        </p:txBody>
      </p:sp>
      <p:sp>
        <p:nvSpPr>
          <p:cNvPr id="10" name="New shape"/>
          <p:cNvSpPr/>
          <p:nvPr/>
        </p:nvSpPr>
        <p:spPr>
          <a:xfrm>
            <a:off x="2102287" y="6566432"/>
            <a:ext cx="128240"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  |  </a:t>
            </a:r>
          </a:p>
        </p:txBody>
      </p:sp>
      <p:sp>
        <p:nvSpPr>
          <p:cNvPr id="11" name="New shape"/>
          <p:cNvSpPr/>
          <p:nvPr/>
        </p:nvSpPr>
        <p:spPr>
          <a:xfrm>
            <a:off x="2227428" y="6566432"/>
            <a:ext cx="690895" cy="10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706" b="1">
                <a:solidFill>
                  <a:srgbClr val="000000"/>
                </a:solidFill>
                <a:latin typeface="Arial"/>
              </a:rPr>
              <a:t>LC6019Q4G-139</a:t>
            </a:r>
          </a:p>
        </p:txBody>
      </p:sp>
      <p:sp>
        <p:nvSpPr>
          <p:cNvPr id="13" name="New shape"/>
          <p:cNvSpPr/>
          <p:nvPr/>
        </p:nvSpPr>
        <p:spPr>
          <a:xfrm>
            <a:off x="229619" y="831562"/>
            <a:ext cx="325473" cy="215444"/>
          </a:xfrm>
          <a:prstGeom prst="rect">
            <a:avLst/>
          </a:prstGeom>
          <a:solidFill>
            <a:srgbClr val="F5D5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000000"/>
                </a:solidFill>
                <a:latin typeface="Arial"/>
              </a:rPr>
              <a:t>68</a:t>
            </a:r>
          </a:p>
        </p:txBody>
      </p:sp>
      <p:sp>
        <p:nvSpPr>
          <p:cNvPr id="14" name="New shape"/>
          <p:cNvSpPr/>
          <p:nvPr/>
        </p:nvSpPr>
        <p:spPr>
          <a:xfrm>
            <a:off x="666751" y="868225"/>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dirty="0">
                <a:solidFill>
                  <a:srgbClr val="000000"/>
                </a:solidFill>
                <a:latin typeface="Arial"/>
              </a:rPr>
              <a:t>Does the "right thing" even when it is not popular.</a:t>
            </a:r>
          </a:p>
        </p:txBody>
      </p:sp>
      <p:sp>
        <p:nvSpPr>
          <p:cNvPr id="15" name="New shape"/>
          <p:cNvSpPr/>
          <p:nvPr/>
        </p:nvSpPr>
        <p:spPr>
          <a:xfrm>
            <a:off x="229619" y="1096263"/>
            <a:ext cx="325473" cy="215444"/>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000000"/>
                </a:solidFill>
                <a:latin typeface="Arial"/>
              </a:rPr>
              <a:t>66</a:t>
            </a:r>
          </a:p>
        </p:txBody>
      </p:sp>
      <p:sp>
        <p:nvSpPr>
          <p:cNvPr id="16" name="New shape"/>
          <p:cNvSpPr/>
          <p:nvPr/>
        </p:nvSpPr>
        <p:spPr>
          <a:xfrm>
            <a:off x="666751" y="1132926"/>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Builds effective teams that get the job done.</a:t>
            </a:r>
          </a:p>
        </p:txBody>
      </p:sp>
      <p:sp>
        <p:nvSpPr>
          <p:cNvPr id="17" name="New shape"/>
          <p:cNvSpPr/>
          <p:nvPr/>
        </p:nvSpPr>
        <p:spPr>
          <a:xfrm>
            <a:off x="229619" y="1360963"/>
            <a:ext cx="325473" cy="215444"/>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000000"/>
                </a:solidFill>
                <a:latin typeface="Arial"/>
              </a:rPr>
              <a:t>66</a:t>
            </a:r>
          </a:p>
        </p:txBody>
      </p:sp>
      <p:sp>
        <p:nvSpPr>
          <p:cNvPr id="18" name="New shape"/>
          <p:cNvSpPr/>
          <p:nvPr/>
        </p:nvSpPr>
        <p:spPr>
          <a:xfrm>
            <a:off x="666751" y="1397627"/>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Encourages effective teamwork by others.</a:t>
            </a:r>
          </a:p>
        </p:txBody>
      </p:sp>
      <p:sp>
        <p:nvSpPr>
          <p:cNvPr id="19" name="New shape"/>
          <p:cNvSpPr/>
          <p:nvPr/>
        </p:nvSpPr>
        <p:spPr>
          <a:xfrm>
            <a:off x="229619" y="1625665"/>
            <a:ext cx="325473" cy="21544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63</a:t>
            </a:r>
          </a:p>
        </p:txBody>
      </p:sp>
      <p:sp>
        <p:nvSpPr>
          <p:cNvPr id="20" name="New shape"/>
          <p:cNvSpPr/>
          <p:nvPr/>
        </p:nvSpPr>
        <p:spPr>
          <a:xfrm>
            <a:off x="666751" y="1662327"/>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Tracks progress against stated goals.</a:t>
            </a:r>
          </a:p>
        </p:txBody>
      </p:sp>
      <p:sp>
        <p:nvSpPr>
          <p:cNvPr id="21" name="New shape"/>
          <p:cNvSpPr/>
          <p:nvPr/>
        </p:nvSpPr>
        <p:spPr>
          <a:xfrm>
            <a:off x="229619" y="1890365"/>
            <a:ext cx="325473" cy="215444"/>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63</a:t>
            </a:r>
          </a:p>
        </p:txBody>
      </p:sp>
      <p:sp>
        <p:nvSpPr>
          <p:cNvPr id="22" name="New shape"/>
          <p:cNvSpPr/>
          <p:nvPr/>
        </p:nvSpPr>
        <p:spPr>
          <a:xfrm>
            <a:off x="666751" y="1927028"/>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Champions change that goes beyond the scope of his/her job.</a:t>
            </a:r>
          </a:p>
        </p:txBody>
      </p:sp>
      <p:sp>
        <p:nvSpPr>
          <p:cNvPr id="23" name="New shape"/>
          <p:cNvSpPr/>
          <p:nvPr/>
        </p:nvSpPr>
        <p:spPr>
          <a:xfrm>
            <a:off x="229619" y="2155066"/>
            <a:ext cx="325473" cy="215444"/>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62</a:t>
            </a:r>
          </a:p>
        </p:txBody>
      </p:sp>
      <p:sp>
        <p:nvSpPr>
          <p:cNvPr id="24" name="New shape"/>
          <p:cNvSpPr/>
          <p:nvPr/>
        </p:nvSpPr>
        <p:spPr>
          <a:xfrm>
            <a:off x="666751" y="2191729"/>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Generates innovative ideas and solutions to problems.</a:t>
            </a:r>
          </a:p>
        </p:txBody>
      </p:sp>
      <p:sp>
        <p:nvSpPr>
          <p:cNvPr id="25" name="New shape"/>
          <p:cNvSpPr/>
          <p:nvPr/>
        </p:nvSpPr>
        <p:spPr>
          <a:xfrm>
            <a:off x="229619" y="2419768"/>
            <a:ext cx="325473" cy="21544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62</a:t>
            </a:r>
          </a:p>
        </p:txBody>
      </p:sp>
      <p:sp>
        <p:nvSpPr>
          <p:cNvPr id="26" name="New shape"/>
          <p:cNvSpPr/>
          <p:nvPr/>
        </p:nvSpPr>
        <p:spPr>
          <a:xfrm>
            <a:off x="666751" y="2456430"/>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Holds individuals and teams accountable for achieving goals and objectives.</a:t>
            </a:r>
          </a:p>
        </p:txBody>
      </p:sp>
      <p:sp>
        <p:nvSpPr>
          <p:cNvPr id="27" name="New shape"/>
          <p:cNvSpPr/>
          <p:nvPr/>
        </p:nvSpPr>
        <p:spPr>
          <a:xfrm>
            <a:off x="229619" y="2684468"/>
            <a:ext cx="325473" cy="21544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61</a:t>
            </a:r>
          </a:p>
        </p:txBody>
      </p:sp>
      <p:sp>
        <p:nvSpPr>
          <p:cNvPr id="28" name="New shape"/>
          <p:cNvSpPr/>
          <p:nvPr/>
        </p:nvSpPr>
        <p:spPr>
          <a:xfrm>
            <a:off x="666751" y="2721132"/>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Effectively communicates the goals and objectives of the organization.</a:t>
            </a:r>
          </a:p>
        </p:txBody>
      </p:sp>
      <p:sp>
        <p:nvSpPr>
          <p:cNvPr id="29" name="New shape"/>
          <p:cNvSpPr/>
          <p:nvPr/>
        </p:nvSpPr>
        <p:spPr>
          <a:xfrm>
            <a:off x="229619" y="2949169"/>
            <a:ext cx="325473" cy="215444"/>
          </a:xfrm>
          <a:prstGeom prst="rect">
            <a:avLst/>
          </a:prstGeom>
          <a:solidFill>
            <a:srgbClr val="F5D5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000000"/>
                </a:solidFill>
                <a:latin typeface="Arial"/>
              </a:rPr>
              <a:t>60</a:t>
            </a:r>
          </a:p>
        </p:txBody>
      </p:sp>
      <p:sp>
        <p:nvSpPr>
          <p:cNvPr id="30" name="New shape"/>
          <p:cNvSpPr/>
          <p:nvPr/>
        </p:nvSpPr>
        <p:spPr>
          <a:xfrm>
            <a:off x="666751" y="2985832"/>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Lives up to promises and commitments.</a:t>
            </a:r>
          </a:p>
        </p:txBody>
      </p:sp>
      <p:sp>
        <p:nvSpPr>
          <p:cNvPr id="31" name="New shape"/>
          <p:cNvSpPr/>
          <p:nvPr/>
        </p:nvSpPr>
        <p:spPr>
          <a:xfrm>
            <a:off x="229619" y="3213871"/>
            <a:ext cx="325473" cy="215444"/>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60</a:t>
            </a:r>
          </a:p>
        </p:txBody>
      </p:sp>
      <p:sp>
        <p:nvSpPr>
          <p:cNvPr id="32" name="New shape"/>
          <p:cNvSpPr/>
          <p:nvPr/>
        </p:nvSpPr>
        <p:spPr>
          <a:xfrm>
            <a:off x="666751" y="3250533"/>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dirty="0">
                <a:solidFill>
                  <a:srgbClr val="000000"/>
                </a:solidFill>
                <a:latin typeface="Arial"/>
              </a:rPr>
              <a:t>Encourages creative thinking.</a:t>
            </a:r>
          </a:p>
        </p:txBody>
      </p:sp>
      <p:sp>
        <p:nvSpPr>
          <p:cNvPr id="34" name="New shape"/>
          <p:cNvSpPr/>
          <p:nvPr/>
        </p:nvSpPr>
        <p:spPr>
          <a:xfrm>
            <a:off x="229945" y="686188"/>
            <a:ext cx="1032334"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900" b="1">
                <a:solidFill>
                  <a:srgbClr val="000000"/>
                </a:solidFill>
                <a:latin typeface="Arial"/>
              </a:rPr>
              <a:t>HIGHEST SCORES</a:t>
            </a:r>
          </a:p>
        </p:txBody>
      </p:sp>
      <p:sp>
        <p:nvSpPr>
          <p:cNvPr id="36" name="New shape"/>
          <p:cNvSpPr/>
          <p:nvPr/>
        </p:nvSpPr>
        <p:spPr>
          <a:xfrm>
            <a:off x="253891" y="3831971"/>
            <a:ext cx="325473" cy="215444"/>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dirty="0">
                <a:solidFill>
                  <a:srgbClr val="000000"/>
                </a:solidFill>
                <a:latin typeface="Arial"/>
              </a:rPr>
              <a:t>33</a:t>
            </a:r>
          </a:p>
        </p:txBody>
      </p:sp>
      <p:sp>
        <p:nvSpPr>
          <p:cNvPr id="37" name="New shape"/>
          <p:cNvSpPr/>
          <p:nvPr/>
        </p:nvSpPr>
        <p:spPr>
          <a:xfrm>
            <a:off x="642837" y="3858804"/>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Uses rewards and recognition to motivate good performance.</a:t>
            </a:r>
          </a:p>
        </p:txBody>
      </p:sp>
      <p:sp>
        <p:nvSpPr>
          <p:cNvPr id="38" name="New shape"/>
          <p:cNvSpPr/>
          <p:nvPr/>
        </p:nvSpPr>
        <p:spPr>
          <a:xfrm>
            <a:off x="253891" y="4096672"/>
            <a:ext cx="325473" cy="215444"/>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35</a:t>
            </a:r>
          </a:p>
        </p:txBody>
      </p:sp>
      <p:sp>
        <p:nvSpPr>
          <p:cNvPr id="39" name="New shape"/>
          <p:cNvSpPr/>
          <p:nvPr/>
        </p:nvSpPr>
        <p:spPr>
          <a:xfrm>
            <a:off x="642837" y="4123506"/>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Responds quickly and effectively to customer feedback.</a:t>
            </a:r>
          </a:p>
        </p:txBody>
      </p:sp>
      <p:sp>
        <p:nvSpPr>
          <p:cNvPr id="40" name="New shape"/>
          <p:cNvSpPr/>
          <p:nvPr/>
        </p:nvSpPr>
        <p:spPr>
          <a:xfrm>
            <a:off x="253891" y="4361373"/>
            <a:ext cx="325473" cy="215444"/>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36</a:t>
            </a:r>
          </a:p>
        </p:txBody>
      </p:sp>
      <p:sp>
        <p:nvSpPr>
          <p:cNvPr id="41" name="New shape"/>
          <p:cNvSpPr/>
          <p:nvPr/>
        </p:nvSpPr>
        <p:spPr>
          <a:xfrm>
            <a:off x="642837" y="4388206"/>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Encourages direct contact with customers.</a:t>
            </a:r>
          </a:p>
        </p:txBody>
      </p:sp>
      <p:sp>
        <p:nvSpPr>
          <p:cNvPr id="42" name="New shape"/>
          <p:cNvSpPr/>
          <p:nvPr/>
        </p:nvSpPr>
        <p:spPr>
          <a:xfrm>
            <a:off x="253891" y="4626074"/>
            <a:ext cx="325473" cy="215444"/>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36</a:t>
            </a:r>
          </a:p>
        </p:txBody>
      </p:sp>
      <p:sp>
        <p:nvSpPr>
          <p:cNvPr id="43" name="New shape"/>
          <p:cNvSpPr/>
          <p:nvPr/>
        </p:nvSpPr>
        <p:spPr>
          <a:xfrm>
            <a:off x="642837" y="4652907"/>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Knows the strengths and weaknesses of the competition.</a:t>
            </a:r>
          </a:p>
        </p:txBody>
      </p:sp>
      <p:sp>
        <p:nvSpPr>
          <p:cNvPr id="44" name="New shape"/>
          <p:cNvSpPr/>
          <p:nvPr/>
        </p:nvSpPr>
        <p:spPr>
          <a:xfrm>
            <a:off x="253891" y="4890775"/>
            <a:ext cx="325473" cy="215444"/>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39</a:t>
            </a:r>
          </a:p>
        </p:txBody>
      </p:sp>
      <p:sp>
        <p:nvSpPr>
          <p:cNvPr id="45" name="New shape"/>
          <p:cNvSpPr/>
          <p:nvPr/>
        </p:nvSpPr>
        <p:spPr>
          <a:xfrm>
            <a:off x="642837" y="4917609"/>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Creates a working environment in which learning is an important objective.</a:t>
            </a:r>
          </a:p>
        </p:txBody>
      </p:sp>
      <p:sp>
        <p:nvSpPr>
          <p:cNvPr id="46" name="New shape"/>
          <p:cNvSpPr/>
          <p:nvPr/>
        </p:nvSpPr>
        <p:spPr>
          <a:xfrm>
            <a:off x="253891" y="5155476"/>
            <a:ext cx="325473" cy="215444"/>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41</a:t>
            </a:r>
          </a:p>
        </p:txBody>
      </p:sp>
      <p:sp>
        <p:nvSpPr>
          <p:cNvPr id="47" name="New shape"/>
          <p:cNvSpPr/>
          <p:nvPr/>
        </p:nvSpPr>
        <p:spPr>
          <a:xfrm>
            <a:off x="642837" y="5182309"/>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Views failure as an opportunity for learning and improvement.</a:t>
            </a:r>
          </a:p>
        </p:txBody>
      </p:sp>
      <p:sp>
        <p:nvSpPr>
          <p:cNvPr id="48" name="New shape"/>
          <p:cNvSpPr/>
          <p:nvPr/>
        </p:nvSpPr>
        <p:spPr>
          <a:xfrm>
            <a:off x="253891" y="5420176"/>
            <a:ext cx="325473" cy="215444"/>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41</a:t>
            </a:r>
          </a:p>
        </p:txBody>
      </p:sp>
      <p:sp>
        <p:nvSpPr>
          <p:cNvPr id="49" name="New shape"/>
          <p:cNvSpPr/>
          <p:nvPr/>
        </p:nvSpPr>
        <p:spPr>
          <a:xfrm>
            <a:off x="642837" y="5447010"/>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Encourages others to learn about the best practices in the industry.</a:t>
            </a:r>
          </a:p>
        </p:txBody>
      </p:sp>
      <p:sp>
        <p:nvSpPr>
          <p:cNvPr id="50" name="New shape"/>
          <p:cNvSpPr/>
          <p:nvPr/>
        </p:nvSpPr>
        <p:spPr>
          <a:xfrm>
            <a:off x="253891" y="5684877"/>
            <a:ext cx="325473" cy="215444"/>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41</a:t>
            </a:r>
          </a:p>
        </p:txBody>
      </p:sp>
      <p:sp>
        <p:nvSpPr>
          <p:cNvPr id="51" name="New shape"/>
          <p:cNvSpPr/>
          <p:nvPr/>
        </p:nvSpPr>
        <p:spPr>
          <a:xfrm>
            <a:off x="642837" y="5711711"/>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Actively seeks feedback from customers.</a:t>
            </a:r>
          </a:p>
        </p:txBody>
      </p:sp>
      <p:sp>
        <p:nvSpPr>
          <p:cNvPr id="52" name="New shape"/>
          <p:cNvSpPr/>
          <p:nvPr/>
        </p:nvSpPr>
        <p:spPr>
          <a:xfrm>
            <a:off x="253891" y="5949577"/>
            <a:ext cx="325473" cy="21544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43</a:t>
            </a:r>
          </a:p>
        </p:txBody>
      </p:sp>
      <p:sp>
        <p:nvSpPr>
          <p:cNvPr id="53" name="New shape"/>
          <p:cNvSpPr/>
          <p:nvPr/>
        </p:nvSpPr>
        <p:spPr>
          <a:xfrm>
            <a:off x="642837" y="5976411"/>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Inspires others with his/her vision of the future.</a:t>
            </a:r>
          </a:p>
        </p:txBody>
      </p:sp>
      <p:sp>
        <p:nvSpPr>
          <p:cNvPr id="54" name="New shape"/>
          <p:cNvSpPr/>
          <p:nvPr/>
        </p:nvSpPr>
        <p:spPr>
          <a:xfrm>
            <a:off x="253891" y="6214279"/>
            <a:ext cx="325473" cy="215444"/>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00" b="1">
                <a:solidFill>
                  <a:srgbClr val="FFFFFF"/>
                </a:solidFill>
                <a:latin typeface="Arial"/>
              </a:rPr>
              <a:t>43</a:t>
            </a:r>
          </a:p>
        </p:txBody>
      </p:sp>
      <p:sp>
        <p:nvSpPr>
          <p:cNvPr id="55" name="New shape"/>
          <p:cNvSpPr/>
          <p:nvPr/>
        </p:nvSpPr>
        <p:spPr>
          <a:xfrm>
            <a:off x="642837" y="6241112"/>
            <a:ext cx="8473184"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r>
              <a:rPr sz="1050">
                <a:solidFill>
                  <a:srgbClr val="000000"/>
                </a:solidFill>
                <a:latin typeface="Arial"/>
              </a:rPr>
              <a:t>Openly accepts criticism without being defensive.</a:t>
            </a:r>
          </a:p>
        </p:txBody>
      </p:sp>
      <p:sp>
        <p:nvSpPr>
          <p:cNvPr id="57" name="New shape"/>
          <p:cNvSpPr/>
          <p:nvPr/>
        </p:nvSpPr>
        <p:spPr>
          <a:xfrm>
            <a:off x="253891" y="3643625"/>
            <a:ext cx="1013098"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l"/>
            <a:r>
              <a:rPr sz="900" b="1" dirty="0">
                <a:solidFill>
                  <a:srgbClr val="000000"/>
                </a:solidFill>
                <a:latin typeface="Arial"/>
              </a:rPr>
              <a:t>LOWEST SCORES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761326" y="5572043"/>
            <a:ext cx="1538883" cy="773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676" b="1" dirty="0">
                <a:solidFill>
                  <a:srgbClr val="000000"/>
                </a:solidFill>
                <a:latin typeface="Arial"/>
              </a:rPr>
              <a:t>N =</a:t>
            </a:r>
            <a:r>
              <a:rPr lang="en-US" sz="1676" b="1" dirty="0">
                <a:solidFill>
                  <a:srgbClr val="000000"/>
                </a:solidFill>
                <a:latin typeface="Arial"/>
              </a:rPr>
              <a:t> 678</a:t>
            </a:r>
          </a:p>
          <a:p>
            <a:pPr algn="ctr"/>
            <a:r>
              <a:rPr lang="en-US" sz="1676" b="1" dirty="0">
                <a:solidFill>
                  <a:srgbClr val="000000"/>
                </a:solidFill>
              </a:rPr>
              <a:t>Response Rate:</a:t>
            </a:r>
          </a:p>
          <a:p>
            <a:pPr algn="ctr"/>
            <a:r>
              <a:rPr lang="en-US" sz="1676" b="1" dirty="0">
                <a:solidFill>
                  <a:srgbClr val="000000"/>
                </a:solidFill>
              </a:rPr>
              <a:t>678 of 802 (85 %)</a:t>
            </a:r>
            <a:endParaRPr sz="1676" b="1" dirty="0">
              <a:solidFill>
                <a:srgbClr val="000000"/>
              </a:solidFill>
              <a:latin typeface="Arial"/>
            </a:endParaRPr>
          </a:p>
        </p:txBody>
      </p:sp>
      <p:sp>
        <p:nvSpPr>
          <p:cNvPr id="13" name="New shape"/>
          <p:cNvSpPr/>
          <p:nvPr/>
        </p:nvSpPr>
        <p:spPr>
          <a:xfrm>
            <a:off x="1247267" y="574580"/>
            <a:ext cx="2598109" cy="271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765" b="1" dirty="0">
                <a:solidFill>
                  <a:srgbClr val="000000"/>
                </a:solidFill>
                <a:latin typeface="Arial"/>
              </a:rPr>
              <a:t>2022: </a:t>
            </a:r>
            <a:r>
              <a:rPr sz="1765" b="1" dirty="0">
                <a:solidFill>
                  <a:srgbClr val="000000"/>
                </a:solidFill>
                <a:latin typeface="Arial"/>
              </a:rPr>
              <a:t>Overall</a:t>
            </a:r>
            <a:r>
              <a:rPr lang="en-US" sz="1765" b="1" dirty="0">
                <a:solidFill>
                  <a:srgbClr val="000000"/>
                </a:solidFill>
                <a:latin typeface="Arial"/>
              </a:rPr>
              <a:t> Culture</a:t>
            </a:r>
            <a:endParaRPr sz="1765" b="1" dirty="0">
              <a:solidFill>
                <a:srgbClr val="000000"/>
              </a:solidFill>
              <a:latin typeface="Arial"/>
            </a:endParaRPr>
          </a:p>
        </p:txBody>
      </p:sp>
      <p:pic>
        <p:nvPicPr>
          <p:cNvPr id="14" name="New picture">
            <a:extLst>
              <a:ext uri="{FF2B5EF4-FFF2-40B4-BE49-F238E27FC236}">
                <a16:creationId xmlns:a16="http://schemas.microsoft.com/office/drawing/2014/main" id="{6F2B6C95-1C4F-41F4-9914-0580FEC25CE4}"/>
              </a:ext>
            </a:extLst>
          </p:cNvPr>
          <p:cNvPicPr/>
          <p:nvPr/>
        </p:nvPicPr>
        <p:blipFill>
          <a:blip r:embed="rId3"/>
          <a:stretch>
            <a:fillRect/>
          </a:stretch>
        </p:blipFill>
        <p:spPr>
          <a:xfrm>
            <a:off x="-32754" y="690389"/>
            <a:ext cx="5127036" cy="5127036"/>
          </a:xfrm>
          <a:prstGeom prst="rect">
            <a:avLst/>
          </a:prstGeom>
        </p:spPr>
      </p:pic>
      <p:sp>
        <p:nvSpPr>
          <p:cNvPr id="2" name="TextBox 1">
            <a:extLst>
              <a:ext uri="{FF2B5EF4-FFF2-40B4-BE49-F238E27FC236}">
                <a16:creationId xmlns:a16="http://schemas.microsoft.com/office/drawing/2014/main" id="{B5F669E4-9CC1-4F51-8ACF-716195F92E7B}"/>
              </a:ext>
            </a:extLst>
          </p:cNvPr>
          <p:cNvSpPr txBox="1"/>
          <p:nvPr/>
        </p:nvSpPr>
        <p:spPr>
          <a:xfrm>
            <a:off x="112426" y="6429902"/>
            <a:ext cx="3510449" cy="430887"/>
          </a:xfrm>
          <a:prstGeom prst="rect">
            <a:avLst/>
          </a:prstGeom>
          <a:noFill/>
        </p:spPr>
        <p:txBody>
          <a:bodyPr wrap="square" rtlCol="0">
            <a:spAutoFit/>
          </a:bodyPr>
          <a:lstStyle/>
          <a:p>
            <a:r>
              <a:rPr lang="en-US" sz="1100" b="1" i="1" dirty="0"/>
              <a:t>Note: EE n/a responses are not included in percentile calculations</a:t>
            </a:r>
          </a:p>
        </p:txBody>
      </p:sp>
      <p:pic>
        <p:nvPicPr>
          <p:cNvPr id="7" name="Picture 6">
            <a:extLst>
              <a:ext uri="{FF2B5EF4-FFF2-40B4-BE49-F238E27FC236}">
                <a16:creationId xmlns:a16="http://schemas.microsoft.com/office/drawing/2014/main" id="{29299762-B050-4F3B-B699-2593A3F5A60B}"/>
              </a:ext>
            </a:extLst>
          </p:cNvPr>
          <p:cNvPicPr>
            <a:picLocks noChangeAspect="1"/>
          </p:cNvPicPr>
          <p:nvPr/>
        </p:nvPicPr>
        <p:blipFill>
          <a:blip r:embed="rId4"/>
          <a:stretch>
            <a:fillRect/>
          </a:stretch>
        </p:blipFill>
        <p:spPr>
          <a:xfrm>
            <a:off x="4984415" y="690389"/>
            <a:ext cx="3784798" cy="3892116"/>
          </a:xfrm>
          <a:prstGeom prst="rect">
            <a:avLst/>
          </a:prstGeom>
        </p:spPr>
      </p:pic>
      <p:pic>
        <p:nvPicPr>
          <p:cNvPr id="12" name="New picture">
            <a:extLst>
              <a:ext uri="{FF2B5EF4-FFF2-40B4-BE49-F238E27FC236}">
                <a16:creationId xmlns:a16="http://schemas.microsoft.com/office/drawing/2014/main" id="{0C6F75C0-E45E-3445-0DBA-BAAA14FEA2A8}"/>
              </a:ext>
            </a:extLst>
          </p:cNvPr>
          <p:cNvPicPr/>
          <p:nvPr/>
        </p:nvPicPr>
        <p:blipFill>
          <a:blip r:embed="rId5"/>
          <a:stretch>
            <a:fillRect/>
          </a:stretch>
        </p:blipFill>
        <p:spPr>
          <a:xfrm>
            <a:off x="9908252" y="125180"/>
            <a:ext cx="2072961" cy="670560"/>
          </a:xfrm>
          <a:prstGeom prst="rect">
            <a:avLst/>
          </a:prstGeom>
        </p:spPr>
      </p:pic>
      <p:grpSp>
        <p:nvGrpSpPr>
          <p:cNvPr id="10" name="Group 9">
            <a:extLst>
              <a:ext uri="{FF2B5EF4-FFF2-40B4-BE49-F238E27FC236}">
                <a16:creationId xmlns:a16="http://schemas.microsoft.com/office/drawing/2014/main" id="{B91C374F-BBDF-C59D-DCB8-EF792D4A07F3}"/>
              </a:ext>
            </a:extLst>
          </p:cNvPr>
          <p:cNvGrpSpPr/>
          <p:nvPr/>
        </p:nvGrpSpPr>
        <p:grpSpPr>
          <a:xfrm>
            <a:off x="8061411" y="2999574"/>
            <a:ext cx="4018163" cy="3733246"/>
            <a:chOff x="6090168" y="1081825"/>
            <a:chExt cx="5841401" cy="5416503"/>
          </a:xfrm>
        </p:grpSpPr>
        <p:pic>
          <p:nvPicPr>
            <p:cNvPr id="11" name="New picture">
              <a:extLst>
                <a:ext uri="{FF2B5EF4-FFF2-40B4-BE49-F238E27FC236}">
                  <a16:creationId xmlns:a16="http://schemas.microsoft.com/office/drawing/2014/main" id="{19EA3A06-8AA9-1187-4325-DB23964B7985}"/>
                </a:ext>
              </a:extLst>
            </p:cNvPr>
            <p:cNvPicPr/>
            <p:nvPr/>
          </p:nvPicPr>
          <p:blipFill>
            <a:blip r:embed="rId6"/>
            <a:stretch>
              <a:fillRect/>
            </a:stretch>
          </p:blipFill>
          <p:spPr>
            <a:xfrm>
              <a:off x="6448424" y="1297193"/>
              <a:ext cx="5105400" cy="5105400"/>
            </a:xfrm>
            <a:prstGeom prst="rect">
              <a:avLst/>
            </a:prstGeom>
          </p:spPr>
        </p:pic>
        <p:sp>
          <p:nvSpPr>
            <p:cNvPr id="15" name="New shape">
              <a:extLst>
                <a:ext uri="{FF2B5EF4-FFF2-40B4-BE49-F238E27FC236}">
                  <a16:creationId xmlns:a16="http://schemas.microsoft.com/office/drawing/2014/main" id="{57EF1D83-819A-C787-53E7-3B4CF6484830}"/>
                </a:ext>
              </a:extLst>
            </p:cNvPr>
            <p:cNvSpPr/>
            <p:nvPr/>
          </p:nvSpPr>
          <p:spPr>
            <a:xfrm>
              <a:off x="6090168" y="1081825"/>
              <a:ext cx="5841401" cy="217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b="1">
                  <a:solidFill>
                    <a:srgbClr val="000000"/>
                  </a:solidFill>
                  <a:latin typeface="Arial"/>
                </a:rPr>
                <a:t>Combined Other</a:t>
              </a:r>
            </a:p>
          </p:txBody>
        </p:sp>
        <p:sp>
          <p:nvSpPr>
            <p:cNvPr id="16" name="New shape">
              <a:extLst>
                <a:ext uri="{FF2B5EF4-FFF2-40B4-BE49-F238E27FC236}">
                  <a16:creationId xmlns:a16="http://schemas.microsoft.com/office/drawing/2014/main" id="{6D45A801-4B03-E336-62EF-BFFDE8A7734B}"/>
                </a:ext>
              </a:extLst>
            </p:cNvPr>
            <p:cNvSpPr/>
            <p:nvPr/>
          </p:nvSpPr>
          <p:spPr>
            <a:xfrm>
              <a:off x="7832844" y="6362457"/>
              <a:ext cx="2336560" cy="135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883" b="1" dirty="0">
                  <a:solidFill>
                    <a:srgbClr val="000000"/>
                  </a:solidFill>
                  <a:latin typeface="Arial"/>
                </a:rPr>
                <a:t>N = 136</a:t>
              </a:r>
            </a:p>
          </p:txBody>
        </p:sp>
      </p:grpSp>
    </p:spTree>
    <p:extLst>
      <p:ext uri="{BB962C8B-B14F-4D97-AF65-F5344CB8AC3E}">
        <p14:creationId xmlns:p14="http://schemas.microsoft.com/office/powerpoint/2010/main" val="264273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a:extLst>
              <a:ext uri="{FF2B5EF4-FFF2-40B4-BE49-F238E27FC236}">
                <a16:creationId xmlns:a16="http://schemas.microsoft.com/office/drawing/2014/main" id="{50529D52-55A3-4277-BAAB-9A1BC263C489}"/>
              </a:ext>
            </a:extLst>
          </p:cNvPr>
          <p:cNvPicPr/>
          <p:nvPr/>
        </p:nvPicPr>
        <p:blipFill>
          <a:blip r:embed="rId3"/>
          <a:stretch>
            <a:fillRect/>
          </a:stretch>
        </p:blipFill>
        <p:spPr>
          <a:xfrm>
            <a:off x="9932486" y="214834"/>
            <a:ext cx="1898599" cy="614157"/>
          </a:xfrm>
          <a:prstGeom prst="rect">
            <a:avLst/>
          </a:prstGeom>
        </p:spPr>
      </p:pic>
      <p:sp>
        <p:nvSpPr>
          <p:cNvPr id="3" name="Shape 335">
            <a:extLst>
              <a:ext uri="{FF2B5EF4-FFF2-40B4-BE49-F238E27FC236}">
                <a16:creationId xmlns:a16="http://schemas.microsoft.com/office/drawing/2014/main" id="{2AB645A0-9E83-421F-9368-3AA31F2AC20B}"/>
              </a:ext>
            </a:extLst>
          </p:cNvPr>
          <p:cNvSpPr txBox="1">
            <a:spLocks/>
          </p:cNvSpPr>
          <p:nvPr/>
        </p:nvSpPr>
        <p:spPr>
          <a:xfrm>
            <a:off x="270604" y="40105"/>
            <a:ext cx="9539995" cy="1104284"/>
          </a:xfrm>
          <a:prstGeom prst="rect">
            <a:avLst/>
          </a:prstGeom>
          <a:noFill/>
          <a:ln>
            <a:noFill/>
          </a:ln>
        </p:spPr>
        <p:txBody>
          <a:bodyPr vert="horz"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794" b="0" i="0" u="none" strike="noStrike" cap="none" smtId="4294967295">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90000"/>
              </a:lnSpc>
              <a:buClr>
                <a:schemeClr val="lt1"/>
              </a:buClr>
              <a:buSzPct val="25000"/>
            </a:pPr>
            <a:r>
              <a:rPr lang="en-US" sz="3200" b="1" dirty="0">
                <a:solidFill>
                  <a:schemeClr val="tx1"/>
                </a:solidFill>
                <a:latin typeface="Arial Nova" panose="020B0504020202020204" pitchFamily="34" charset="0"/>
              </a:rPr>
              <a:t>Leadership through the lens of a high-performance culture</a:t>
            </a:r>
            <a:endParaRPr lang="en-US" sz="3200" b="1" dirty="0">
              <a:solidFill>
                <a:schemeClr val="tx1"/>
              </a:solidFill>
              <a:latin typeface="Arial Nova" panose="020B0504020202020204" pitchFamily="34" charset="0"/>
              <a:sym typeface="Questrial"/>
            </a:endParaRPr>
          </a:p>
        </p:txBody>
      </p:sp>
      <p:sp>
        <p:nvSpPr>
          <p:cNvPr id="7" name="Text Placeholder 4">
            <a:extLst>
              <a:ext uri="{FF2B5EF4-FFF2-40B4-BE49-F238E27FC236}">
                <a16:creationId xmlns:a16="http://schemas.microsoft.com/office/drawing/2014/main" id="{14E7672F-B80A-40AE-ADB1-1397D4A6CDF6}"/>
              </a:ext>
            </a:extLst>
          </p:cNvPr>
          <p:cNvSpPr txBox="1">
            <a:spLocks/>
          </p:cNvSpPr>
          <p:nvPr/>
        </p:nvSpPr>
        <p:spPr>
          <a:xfrm>
            <a:off x="357652" y="1144389"/>
            <a:ext cx="4927936" cy="5166191"/>
          </a:xfrm>
          <a:prstGeom prst="rect">
            <a:avLst/>
          </a:prstGeom>
        </p:spPr>
        <p:txBody>
          <a:bodyPr/>
          <a:lstStyle>
            <a:lvl1pPr marL="226931" indent="-226931" algn="l" defTabSz="605150" rtl="0" eaLnBrk="1" latinLnBrk="0" hangingPunct="1">
              <a:spcBef>
                <a:spcPct val="20000"/>
              </a:spcBef>
              <a:buFont typeface="Arial" pitchFamily="34" charset="0"/>
              <a:buChar char="•"/>
              <a:defRPr sz="2118" kern="1200" smtId="4294967295">
                <a:solidFill>
                  <a:schemeClr val="tx1"/>
                </a:solidFill>
                <a:latin typeface="+mn-lt"/>
                <a:ea typeface="+mn-ea"/>
                <a:cs typeface="+mn-cs"/>
              </a:defRPr>
            </a:lvl1pPr>
            <a:lvl2pPr marL="491684" indent="-189109" algn="l" defTabSz="605150" rtl="0" eaLnBrk="1" latinLnBrk="0" hangingPunct="1">
              <a:spcBef>
                <a:spcPct val="20000"/>
              </a:spcBef>
              <a:buFont typeface="Arial" pitchFamily="34" charset="0"/>
              <a:buChar char="–"/>
              <a:defRPr sz="1853" kern="1200" smtId="4294967295">
                <a:solidFill>
                  <a:schemeClr val="tx1"/>
                </a:solidFill>
                <a:latin typeface="+mn-lt"/>
                <a:ea typeface="+mn-ea"/>
                <a:cs typeface="+mn-cs"/>
              </a:defRPr>
            </a:lvl2pPr>
            <a:lvl3pPr marL="756437" indent="-151287" algn="l" defTabSz="605150" rtl="0" eaLnBrk="1" latinLnBrk="0" hangingPunct="1">
              <a:spcBef>
                <a:spcPct val="20000"/>
              </a:spcBef>
              <a:buFont typeface="Arial" pitchFamily="34" charset="0"/>
              <a:buChar char="•"/>
              <a:defRPr sz="1588" kern="1200" smtId="4294967295">
                <a:solidFill>
                  <a:schemeClr val="tx1"/>
                </a:solidFill>
                <a:latin typeface="+mn-lt"/>
                <a:ea typeface="+mn-ea"/>
                <a:cs typeface="+mn-cs"/>
              </a:defRPr>
            </a:lvl3pPr>
            <a:lvl4pPr marL="1059012" indent="-151287" algn="l" defTabSz="605150" rtl="0" eaLnBrk="1" latinLnBrk="0" hangingPunct="1">
              <a:spcBef>
                <a:spcPct val="20000"/>
              </a:spcBef>
              <a:buFont typeface="Arial" pitchFamily="34" charset="0"/>
              <a:buChar char="–"/>
              <a:defRPr sz="1324" kern="1200" smtId="4294967295">
                <a:solidFill>
                  <a:schemeClr val="tx1"/>
                </a:solidFill>
                <a:latin typeface="+mn-lt"/>
                <a:ea typeface="+mn-ea"/>
                <a:cs typeface="+mn-cs"/>
              </a:defRPr>
            </a:lvl4pPr>
            <a:lvl5pPr marL="1361587" indent="-151287" algn="l" defTabSz="605150" rtl="0" eaLnBrk="1" latinLnBrk="0" hangingPunct="1">
              <a:spcBef>
                <a:spcPct val="20000"/>
              </a:spcBef>
              <a:buFont typeface="Arial" pitchFamily="34" charset="0"/>
              <a:buChar char="»"/>
              <a:defRPr sz="1324" kern="1200" smtId="4294967295">
                <a:solidFill>
                  <a:schemeClr val="tx1"/>
                </a:solidFill>
                <a:latin typeface="+mn-lt"/>
                <a:ea typeface="+mn-ea"/>
                <a:cs typeface="+mn-cs"/>
              </a:defRPr>
            </a:lvl5pPr>
            <a:lvl6pPr marL="1664162" indent="-151287" algn="l" defTabSz="605150" rtl="0" eaLnBrk="1" latinLnBrk="0" hangingPunct="1">
              <a:spcBef>
                <a:spcPct val="20000"/>
              </a:spcBef>
              <a:buFont typeface="Arial" pitchFamily="34" charset="0"/>
              <a:buChar char="•"/>
              <a:defRPr sz="1324" kern="1200" smtId="4294967295">
                <a:solidFill>
                  <a:schemeClr val="tx1"/>
                </a:solidFill>
                <a:latin typeface="+mn-lt"/>
                <a:ea typeface="+mn-ea"/>
                <a:cs typeface="+mn-cs"/>
              </a:defRPr>
            </a:lvl6pPr>
            <a:lvl7pPr marL="1966737" indent="-151287" algn="l" defTabSz="605150" rtl="0" eaLnBrk="1" latinLnBrk="0" hangingPunct="1">
              <a:spcBef>
                <a:spcPct val="20000"/>
              </a:spcBef>
              <a:buFont typeface="Arial" pitchFamily="34" charset="0"/>
              <a:buChar char="•"/>
              <a:defRPr sz="1324" kern="1200" smtId="4294967295">
                <a:solidFill>
                  <a:schemeClr val="tx1"/>
                </a:solidFill>
                <a:latin typeface="+mn-lt"/>
                <a:ea typeface="+mn-ea"/>
                <a:cs typeface="+mn-cs"/>
              </a:defRPr>
            </a:lvl7pPr>
            <a:lvl8pPr marL="2269312" indent="-151287" algn="l" defTabSz="605150" rtl="0" eaLnBrk="1" latinLnBrk="0" hangingPunct="1">
              <a:spcBef>
                <a:spcPct val="20000"/>
              </a:spcBef>
              <a:buFont typeface="Arial" pitchFamily="34" charset="0"/>
              <a:buChar char="•"/>
              <a:defRPr sz="1324" kern="1200" smtId="4294967295">
                <a:solidFill>
                  <a:schemeClr val="tx1"/>
                </a:solidFill>
                <a:latin typeface="+mn-lt"/>
                <a:ea typeface="+mn-ea"/>
                <a:cs typeface="+mn-cs"/>
              </a:defRPr>
            </a:lvl8pPr>
            <a:lvl9pPr marL="2571887" indent="-151287" algn="l" defTabSz="605150" rtl="0" eaLnBrk="1" latinLnBrk="0" hangingPunct="1">
              <a:spcBef>
                <a:spcPct val="20000"/>
              </a:spcBef>
              <a:buFont typeface="Arial" pitchFamily="34" charset="0"/>
              <a:buChar char="•"/>
              <a:defRPr sz="1324" kern="1200" smtId="4294967295">
                <a:solidFill>
                  <a:schemeClr val="tx1"/>
                </a:solidFill>
                <a:latin typeface="+mn-lt"/>
                <a:ea typeface="+mn-ea"/>
                <a:cs typeface="+mn-cs"/>
              </a:defRPr>
            </a:lvl9pPr>
          </a:lstStyle>
          <a:p>
            <a:r>
              <a:rPr lang="en-US" sz="2133" dirty="0">
                <a:latin typeface="Arial Nova" panose="020B0504020202020204" pitchFamily="34" charset="0"/>
              </a:rPr>
              <a:t>Challenges facing leaders today are complex and often ill-defined.  The Denison Model of High Performance is a model that </a:t>
            </a:r>
            <a:r>
              <a:rPr lang="en-US" sz="2133" b="1" dirty="0">
                <a:latin typeface="Arial Nova" panose="020B0504020202020204" pitchFamily="34" charset="0"/>
              </a:rPr>
              <a:t>views the culture of an organization in a ‘systemic’ way</a:t>
            </a:r>
            <a:r>
              <a:rPr lang="en-US" sz="2133" dirty="0">
                <a:latin typeface="Arial Nova" panose="020B0504020202020204" pitchFamily="34" charset="0"/>
              </a:rPr>
              <a:t>.</a:t>
            </a:r>
          </a:p>
          <a:p>
            <a:endParaRPr lang="en-US" sz="1200" dirty="0">
              <a:latin typeface="Arial Nova" panose="020B0504020202020204" pitchFamily="34" charset="0"/>
            </a:endParaRPr>
          </a:p>
          <a:p>
            <a:r>
              <a:rPr lang="en-US" sz="2133" dirty="0">
                <a:latin typeface="Arial Nova" panose="020B0504020202020204" pitchFamily="34" charset="0"/>
              </a:rPr>
              <a:t>Culture has a </a:t>
            </a:r>
            <a:r>
              <a:rPr lang="en-US" sz="2133" b="1" dirty="0">
                <a:latin typeface="Arial Nova" panose="020B0504020202020204" pitchFamily="34" charset="0"/>
              </a:rPr>
              <a:t>significant impact on business performance </a:t>
            </a:r>
            <a:r>
              <a:rPr lang="en-US" sz="2133" dirty="0">
                <a:latin typeface="Arial Nova" panose="020B0504020202020204" pitchFamily="34" charset="0"/>
              </a:rPr>
              <a:t>across many important metrics</a:t>
            </a:r>
          </a:p>
          <a:p>
            <a:endParaRPr lang="en-US" sz="1200" dirty="0">
              <a:latin typeface="Arial Nova" panose="020B0504020202020204" pitchFamily="34" charset="0"/>
            </a:endParaRPr>
          </a:p>
          <a:p>
            <a:r>
              <a:rPr lang="en-US" sz="2133" dirty="0">
                <a:latin typeface="Arial Nova" panose="020B0504020202020204" pitchFamily="34" charset="0"/>
              </a:rPr>
              <a:t>Leaders have a tremendous impact on the culture of an organization and thus </a:t>
            </a:r>
            <a:r>
              <a:rPr lang="en-US" sz="2133" b="1" dirty="0">
                <a:latin typeface="Arial Nova" panose="020B0504020202020204" pitchFamily="34" charset="0"/>
              </a:rPr>
              <a:t>it is critical to understand a leader’s capabilities</a:t>
            </a:r>
            <a:r>
              <a:rPr lang="en-US" sz="2133" dirty="0">
                <a:latin typeface="Arial Nova" panose="020B0504020202020204" pitchFamily="34" charset="0"/>
              </a:rPr>
              <a:t> as they relate to culture and performance</a:t>
            </a:r>
          </a:p>
        </p:txBody>
      </p:sp>
      <p:pic>
        <p:nvPicPr>
          <p:cNvPr id="8" name="Picture 7">
            <a:extLst>
              <a:ext uri="{FF2B5EF4-FFF2-40B4-BE49-F238E27FC236}">
                <a16:creationId xmlns:a16="http://schemas.microsoft.com/office/drawing/2014/main" id="{C4ACAEA4-43AE-4C0D-9BDE-D7B8ECA7C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589" y="903248"/>
            <a:ext cx="6906412" cy="5051504"/>
          </a:xfrm>
          <a:prstGeom prst="rect">
            <a:avLst/>
          </a:prstGeom>
        </p:spPr>
      </p:pic>
      <p:sp>
        <p:nvSpPr>
          <p:cNvPr id="10" name="Slide Number Placeholder 5">
            <a:extLst>
              <a:ext uri="{FF2B5EF4-FFF2-40B4-BE49-F238E27FC236}">
                <a16:creationId xmlns:a16="http://schemas.microsoft.com/office/drawing/2014/main" id="{EEE6C2A3-C81B-439A-AEB1-CCA78992D396}"/>
              </a:ext>
            </a:extLst>
          </p:cNvPr>
          <p:cNvSpPr>
            <a:spLocks noGrp="1"/>
          </p:cNvSpPr>
          <p:nvPr>
            <p:ph type="sldNum" sz="quarter" idx="2"/>
          </p:nvPr>
        </p:nvSpPr>
        <p:spPr>
          <a:xfrm>
            <a:off x="5957455" y="4206409"/>
            <a:ext cx="1939636" cy="24162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794" b="0" i="0" u="none" strike="noStrike" cap="none" smtId="4294967295">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93AE1883-0942-4AA3-9DB2-9C7C3A0314B1}" type="slidenum">
              <a:rPr lang="en-US" smtClean="0"/>
              <a:pPr/>
              <a:t>2</a:t>
            </a:fld>
            <a:endParaRPr lang="en-US" sz="1400" dirty="0"/>
          </a:p>
        </p:txBody>
      </p:sp>
    </p:spTree>
    <p:extLst>
      <p:ext uri="{BB962C8B-B14F-4D97-AF65-F5344CB8AC3E}">
        <p14:creationId xmlns:p14="http://schemas.microsoft.com/office/powerpoint/2010/main" val="243882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841" y="2920334"/>
            <a:ext cx="9420061" cy="1104284"/>
          </a:xfrm>
          <a:solidFill>
            <a:srgbClr val="59647A"/>
          </a:solidFill>
        </p:spPr>
        <p:txBody>
          <a:bodyPr>
            <a:normAutofit/>
          </a:bodyPr>
          <a:lstStyle/>
          <a:p>
            <a:pPr algn="ctr"/>
            <a:r>
              <a:rPr lang="en-US" altLang="en-US" sz="4000" dirty="0">
                <a:solidFill>
                  <a:srgbClr val="FFFFFF"/>
                </a:solidFill>
              </a:rPr>
              <a:t>Leadership Coaching Process</a:t>
            </a:r>
            <a:endParaRPr lang="en-US" sz="4000" dirty="0">
              <a:solidFill>
                <a:srgbClr val="FFFFFF"/>
              </a:solidFill>
            </a:endParaRPr>
          </a:p>
        </p:txBody>
      </p:sp>
    </p:spTree>
    <p:extLst>
      <p:ext uri="{BB962C8B-B14F-4D97-AF65-F5344CB8AC3E}">
        <p14:creationId xmlns:p14="http://schemas.microsoft.com/office/powerpoint/2010/main" val="399980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8EF3-5137-A761-6141-ACB85E633771}"/>
              </a:ext>
            </a:extLst>
          </p:cNvPr>
          <p:cNvSpPr>
            <a:spLocks noGrp="1"/>
          </p:cNvSpPr>
          <p:nvPr>
            <p:ph type="title"/>
          </p:nvPr>
        </p:nvSpPr>
        <p:spPr/>
        <p:txBody>
          <a:bodyPr/>
          <a:lstStyle/>
          <a:p>
            <a:r>
              <a:rPr lang="en-US" dirty="0"/>
              <a:t>Leadership Coaching</a:t>
            </a:r>
          </a:p>
        </p:txBody>
      </p:sp>
      <p:sp>
        <p:nvSpPr>
          <p:cNvPr id="3" name="TextBox 2">
            <a:extLst>
              <a:ext uri="{FF2B5EF4-FFF2-40B4-BE49-F238E27FC236}">
                <a16:creationId xmlns:a16="http://schemas.microsoft.com/office/drawing/2014/main" id="{EB3C63C8-849E-93C5-A260-DBF9D0039E23}"/>
              </a:ext>
            </a:extLst>
          </p:cNvPr>
          <p:cNvSpPr txBox="1"/>
          <p:nvPr/>
        </p:nvSpPr>
        <p:spPr>
          <a:xfrm>
            <a:off x="428263" y="1493134"/>
            <a:ext cx="11331615" cy="1877437"/>
          </a:xfrm>
          <a:prstGeom prst="rect">
            <a:avLst/>
          </a:prstGeom>
          <a:noFill/>
        </p:spPr>
        <p:txBody>
          <a:bodyPr wrap="square" rtlCol="0">
            <a:spAutoFit/>
          </a:bodyPr>
          <a:lstStyle/>
          <a:p>
            <a:pPr marL="285750" indent="-285750">
              <a:buFont typeface="Arial" panose="020B0604020202020204" pitchFamily="34" charset="0"/>
              <a:buChar char="•"/>
            </a:pPr>
            <a:r>
              <a:rPr lang="en-US" sz="2000" dirty="0"/>
              <a:t>Session 1 – Overview Model and Benchmark, Review Results and insights</a:t>
            </a:r>
          </a:p>
          <a:p>
            <a:pPr marL="742950" lvl="1" indent="-285750">
              <a:buFont typeface="Arial" panose="020B0604020202020204" pitchFamily="34" charset="0"/>
              <a:buChar char="•"/>
            </a:pPr>
            <a:r>
              <a:rPr lang="en-US" sz="2000" dirty="0"/>
              <a:t>Assign Leader to Select 2-3 Focus Areas and begin having conversations with raters about the data</a:t>
            </a:r>
          </a:p>
          <a:p>
            <a:pPr marL="285750" indent="-285750">
              <a:buFont typeface="Arial" panose="020B0604020202020204" pitchFamily="34" charset="0"/>
              <a:buChar char="•"/>
            </a:pPr>
            <a:r>
              <a:rPr lang="en-US" sz="2000" dirty="0"/>
              <a:t>Session 2 – (60-day check-in) : Overview Focus Areas and Actions taken so far</a:t>
            </a:r>
          </a:p>
          <a:p>
            <a:pPr marL="285750" indent="-285750">
              <a:buFont typeface="Arial" panose="020B0604020202020204" pitchFamily="34" charset="0"/>
              <a:buChar char="•"/>
            </a:pPr>
            <a:r>
              <a:rPr lang="en-US" sz="2000" dirty="0"/>
              <a:t>Session 3 – (90-day check-in): Discuss progress and course-correct if needed</a:t>
            </a:r>
          </a:p>
          <a:p>
            <a:pPr marL="285750" indent="-285750">
              <a:buFont typeface="Arial" panose="020B0604020202020204" pitchFamily="34" charset="0"/>
              <a:buChar char="•"/>
            </a:pPr>
            <a:endParaRPr lang="en-US" dirty="0"/>
          </a:p>
          <a:p>
            <a:pPr lvl="1"/>
            <a:endParaRPr lang="en-US" dirty="0"/>
          </a:p>
        </p:txBody>
      </p:sp>
    </p:spTree>
    <p:extLst>
      <p:ext uri="{BB962C8B-B14F-4D97-AF65-F5344CB8AC3E}">
        <p14:creationId xmlns:p14="http://schemas.microsoft.com/office/powerpoint/2010/main" val="5142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a:extLst>
              <a:ext uri="{FF2B5EF4-FFF2-40B4-BE49-F238E27FC236}">
                <a16:creationId xmlns:a16="http://schemas.microsoft.com/office/drawing/2014/main" id="{A2692730-053B-4EFE-AF05-D1C977B1ED6C}"/>
              </a:ext>
            </a:extLst>
          </p:cNvPr>
          <p:cNvPicPr/>
          <p:nvPr/>
        </p:nvPicPr>
        <p:blipFill>
          <a:blip r:embed="rId2"/>
          <a:stretch>
            <a:fillRect/>
          </a:stretch>
        </p:blipFill>
        <p:spPr>
          <a:xfrm>
            <a:off x="9932486" y="214834"/>
            <a:ext cx="1898599" cy="614157"/>
          </a:xfrm>
          <a:prstGeom prst="rect">
            <a:avLst/>
          </a:prstGeom>
        </p:spPr>
      </p:pic>
      <p:sp>
        <p:nvSpPr>
          <p:cNvPr id="3" name="Shape 335">
            <a:extLst>
              <a:ext uri="{FF2B5EF4-FFF2-40B4-BE49-F238E27FC236}">
                <a16:creationId xmlns:a16="http://schemas.microsoft.com/office/drawing/2014/main" id="{3BB0BDA1-D042-49CD-97E6-707C2E959FCC}"/>
              </a:ext>
            </a:extLst>
          </p:cNvPr>
          <p:cNvSpPr txBox="1">
            <a:spLocks/>
          </p:cNvSpPr>
          <p:nvPr/>
        </p:nvSpPr>
        <p:spPr>
          <a:xfrm>
            <a:off x="270604" y="51049"/>
            <a:ext cx="9539995" cy="1104284"/>
          </a:xfrm>
          <a:prstGeom prst="rect">
            <a:avLst/>
          </a:prstGeom>
          <a:noFill/>
          <a:ln>
            <a:noFill/>
          </a:ln>
        </p:spPr>
        <p:txBody>
          <a:bodyPr vert="horz"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794" b="0" i="0" u="none" strike="noStrike" cap="none" smtId="4294967295">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90000"/>
              </a:lnSpc>
              <a:buClr>
                <a:schemeClr val="lt1"/>
              </a:buClr>
              <a:buSzPct val="25000"/>
            </a:pPr>
            <a:r>
              <a:rPr lang="en-US" sz="3200" dirty="0">
                <a:solidFill>
                  <a:schemeClr val="tx1"/>
                </a:solidFill>
                <a:latin typeface="Arial Nova" panose="020B0504020202020204" pitchFamily="34" charset="0"/>
              </a:rPr>
              <a:t>The Denison Model – </a:t>
            </a:r>
            <a:r>
              <a:rPr lang="en-US" sz="2800" i="1" dirty="0">
                <a:solidFill>
                  <a:schemeClr val="tx1"/>
                </a:solidFill>
                <a:latin typeface="Arial Nova" panose="020B0504020202020204" pitchFamily="34" charset="0"/>
              </a:rPr>
              <a:t>“Two sides of the same coin.”</a:t>
            </a:r>
            <a:endParaRPr lang="en-US" sz="3200" i="1" dirty="0">
              <a:solidFill>
                <a:schemeClr val="tx1"/>
              </a:solidFill>
              <a:latin typeface="Arial Nova" panose="020B0504020202020204" pitchFamily="34" charset="0"/>
              <a:sym typeface="Questrial"/>
            </a:endParaRPr>
          </a:p>
        </p:txBody>
      </p:sp>
      <p:sp>
        <p:nvSpPr>
          <p:cNvPr id="7" name="Text Placeholder 4">
            <a:extLst>
              <a:ext uri="{FF2B5EF4-FFF2-40B4-BE49-F238E27FC236}">
                <a16:creationId xmlns:a16="http://schemas.microsoft.com/office/drawing/2014/main" id="{872B0CEF-1D70-4EF9-A9C8-3DE615A67F29}"/>
              </a:ext>
            </a:extLst>
          </p:cNvPr>
          <p:cNvSpPr txBox="1">
            <a:spLocks/>
          </p:cNvSpPr>
          <p:nvPr/>
        </p:nvSpPr>
        <p:spPr>
          <a:xfrm>
            <a:off x="5497825" y="5153692"/>
            <a:ext cx="6333260" cy="1704308"/>
          </a:xfrm>
          <a:prstGeom prst="rect">
            <a:avLst/>
          </a:prstGeom>
        </p:spPr>
        <p:txBody>
          <a:bodyPr vert="horz"/>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9647A"/>
              </a:buClr>
              <a:buFontTx/>
              <a:buNone/>
              <a:defRPr sz="1600" b="0" i="0" u="none" strike="noStrike" cap="none">
                <a:solidFill>
                  <a:srgbClr val="59647A"/>
                </a:solidFill>
                <a:latin typeface="Arial"/>
                <a:ea typeface="Raleway"/>
                <a:cs typeface="Arial"/>
                <a:sym typeface="Arial"/>
              </a:defRPr>
            </a:lvl1pPr>
            <a:lvl2pPr marL="0" marR="0" lvl="1" indent="0" algn="l" rtl="0">
              <a:lnSpc>
                <a:spcPct val="100000"/>
              </a:lnSpc>
              <a:spcBef>
                <a:spcPts val="0"/>
              </a:spcBef>
              <a:spcAft>
                <a:spcPts val="0"/>
              </a:spcAft>
              <a:buClr>
                <a:srgbClr val="59647A"/>
              </a:buClr>
              <a:buFont typeface="Wingdings" charset="2"/>
              <a:buNone/>
              <a:defRPr sz="1400" b="0" i="0" u="none" strike="noStrike" cap="none">
                <a:solidFill>
                  <a:srgbClr val="666666"/>
                </a:solidFill>
                <a:latin typeface="Arial"/>
                <a:ea typeface="Arial"/>
                <a:cs typeface="Arial"/>
                <a:sym typeface="Arial"/>
              </a:defRPr>
            </a:lvl2pPr>
            <a:lvl3pPr marL="347472" marR="0" lvl="2" indent="-164592" algn="l" rtl="0">
              <a:lnSpc>
                <a:spcPct val="100000"/>
              </a:lnSpc>
              <a:spcBef>
                <a:spcPts val="0"/>
              </a:spcBef>
              <a:spcAft>
                <a:spcPts val="0"/>
              </a:spcAft>
              <a:buClr>
                <a:srgbClr val="59647A"/>
              </a:buClr>
              <a:buFont typeface="Wingdings" charset="2"/>
              <a:buChar char="§"/>
              <a:defRPr sz="1400" b="0" i="0" u="none" strike="noStrike" cap="none">
                <a:solidFill>
                  <a:srgbClr val="666666"/>
                </a:solidFill>
                <a:latin typeface="Arial"/>
                <a:ea typeface="Arial"/>
                <a:cs typeface="Arial"/>
                <a:sym typeface="Arial"/>
              </a:defRPr>
            </a:lvl3pPr>
            <a:lvl4pPr marL="557784" marR="0" lvl="3" indent="-192024" algn="l" rtl="0">
              <a:lnSpc>
                <a:spcPct val="100000"/>
              </a:lnSpc>
              <a:spcBef>
                <a:spcPts val="0"/>
              </a:spcBef>
              <a:spcAft>
                <a:spcPts val="0"/>
              </a:spcAft>
              <a:buClr>
                <a:srgbClr val="59647A"/>
              </a:buClr>
              <a:buFont typeface="Arial"/>
              <a:buChar char="-"/>
              <a:defRPr sz="1400" b="0" i="0" u="none" strike="noStrike" cap="none">
                <a:solidFill>
                  <a:srgbClr val="666666"/>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defTabSz="1219170">
              <a:defRPr/>
            </a:pPr>
            <a:r>
              <a:rPr lang="en-US" sz="2400" i="1" kern="0" dirty="0">
                <a:solidFill>
                  <a:srgbClr val="000000"/>
                </a:solidFill>
                <a:latin typeface="Arial Nova" panose="020B0504020202020204" pitchFamily="34" charset="0"/>
              </a:rPr>
              <a:t>A model that allows for assessments of individual leaders, teams and organizations – all through a high-performance culture lens.</a:t>
            </a:r>
          </a:p>
        </p:txBody>
      </p:sp>
      <p:sp>
        <p:nvSpPr>
          <p:cNvPr id="9" name="Slide Number Placeholder 5">
            <a:extLst>
              <a:ext uri="{FF2B5EF4-FFF2-40B4-BE49-F238E27FC236}">
                <a16:creationId xmlns:a16="http://schemas.microsoft.com/office/drawing/2014/main" id="{34F29B39-A7E2-4D8F-B0C8-CB9C41322E86}"/>
              </a:ext>
            </a:extLst>
          </p:cNvPr>
          <p:cNvSpPr>
            <a:spLocks noGrp="1"/>
          </p:cNvSpPr>
          <p:nvPr>
            <p:ph type="sldNum" sz="quarter" idx="2"/>
          </p:nvPr>
        </p:nvSpPr>
        <p:spPr>
          <a:xfrm>
            <a:off x="5957455" y="4206409"/>
            <a:ext cx="1939636" cy="24162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794" b="0" i="0" u="none" strike="noStrike" cap="none" smtId="4294967295">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93AE1883-0942-4AA3-9DB2-9C7C3A0314B1}" type="slidenum">
              <a:rPr lang="en-US" smtClean="0"/>
              <a:pPr/>
              <a:t>3</a:t>
            </a:fld>
            <a:endParaRPr lang="en-US" sz="1400" dirty="0"/>
          </a:p>
        </p:txBody>
      </p:sp>
      <p:pic>
        <p:nvPicPr>
          <p:cNvPr id="8" name="Picture 7">
            <a:extLst>
              <a:ext uri="{FF2B5EF4-FFF2-40B4-BE49-F238E27FC236}">
                <a16:creationId xmlns:a16="http://schemas.microsoft.com/office/drawing/2014/main" id="{19A55A8F-1197-A632-1B6B-1F13700A7FDB}"/>
              </a:ext>
            </a:extLst>
          </p:cNvPr>
          <p:cNvPicPr>
            <a:picLocks noChangeAspect="1"/>
          </p:cNvPicPr>
          <p:nvPr/>
        </p:nvPicPr>
        <p:blipFill>
          <a:blip r:embed="rId3"/>
          <a:stretch>
            <a:fillRect/>
          </a:stretch>
        </p:blipFill>
        <p:spPr>
          <a:xfrm>
            <a:off x="2720077" y="1155333"/>
            <a:ext cx="6474755" cy="3952549"/>
          </a:xfrm>
          <a:prstGeom prst="rect">
            <a:avLst/>
          </a:prstGeom>
        </p:spPr>
      </p:pic>
    </p:spTree>
    <p:extLst>
      <p:ext uri="{BB962C8B-B14F-4D97-AF65-F5344CB8AC3E}">
        <p14:creationId xmlns:p14="http://schemas.microsoft.com/office/powerpoint/2010/main" val="365163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841" y="2920334"/>
            <a:ext cx="9420061" cy="1104284"/>
          </a:xfrm>
          <a:solidFill>
            <a:srgbClr val="59647A"/>
          </a:solidFill>
        </p:spPr>
        <p:txBody>
          <a:bodyPr>
            <a:normAutofit fontScale="90000"/>
          </a:bodyPr>
          <a:lstStyle/>
          <a:p>
            <a:pPr algn="ctr"/>
            <a:r>
              <a:rPr lang="en-US" altLang="en-US" sz="4000" dirty="0">
                <a:solidFill>
                  <a:srgbClr val="FFFFFF"/>
                </a:solidFill>
              </a:rPr>
              <a:t>Importance of Listening and Learning from the data</a:t>
            </a:r>
            <a:endParaRPr lang="en-US" sz="4000" dirty="0">
              <a:solidFill>
                <a:srgbClr val="FFFFFF"/>
              </a:solidFill>
            </a:endParaRPr>
          </a:p>
        </p:txBody>
      </p:sp>
    </p:spTree>
    <p:extLst>
      <p:ext uri="{BB962C8B-B14F-4D97-AF65-F5344CB8AC3E}">
        <p14:creationId xmlns:p14="http://schemas.microsoft.com/office/powerpoint/2010/main" val="6303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2FAE7BB-460A-4557-8573-5FC385003936}"/>
              </a:ext>
            </a:extLst>
          </p:cNvPr>
          <p:cNvSpPr/>
          <p:nvPr/>
        </p:nvSpPr>
        <p:spPr>
          <a:xfrm>
            <a:off x="493230" y="5297714"/>
            <a:ext cx="479227" cy="256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8">
            <a:extLst>
              <a:ext uri="{FF2B5EF4-FFF2-40B4-BE49-F238E27FC236}">
                <a16:creationId xmlns:a16="http://schemas.microsoft.com/office/drawing/2014/main" id="{69F5EAB7-C525-4D5D-8CAF-E5A035B8E8D7}"/>
              </a:ext>
            </a:extLst>
          </p:cNvPr>
          <p:cNvGrpSpPr>
            <a:grpSpLocks noChangeAspect="1"/>
          </p:cNvGrpSpPr>
          <p:nvPr/>
        </p:nvGrpSpPr>
        <p:grpSpPr bwMode="auto">
          <a:xfrm>
            <a:off x="461237" y="1234442"/>
            <a:ext cx="5041506" cy="4297680"/>
            <a:chOff x="9251" y="3358492"/>
            <a:chExt cx="4003357" cy="3412823"/>
          </a:xfrm>
        </p:grpSpPr>
        <p:pic>
          <p:nvPicPr>
            <p:cNvPr id="3" name="Picture 10">
              <a:extLst>
                <a:ext uri="{FF2B5EF4-FFF2-40B4-BE49-F238E27FC236}">
                  <a16:creationId xmlns:a16="http://schemas.microsoft.com/office/drawing/2014/main" id="{ED047359-A8A5-4C4D-BC4D-92C9F7F970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51" y="3361874"/>
              <a:ext cx="4003357" cy="340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768C40B-B433-47BA-BC5C-6E0899364103}"/>
                </a:ext>
              </a:extLst>
            </p:cNvPr>
            <p:cNvSpPr txBox="1"/>
            <p:nvPr/>
          </p:nvSpPr>
          <p:spPr>
            <a:xfrm>
              <a:off x="1942031" y="3373017"/>
              <a:ext cx="477419" cy="236923"/>
            </a:xfrm>
            <a:prstGeom prst="rect">
              <a:avLst/>
            </a:prstGeom>
            <a:noFill/>
          </p:spPr>
          <p:txBody>
            <a:bodyPr wrap="none">
              <a:spAutoFit/>
            </a:bodyPr>
            <a:lstStyle/>
            <a:p>
              <a:pPr eaLnBrk="1" hangingPunct="1">
                <a:defRPr/>
              </a:pPr>
              <a:r>
                <a:rPr lang="en-US" sz="1050" b="1" dirty="0"/>
                <a:t>South</a:t>
              </a:r>
            </a:p>
          </p:txBody>
        </p:sp>
        <p:sp>
          <p:nvSpPr>
            <p:cNvPr id="5" name="TextBox 4">
              <a:extLst>
                <a:ext uri="{FF2B5EF4-FFF2-40B4-BE49-F238E27FC236}">
                  <a16:creationId xmlns:a16="http://schemas.microsoft.com/office/drawing/2014/main" id="{D5FACD8E-711D-42DC-8E96-393B78DBB4F8}"/>
                </a:ext>
              </a:extLst>
            </p:cNvPr>
            <p:cNvSpPr txBox="1"/>
            <p:nvPr/>
          </p:nvSpPr>
          <p:spPr>
            <a:xfrm>
              <a:off x="34656" y="3358492"/>
              <a:ext cx="914569" cy="118462"/>
            </a:xfrm>
            <a:prstGeom prst="rect">
              <a:avLst/>
            </a:prstGeom>
            <a:solidFill>
              <a:schemeClr val="bg1"/>
            </a:solidFill>
          </p:spPr>
          <p:txBody>
            <a:bodyPr>
              <a:spAutoFit/>
            </a:bodyPr>
            <a:lstStyle/>
            <a:p>
              <a:pPr eaLnBrk="1" hangingPunct="1">
                <a:defRPr/>
              </a:pPr>
              <a:endParaRPr lang="en-US" sz="225" dirty="0"/>
            </a:p>
          </p:txBody>
        </p:sp>
      </p:grpSp>
      <p:grpSp>
        <p:nvGrpSpPr>
          <p:cNvPr id="7" name="Group 6">
            <a:extLst>
              <a:ext uri="{FF2B5EF4-FFF2-40B4-BE49-F238E27FC236}">
                <a16:creationId xmlns:a16="http://schemas.microsoft.com/office/drawing/2014/main" id="{4D090861-CDF8-458D-AD7F-A632D9FF8333}"/>
              </a:ext>
            </a:extLst>
          </p:cNvPr>
          <p:cNvGrpSpPr>
            <a:grpSpLocks noChangeAspect="1"/>
          </p:cNvGrpSpPr>
          <p:nvPr/>
        </p:nvGrpSpPr>
        <p:grpSpPr>
          <a:xfrm>
            <a:off x="6655222" y="1142994"/>
            <a:ext cx="4941121" cy="4389120"/>
            <a:chOff x="6005513" y="3358932"/>
            <a:chExt cx="3138487" cy="2787868"/>
          </a:xfrm>
        </p:grpSpPr>
        <p:pic>
          <p:nvPicPr>
            <p:cNvPr id="8" name="Picture 7">
              <a:extLst>
                <a:ext uri="{FF2B5EF4-FFF2-40B4-BE49-F238E27FC236}">
                  <a16:creationId xmlns:a16="http://schemas.microsoft.com/office/drawing/2014/main" id="{FB9A0F47-7142-4074-AC61-A4E8B8D45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3516313"/>
              <a:ext cx="30765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5">
              <a:extLst>
                <a:ext uri="{FF2B5EF4-FFF2-40B4-BE49-F238E27FC236}">
                  <a16:creationId xmlns:a16="http://schemas.microsoft.com/office/drawing/2014/main" id="{37CD2B92-7871-4048-96CA-D9A6CDAB2168}"/>
                </a:ext>
              </a:extLst>
            </p:cNvPr>
            <p:cNvGrpSpPr>
              <a:grpSpLocks/>
            </p:cNvGrpSpPr>
            <p:nvPr/>
          </p:nvGrpSpPr>
          <p:grpSpPr bwMode="auto">
            <a:xfrm>
              <a:off x="6005513" y="3358932"/>
              <a:ext cx="1889461" cy="274643"/>
              <a:chOff x="8006568" y="3342877"/>
              <a:chExt cx="2520308" cy="365642"/>
            </a:xfrm>
          </p:grpSpPr>
          <p:sp>
            <p:nvSpPr>
              <p:cNvPr id="10" name="TextBox 9">
                <a:extLst>
                  <a:ext uri="{FF2B5EF4-FFF2-40B4-BE49-F238E27FC236}">
                    <a16:creationId xmlns:a16="http://schemas.microsoft.com/office/drawing/2014/main" id="{F209829A-B18A-4A93-8241-AF3A5B14F2C3}"/>
                  </a:ext>
                </a:extLst>
              </p:cNvPr>
              <p:cNvSpPr txBox="1"/>
              <p:nvPr/>
            </p:nvSpPr>
            <p:spPr>
              <a:xfrm>
                <a:off x="9688828" y="3476026"/>
                <a:ext cx="838048" cy="219288"/>
              </a:xfrm>
              <a:prstGeom prst="rect">
                <a:avLst/>
              </a:prstGeom>
              <a:noFill/>
            </p:spPr>
            <p:txBody>
              <a:bodyPr wrap="none">
                <a:spAutoFit/>
              </a:bodyPr>
              <a:lstStyle/>
              <a:p>
                <a:pPr eaLnBrk="1" hangingPunct="1">
                  <a:defRPr/>
                </a:pPr>
                <a:r>
                  <a:rPr lang="en-US" sz="1050" b="1" dirty="0"/>
                  <a:t>               North</a:t>
                </a:r>
              </a:p>
            </p:txBody>
          </p:sp>
          <p:sp>
            <p:nvSpPr>
              <p:cNvPr id="11" name="TextBox 21">
                <a:extLst>
                  <a:ext uri="{FF2B5EF4-FFF2-40B4-BE49-F238E27FC236}">
                    <a16:creationId xmlns:a16="http://schemas.microsoft.com/office/drawing/2014/main" id="{D6891624-2B05-426A-ABEE-4CDD6FD2967C}"/>
                  </a:ext>
                </a:extLst>
              </p:cNvPr>
              <p:cNvSpPr txBox="1">
                <a:spLocks noChangeArrowheads="1"/>
              </p:cNvSpPr>
              <p:nvPr/>
            </p:nvSpPr>
            <p:spPr bwMode="auto">
              <a:xfrm>
                <a:off x="8006568" y="3342877"/>
                <a:ext cx="1183206" cy="3656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Font typeface="Wingdings" panose="05000000000000000000" pitchFamily="2" charset="2"/>
                  <a:buChar char="§"/>
                  <a:defRPr sz="2800">
                    <a:solidFill>
                      <a:srgbClr val="4D4D4D"/>
                    </a:solidFill>
                    <a:latin typeface="Verdana" panose="020B0604030504040204" pitchFamily="34" charset="0"/>
                  </a:defRPr>
                </a:lvl1pPr>
                <a:lvl2pPr marL="742950" indent="-285750">
                  <a:spcBef>
                    <a:spcPct val="20000"/>
                  </a:spcBef>
                  <a:buClr>
                    <a:srgbClr val="CC0000"/>
                  </a:buClr>
                  <a:buFont typeface="Wingdings" panose="05000000000000000000" pitchFamily="2" charset="2"/>
                  <a:buChar char="§"/>
                  <a:defRPr sz="2400">
                    <a:solidFill>
                      <a:srgbClr val="4D4D4D"/>
                    </a:solidFill>
                    <a:latin typeface="Verdana" panose="020B0604030504040204" pitchFamily="34" charset="0"/>
                  </a:defRPr>
                </a:lvl2pPr>
                <a:lvl3pPr marL="1143000" indent="-228600">
                  <a:spcBef>
                    <a:spcPct val="20000"/>
                  </a:spcBef>
                  <a:buClr>
                    <a:srgbClr val="CC0000"/>
                  </a:buClr>
                  <a:buFont typeface="Wingdings" panose="05000000000000000000" pitchFamily="2" charset="2"/>
                  <a:buChar char="§"/>
                  <a:defRPr sz="2000">
                    <a:solidFill>
                      <a:srgbClr val="4D4D4D"/>
                    </a:solidFill>
                    <a:latin typeface="Verdana" panose="020B0604030504040204" pitchFamily="34" charset="0"/>
                  </a:defRPr>
                </a:lvl3pPr>
                <a:lvl4pPr marL="1600200" indent="-228600">
                  <a:spcBef>
                    <a:spcPct val="20000"/>
                  </a:spcBef>
                  <a:buClr>
                    <a:srgbClr val="CC0000"/>
                  </a:buClr>
                  <a:buFont typeface="Wingdings" panose="05000000000000000000" pitchFamily="2" charset="2"/>
                  <a:buChar char="§"/>
                  <a:defRPr sz="2000">
                    <a:solidFill>
                      <a:srgbClr val="4D4D4D"/>
                    </a:solidFill>
                    <a:latin typeface="Verdana" panose="020B0604030504040204" pitchFamily="34" charset="0"/>
                  </a:defRPr>
                </a:lvl4pPr>
                <a:lvl5pPr marL="2057400" indent="-228600">
                  <a:spcBef>
                    <a:spcPct val="20000"/>
                  </a:spcBef>
                  <a:buClr>
                    <a:srgbClr val="CC0000"/>
                  </a:buClr>
                  <a:buFont typeface="Wingdings" panose="05000000000000000000" pitchFamily="2" charset="2"/>
                  <a:buChar char="§"/>
                  <a:defRPr sz="2000">
                    <a:solidFill>
                      <a:srgbClr val="4D4D4D"/>
                    </a:solidFill>
                    <a:latin typeface="Verdana" panose="020B0604030504040204" pitchFamily="34" charset="0"/>
                  </a:defRPr>
                </a:lvl5pPr>
                <a:lvl6pPr marL="2514600" indent="-228600" eaLnBrk="0" fontAlgn="base" hangingPunct="0">
                  <a:spcBef>
                    <a:spcPct val="20000"/>
                  </a:spcBef>
                  <a:spcAft>
                    <a:spcPct val="0"/>
                  </a:spcAft>
                  <a:buClr>
                    <a:srgbClr val="CC0000"/>
                  </a:buClr>
                  <a:buFont typeface="Wingdings" panose="05000000000000000000" pitchFamily="2" charset="2"/>
                  <a:buChar char="§"/>
                  <a:defRPr sz="2000">
                    <a:solidFill>
                      <a:srgbClr val="4D4D4D"/>
                    </a:solidFill>
                    <a:latin typeface="Verdana" panose="020B0604030504040204" pitchFamily="34" charset="0"/>
                  </a:defRPr>
                </a:lvl6pPr>
                <a:lvl7pPr marL="2971800" indent="-228600" eaLnBrk="0" fontAlgn="base" hangingPunct="0">
                  <a:spcBef>
                    <a:spcPct val="20000"/>
                  </a:spcBef>
                  <a:spcAft>
                    <a:spcPct val="0"/>
                  </a:spcAft>
                  <a:buClr>
                    <a:srgbClr val="CC0000"/>
                  </a:buClr>
                  <a:buFont typeface="Wingdings" panose="05000000000000000000" pitchFamily="2" charset="2"/>
                  <a:buChar char="§"/>
                  <a:defRPr sz="2000">
                    <a:solidFill>
                      <a:srgbClr val="4D4D4D"/>
                    </a:solidFill>
                    <a:latin typeface="Verdana" panose="020B0604030504040204" pitchFamily="34" charset="0"/>
                  </a:defRPr>
                </a:lvl7pPr>
                <a:lvl8pPr marL="3429000" indent="-228600" eaLnBrk="0" fontAlgn="base" hangingPunct="0">
                  <a:spcBef>
                    <a:spcPct val="20000"/>
                  </a:spcBef>
                  <a:spcAft>
                    <a:spcPct val="0"/>
                  </a:spcAft>
                  <a:buClr>
                    <a:srgbClr val="CC0000"/>
                  </a:buClr>
                  <a:buFont typeface="Wingdings" panose="05000000000000000000" pitchFamily="2" charset="2"/>
                  <a:buChar char="§"/>
                  <a:defRPr sz="2000">
                    <a:solidFill>
                      <a:srgbClr val="4D4D4D"/>
                    </a:solidFill>
                    <a:latin typeface="Verdana" panose="020B0604030504040204" pitchFamily="34" charset="0"/>
                  </a:defRPr>
                </a:lvl8pPr>
                <a:lvl9pPr marL="3886200" indent="-228600" eaLnBrk="0" fontAlgn="base" hangingPunct="0">
                  <a:spcBef>
                    <a:spcPct val="20000"/>
                  </a:spcBef>
                  <a:spcAft>
                    <a:spcPct val="0"/>
                  </a:spcAft>
                  <a:buClr>
                    <a:srgbClr val="CC0000"/>
                  </a:buClr>
                  <a:buFont typeface="Wingdings" panose="05000000000000000000" pitchFamily="2" charset="2"/>
                  <a:buChar char="§"/>
                  <a:defRPr sz="2000">
                    <a:solidFill>
                      <a:srgbClr val="4D4D4D"/>
                    </a:solidFill>
                    <a:latin typeface="Verdana" panose="020B0604030504040204" pitchFamily="34" charset="0"/>
                  </a:defRPr>
                </a:lvl9pPr>
              </a:lstStyle>
              <a:p>
                <a:pPr eaLnBrk="1" hangingPunct="1">
                  <a:spcBef>
                    <a:spcPct val="0"/>
                  </a:spcBef>
                  <a:buClrTx/>
                  <a:buFontTx/>
                  <a:buNone/>
                </a:pPr>
                <a:endParaRPr lang="en-US" altLang="en-US" sz="1800">
                  <a:solidFill>
                    <a:schemeClr val="tx1"/>
                  </a:solidFill>
                  <a:latin typeface="Times New Roman" panose="02020603050405020304" pitchFamily="18" charset="0"/>
                </a:endParaRPr>
              </a:p>
            </p:txBody>
          </p:sp>
        </p:grpSp>
      </p:grpSp>
      <p:sp>
        <p:nvSpPr>
          <p:cNvPr id="6" name="TextBox 5">
            <a:extLst>
              <a:ext uri="{FF2B5EF4-FFF2-40B4-BE49-F238E27FC236}">
                <a16:creationId xmlns:a16="http://schemas.microsoft.com/office/drawing/2014/main" id="{1F60A2BE-27ED-4A48-9B37-8B616073EC8B}"/>
              </a:ext>
            </a:extLst>
          </p:cNvPr>
          <p:cNvSpPr txBox="1"/>
          <p:nvPr/>
        </p:nvSpPr>
        <p:spPr>
          <a:xfrm>
            <a:off x="1349829" y="217714"/>
            <a:ext cx="10000342" cy="523220"/>
          </a:xfrm>
          <a:prstGeom prst="rect">
            <a:avLst/>
          </a:prstGeom>
          <a:noFill/>
        </p:spPr>
        <p:txBody>
          <a:bodyPr wrap="square" rtlCol="0">
            <a:spAutoFit/>
          </a:bodyPr>
          <a:lstStyle/>
          <a:p>
            <a:r>
              <a:rPr lang="en-US" sz="2800" dirty="0"/>
              <a:t>…….”But our  North facility FAR OUT-PERFORMS our South facility”</a:t>
            </a:r>
          </a:p>
        </p:txBody>
      </p:sp>
      <p:sp>
        <p:nvSpPr>
          <p:cNvPr id="13" name="Rectangle 12">
            <a:extLst>
              <a:ext uri="{FF2B5EF4-FFF2-40B4-BE49-F238E27FC236}">
                <a16:creationId xmlns:a16="http://schemas.microsoft.com/office/drawing/2014/main" id="{1AA4BA88-FBD3-4B19-A12A-4DABA4BAB5C7}"/>
              </a:ext>
            </a:extLst>
          </p:cNvPr>
          <p:cNvSpPr/>
          <p:nvPr/>
        </p:nvSpPr>
        <p:spPr>
          <a:xfrm>
            <a:off x="6625769" y="1164768"/>
            <a:ext cx="5181600" cy="4389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83DBEF9-B673-410F-8D17-D31B3696D576}"/>
              </a:ext>
            </a:extLst>
          </p:cNvPr>
          <p:cNvSpPr/>
          <p:nvPr/>
        </p:nvSpPr>
        <p:spPr>
          <a:xfrm>
            <a:off x="461237" y="5297714"/>
            <a:ext cx="511220" cy="23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2CE6D3-A4F9-4E2B-9E61-C6EC7971677F}"/>
              </a:ext>
            </a:extLst>
          </p:cNvPr>
          <p:cNvSpPr/>
          <p:nvPr/>
        </p:nvSpPr>
        <p:spPr>
          <a:xfrm>
            <a:off x="609602" y="1142994"/>
            <a:ext cx="5181600" cy="4389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B4A3C22-1262-4DF7-BFBC-83882991380F}"/>
              </a:ext>
            </a:extLst>
          </p:cNvPr>
          <p:cNvSpPr/>
          <p:nvPr/>
        </p:nvSpPr>
        <p:spPr>
          <a:xfrm>
            <a:off x="6796730" y="5275946"/>
            <a:ext cx="511220" cy="23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75957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New shape">
            <a:extLst>
              <a:ext uri="{FF2B5EF4-FFF2-40B4-BE49-F238E27FC236}">
                <a16:creationId xmlns:a16="http://schemas.microsoft.com/office/drawing/2014/main" id="{52809845-2120-4C6C-88E2-A5AF11864B9C}"/>
              </a:ext>
            </a:extLst>
          </p:cNvPr>
          <p:cNvSpPr/>
          <p:nvPr/>
        </p:nvSpPr>
        <p:spPr>
          <a:xfrm>
            <a:off x="159954" y="89649"/>
            <a:ext cx="1990930"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806846">
              <a:defRPr/>
            </a:pPr>
            <a:r>
              <a:rPr lang="en-US" sz="1059" b="1" dirty="0">
                <a:solidFill>
                  <a:srgbClr val="702963"/>
                </a:solidFill>
                <a:latin typeface="Arial"/>
                <a:cs typeface="Arial"/>
              </a:rPr>
              <a:t>Driver Analysis – Methodology</a:t>
            </a:r>
            <a:endParaRPr sz="1059" b="1" dirty="0">
              <a:solidFill>
                <a:srgbClr val="702963"/>
              </a:solidFill>
              <a:latin typeface="Arial"/>
              <a:cs typeface="Arial"/>
            </a:endParaRPr>
          </a:p>
        </p:txBody>
      </p:sp>
      <p:sp>
        <p:nvSpPr>
          <p:cNvPr id="221" name="New shape">
            <a:extLst>
              <a:ext uri="{FF2B5EF4-FFF2-40B4-BE49-F238E27FC236}">
                <a16:creationId xmlns:a16="http://schemas.microsoft.com/office/drawing/2014/main" id="{E074323E-F45F-4EFC-B00D-155ADCE5DA60}"/>
              </a:ext>
            </a:extLst>
          </p:cNvPr>
          <p:cNvSpPr/>
          <p:nvPr/>
        </p:nvSpPr>
        <p:spPr>
          <a:xfrm>
            <a:off x="159953" y="271110"/>
            <a:ext cx="821651" cy="1120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46">
              <a:defRPr/>
            </a:pPr>
            <a:endParaRPr sz="1588" dirty="0">
              <a:solidFill>
                <a:prstClr val="white"/>
              </a:solidFill>
              <a:latin typeface="Arial"/>
              <a:cs typeface="Arial"/>
            </a:endParaRPr>
          </a:p>
        </p:txBody>
      </p:sp>
      <p:sp>
        <p:nvSpPr>
          <p:cNvPr id="222" name="New shape">
            <a:extLst>
              <a:ext uri="{FF2B5EF4-FFF2-40B4-BE49-F238E27FC236}">
                <a16:creationId xmlns:a16="http://schemas.microsoft.com/office/drawing/2014/main" id="{429B93F4-0D03-4D41-A117-07FE0B8B50E0}"/>
              </a:ext>
            </a:extLst>
          </p:cNvPr>
          <p:cNvSpPr/>
          <p:nvPr/>
        </p:nvSpPr>
        <p:spPr>
          <a:xfrm>
            <a:off x="159953" y="284793"/>
            <a:ext cx="846386"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806846">
              <a:defRPr/>
            </a:pPr>
            <a:r>
              <a:rPr sz="1059" b="1" dirty="0">
                <a:solidFill>
                  <a:srgbClr val="000000"/>
                </a:solidFill>
                <a:latin typeface="Arial"/>
                <a:cs typeface="Arial"/>
              </a:rPr>
              <a:t>20</a:t>
            </a:r>
            <a:r>
              <a:rPr lang="en-US" sz="1059" b="1" dirty="0">
                <a:solidFill>
                  <a:srgbClr val="000000"/>
                </a:solidFill>
                <a:latin typeface="Arial"/>
                <a:cs typeface="Arial"/>
              </a:rPr>
              <a:t>20</a:t>
            </a:r>
            <a:r>
              <a:rPr sz="1059" b="1" dirty="0">
                <a:solidFill>
                  <a:srgbClr val="000000"/>
                </a:solidFill>
                <a:latin typeface="Arial"/>
                <a:cs typeface="Arial"/>
              </a:rPr>
              <a:t>: Overall</a:t>
            </a:r>
          </a:p>
        </p:txBody>
      </p:sp>
      <p:grpSp>
        <p:nvGrpSpPr>
          <p:cNvPr id="2" name="Group 1">
            <a:extLst>
              <a:ext uri="{FF2B5EF4-FFF2-40B4-BE49-F238E27FC236}">
                <a16:creationId xmlns:a16="http://schemas.microsoft.com/office/drawing/2014/main" id="{EC46FC11-90A6-4387-9D7E-84A1C0BB5661}"/>
              </a:ext>
            </a:extLst>
          </p:cNvPr>
          <p:cNvGrpSpPr/>
          <p:nvPr/>
        </p:nvGrpSpPr>
        <p:grpSpPr>
          <a:xfrm>
            <a:off x="159954" y="3463232"/>
            <a:ext cx="3772004" cy="2800325"/>
            <a:chOff x="2399228" y="1606841"/>
            <a:chExt cx="5528111" cy="4563761"/>
          </a:xfrm>
        </p:grpSpPr>
        <p:pic>
          <p:nvPicPr>
            <p:cNvPr id="4" name="Picture 3">
              <a:extLst>
                <a:ext uri="{FF2B5EF4-FFF2-40B4-BE49-F238E27FC236}">
                  <a16:creationId xmlns:a16="http://schemas.microsoft.com/office/drawing/2014/main" id="{F6186D5F-CE3E-4780-A267-0BA00FB498AD}"/>
                </a:ext>
              </a:extLst>
            </p:cNvPr>
            <p:cNvPicPr>
              <a:picLocks noChangeAspect="1"/>
            </p:cNvPicPr>
            <p:nvPr/>
          </p:nvPicPr>
          <p:blipFill>
            <a:blip r:embed="rId2"/>
            <a:stretch>
              <a:fillRect/>
            </a:stretch>
          </p:blipFill>
          <p:spPr>
            <a:xfrm>
              <a:off x="3135711" y="1609970"/>
              <a:ext cx="4791628" cy="3839397"/>
            </a:xfrm>
            <a:prstGeom prst="rect">
              <a:avLst/>
            </a:prstGeom>
          </p:spPr>
        </p:pic>
        <p:grpSp>
          <p:nvGrpSpPr>
            <p:cNvPr id="3" name="Group 2">
              <a:extLst>
                <a:ext uri="{FF2B5EF4-FFF2-40B4-BE49-F238E27FC236}">
                  <a16:creationId xmlns:a16="http://schemas.microsoft.com/office/drawing/2014/main" id="{FE506F0D-20BF-47B1-820C-633E2FD8C532}"/>
                </a:ext>
              </a:extLst>
            </p:cNvPr>
            <p:cNvGrpSpPr/>
            <p:nvPr/>
          </p:nvGrpSpPr>
          <p:grpSpPr>
            <a:xfrm>
              <a:off x="2399228" y="1606841"/>
              <a:ext cx="5528111" cy="4563761"/>
              <a:chOff x="2134254" y="2234992"/>
              <a:chExt cx="5528111" cy="4563761"/>
            </a:xfrm>
          </p:grpSpPr>
          <p:sp>
            <p:nvSpPr>
              <p:cNvPr id="81" name="Arrow: Up 80">
                <a:extLst>
                  <a:ext uri="{FF2B5EF4-FFF2-40B4-BE49-F238E27FC236}">
                    <a16:creationId xmlns:a16="http://schemas.microsoft.com/office/drawing/2014/main" id="{B9EDC80F-4532-4E6F-B05C-BC13372D2390}"/>
                  </a:ext>
                </a:extLst>
              </p:cNvPr>
              <p:cNvSpPr/>
              <p:nvPr/>
            </p:nvSpPr>
            <p:spPr>
              <a:xfrm rot="5400000">
                <a:off x="4931471" y="4067859"/>
                <a:ext cx="799240" cy="4662548"/>
              </a:xfrm>
              <a:prstGeom prst="up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defTabSz="914377">
                  <a:defRPr/>
                </a:pPr>
                <a:r>
                  <a:rPr lang="en-US" sz="1100" dirty="0">
                    <a:solidFill>
                      <a:srgbClr val="FFFFFF"/>
                    </a:solidFill>
                    <a:latin typeface="Arial Rounded MT Bold" panose="020F0704030504030204" pitchFamily="34" charset="0"/>
                    <a:cs typeface="Arial" panose="020B0604020202020204" pitchFamily="34" charset="0"/>
                  </a:rPr>
                  <a:t>Percentile Score</a:t>
                </a:r>
              </a:p>
            </p:txBody>
          </p:sp>
          <p:sp>
            <p:nvSpPr>
              <p:cNvPr id="82" name="Arrow: Up 81">
                <a:extLst>
                  <a:ext uri="{FF2B5EF4-FFF2-40B4-BE49-F238E27FC236}">
                    <a16:creationId xmlns:a16="http://schemas.microsoft.com/office/drawing/2014/main" id="{AD220B77-EF1E-486D-8C65-A0B199DAD0FE}"/>
                  </a:ext>
                </a:extLst>
              </p:cNvPr>
              <p:cNvSpPr/>
              <p:nvPr/>
            </p:nvSpPr>
            <p:spPr>
              <a:xfrm>
                <a:off x="2134254" y="2234992"/>
                <a:ext cx="865562" cy="3764521"/>
              </a:xfrm>
              <a:prstGeom prst="up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defTabSz="914377">
                  <a:defRPr/>
                </a:pPr>
                <a:r>
                  <a:rPr lang="en-US" sz="1100" dirty="0">
                    <a:solidFill>
                      <a:srgbClr val="FFFFFF"/>
                    </a:solidFill>
                    <a:latin typeface="Arial Rounded MT Bold" panose="020F0704030504030204" pitchFamily="34" charset="0"/>
                    <a:cs typeface="Arial" panose="020B0604020202020204" pitchFamily="34" charset="0"/>
                  </a:rPr>
                  <a:t>Relationship</a:t>
                </a:r>
              </a:p>
              <a:p>
                <a:pPr algn="ctr" defTabSz="914377">
                  <a:defRPr/>
                </a:pPr>
                <a:r>
                  <a:rPr lang="en-US" sz="1100" dirty="0">
                    <a:solidFill>
                      <a:srgbClr val="FFFFFF"/>
                    </a:solidFill>
                    <a:latin typeface="Arial Rounded MT Bold" panose="020F0704030504030204" pitchFamily="34" charset="0"/>
                    <a:cs typeface="Arial" panose="020B0604020202020204" pitchFamily="34" charset="0"/>
                  </a:rPr>
                  <a:t>Strength</a:t>
                </a:r>
              </a:p>
            </p:txBody>
          </p:sp>
        </p:grpSp>
      </p:grpSp>
      <p:sp>
        <p:nvSpPr>
          <p:cNvPr id="86" name="New shape">
            <a:extLst>
              <a:ext uri="{FF2B5EF4-FFF2-40B4-BE49-F238E27FC236}">
                <a16:creationId xmlns:a16="http://schemas.microsoft.com/office/drawing/2014/main" id="{64501FD5-099C-40AA-AD41-7FA3408B91D1}"/>
              </a:ext>
            </a:extLst>
          </p:cNvPr>
          <p:cNvSpPr/>
          <p:nvPr/>
        </p:nvSpPr>
        <p:spPr>
          <a:xfrm>
            <a:off x="750554" y="1960749"/>
            <a:ext cx="318140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806846">
              <a:defRPr/>
            </a:pPr>
            <a:r>
              <a:rPr lang="en-US" sz="1200" dirty="0">
                <a:solidFill>
                  <a:srgbClr val="000000"/>
                </a:solidFill>
                <a:latin typeface="Arial"/>
                <a:cs typeface="Arial"/>
              </a:rPr>
              <a:t>The scores for all items in your culture survey were plotted out based on their percentile score and the strength of their relationship with the outcome module.</a:t>
            </a:r>
          </a:p>
        </p:txBody>
      </p:sp>
      <p:sp>
        <p:nvSpPr>
          <p:cNvPr id="11" name="TextBox 10">
            <a:extLst>
              <a:ext uri="{FF2B5EF4-FFF2-40B4-BE49-F238E27FC236}">
                <a16:creationId xmlns:a16="http://schemas.microsoft.com/office/drawing/2014/main" id="{38DC82A2-4B51-4692-B315-2791AE35DBBA}"/>
              </a:ext>
            </a:extLst>
          </p:cNvPr>
          <p:cNvSpPr txBox="1"/>
          <p:nvPr/>
        </p:nvSpPr>
        <p:spPr>
          <a:xfrm>
            <a:off x="1019013" y="891076"/>
            <a:ext cx="229642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377">
              <a:defRPr/>
            </a:pPr>
            <a:r>
              <a:rPr lang="en-US" sz="1400" b="1" dirty="0">
                <a:solidFill>
                  <a:srgbClr val="000000"/>
                </a:solidFill>
                <a:latin typeface="Arial"/>
                <a:cs typeface="Arial"/>
              </a:rPr>
              <a:t>Step 1</a:t>
            </a:r>
          </a:p>
        </p:txBody>
      </p:sp>
      <p:grpSp>
        <p:nvGrpSpPr>
          <p:cNvPr id="12" name="Group 11">
            <a:extLst>
              <a:ext uri="{FF2B5EF4-FFF2-40B4-BE49-F238E27FC236}">
                <a16:creationId xmlns:a16="http://schemas.microsoft.com/office/drawing/2014/main" id="{46D743AC-DD2A-4C09-8051-C204C54A14D9}"/>
              </a:ext>
            </a:extLst>
          </p:cNvPr>
          <p:cNvGrpSpPr/>
          <p:nvPr/>
        </p:nvGrpSpPr>
        <p:grpSpPr>
          <a:xfrm>
            <a:off x="4158063" y="3463231"/>
            <a:ext cx="3801711" cy="2817687"/>
            <a:chOff x="1451272" y="1665562"/>
            <a:chExt cx="5521549" cy="4563763"/>
          </a:xfrm>
        </p:grpSpPr>
        <p:pic>
          <p:nvPicPr>
            <p:cNvPr id="13" name="Picture 12">
              <a:extLst>
                <a:ext uri="{FF2B5EF4-FFF2-40B4-BE49-F238E27FC236}">
                  <a16:creationId xmlns:a16="http://schemas.microsoft.com/office/drawing/2014/main" id="{39EFC3D7-1970-4085-A037-326157987957}"/>
                </a:ext>
              </a:extLst>
            </p:cNvPr>
            <p:cNvPicPr>
              <a:picLocks noChangeAspect="1"/>
            </p:cNvPicPr>
            <p:nvPr/>
          </p:nvPicPr>
          <p:blipFill>
            <a:blip r:embed="rId3"/>
            <a:stretch>
              <a:fillRect/>
            </a:stretch>
          </p:blipFill>
          <p:spPr>
            <a:xfrm>
              <a:off x="2187755" y="1665562"/>
              <a:ext cx="4785066" cy="3834139"/>
            </a:xfrm>
            <a:prstGeom prst="rect">
              <a:avLst/>
            </a:prstGeom>
          </p:spPr>
        </p:pic>
        <p:grpSp>
          <p:nvGrpSpPr>
            <p:cNvPr id="14" name="Group 13">
              <a:extLst>
                <a:ext uri="{FF2B5EF4-FFF2-40B4-BE49-F238E27FC236}">
                  <a16:creationId xmlns:a16="http://schemas.microsoft.com/office/drawing/2014/main" id="{98D182C2-2E01-4437-A42C-8807DF2763CC}"/>
                </a:ext>
              </a:extLst>
            </p:cNvPr>
            <p:cNvGrpSpPr/>
            <p:nvPr/>
          </p:nvGrpSpPr>
          <p:grpSpPr>
            <a:xfrm>
              <a:off x="1451272" y="1665564"/>
              <a:ext cx="5521549" cy="4563761"/>
              <a:chOff x="2134254" y="2234992"/>
              <a:chExt cx="5521549" cy="4563761"/>
            </a:xfrm>
          </p:grpSpPr>
          <p:sp>
            <p:nvSpPr>
              <p:cNvPr id="15" name="Arrow: Up 14">
                <a:extLst>
                  <a:ext uri="{FF2B5EF4-FFF2-40B4-BE49-F238E27FC236}">
                    <a16:creationId xmlns:a16="http://schemas.microsoft.com/office/drawing/2014/main" id="{CAC16E17-DDA9-482F-9A76-9F2AD0AD9172}"/>
                  </a:ext>
                </a:extLst>
              </p:cNvPr>
              <p:cNvSpPr/>
              <p:nvPr/>
            </p:nvSpPr>
            <p:spPr>
              <a:xfrm rot="5400000">
                <a:off x="4928190" y="4071140"/>
                <a:ext cx="799240" cy="4655986"/>
              </a:xfrm>
              <a:prstGeom prst="up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defTabSz="914377">
                  <a:defRPr/>
                </a:pPr>
                <a:r>
                  <a:rPr lang="en-US" sz="1100" dirty="0">
                    <a:solidFill>
                      <a:srgbClr val="FFFFFF"/>
                    </a:solidFill>
                    <a:latin typeface="Arial Rounded MT Bold" panose="020F0704030504030204" pitchFamily="34" charset="0"/>
                    <a:cs typeface="Arial" panose="020B0604020202020204" pitchFamily="34" charset="0"/>
                  </a:rPr>
                  <a:t>Percentile Score</a:t>
                </a:r>
              </a:p>
            </p:txBody>
          </p:sp>
          <p:sp>
            <p:nvSpPr>
              <p:cNvPr id="16" name="Arrow: Up 15">
                <a:extLst>
                  <a:ext uri="{FF2B5EF4-FFF2-40B4-BE49-F238E27FC236}">
                    <a16:creationId xmlns:a16="http://schemas.microsoft.com/office/drawing/2014/main" id="{FFD095F8-AE25-423E-AA24-BCE545C5279D}"/>
                  </a:ext>
                </a:extLst>
              </p:cNvPr>
              <p:cNvSpPr/>
              <p:nvPr/>
            </p:nvSpPr>
            <p:spPr>
              <a:xfrm>
                <a:off x="2134254" y="2234992"/>
                <a:ext cx="865562" cy="3764521"/>
              </a:xfrm>
              <a:prstGeom prst="up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defTabSz="914377">
                  <a:defRPr/>
                </a:pPr>
                <a:r>
                  <a:rPr lang="en-US" sz="1100" dirty="0">
                    <a:solidFill>
                      <a:srgbClr val="FFFFFF"/>
                    </a:solidFill>
                    <a:latin typeface="Arial Rounded MT Bold" panose="020F0704030504030204" pitchFamily="34" charset="0"/>
                    <a:cs typeface="Arial" panose="020B0604020202020204" pitchFamily="34" charset="0"/>
                  </a:rPr>
                  <a:t>Relationship</a:t>
                </a:r>
              </a:p>
              <a:p>
                <a:pPr algn="ctr" defTabSz="914377">
                  <a:defRPr/>
                </a:pPr>
                <a:r>
                  <a:rPr lang="en-US" sz="1100" dirty="0">
                    <a:solidFill>
                      <a:srgbClr val="FFFFFF"/>
                    </a:solidFill>
                    <a:latin typeface="Arial Rounded MT Bold" panose="020F0704030504030204" pitchFamily="34" charset="0"/>
                    <a:cs typeface="Arial" panose="020B0604020202020204" pitchFamily="34" charset="0"/>
                  </a:rPr>
                  <a:t>Strength</a:t>
                </a:r>
              </a:p>
            </p:txBody>
          </p:sp>
        </p:grpSp>
      </p:grpSp>
      <p:sp>
        <p:nvSpPr>
          <p:cNvPr id="17" name="TextBox 16">
            <a:extLst>
              <a:ext uri="{FF2B5EF4-FFF2-40B4-BE49-F238E27FC236}">
                <a16:creationId xmlns:a16="http://schemas.microsoft.com/office/drawing/2014/main" id="{14657E1B-AF17-4B81-A6B8-4832BC9E842C}"/>
              </a:ext>
            </a:extLst>
          </p:cNvPr>
          <p:cNvSpPr txBox="1"/>
          <p:nvPr/>
        </p:nvSpPr>
        <p:spPr>
          <a:xfrm>
            <a:off x="5208684" y="891076"/>
            <a:ext cx="229642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377">
              <a:defRPr/>
            </a:pPr>
            <a:r>
              <a:rPr lang="en-US" sz="1400" b="1" dirty="0">
                <a:solidFill>
                  <a:srgbClr val="000000"/>
                </a:solidFill>
                <a:latin typeface="Arial"/>
                <a:cs typeface="Arial"/>
              </a:rPr>
              <a:t>Step 2</a:t>
            </a:r>
          </a:p>
        </p:txBody>
      </p:sp>
      <p:sp>
        <p:nvSpPr>
          <p:cNvPr id="18" name="New shape">
            <a:extLst>
              <a:ext uri="{FF2B5EF4-FFF2-40B4-BE49-F238E27FC236}">
                <a16:creationId xmlns:a16="http://schemas.microsoft.com/office/drawing/2014/main" id="{9F315F4C-FE0A-465F-9F8E-6137B5E441F5}"/>
              </a:ext>
            </a:extLst>
          </p:cNvPr>
          <p:cNvSpPr/>
          <p:nvPr/>
        </p:nvSpPr>
        <p:spPr>
          <a:xfrm>
            <a:off x="4754020" y="1869376"/>
            <a:ext cx="3205752"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806846">
              <a:defRPr/>
            </a:pPr>
            <a:r>
              <a:rPr lang="en-US" sz="1200" dirty="0">
                <a:solidFill>
                  <a:srgbClr val="000000"/>
                </a:solidFill>
                <a:latin typeface="Arial"/>
                <a:cs typeface="Arial"/>
              </a:rPr>
              <a:t>Four quadrants were established by applying a median split (i.e., a division based on the middle score) on both percentile score and relationship strength, where roughly one quarter of the items fall in each quadrant.</a:t>
            </a:r>
          </a:p>
        </p:txBody>
      </p:sp>
      <p:grpSp>
        <p:nvGrpSpPr>
          <p:cNvPr id="19" name="Group 18">
            <a:extLst>
              <a:ext uri="{FF2B5EF4-FFF2-40B4-BE49-F238E27FC236}">
                <a16:creationId xmlns:a16="http://schemas.microsoft.com/office/drawing/2014/main" id="{7A415D13-1AE3-461F-A13C-F27A1566A853}"/>
              </a:ext>
            </a:extLst>
          </p:cNvPr>
          <p:cNvGrpSpPr/>
          <p:nvPr/>
        </p:nvGrpSpPr>
        <p:grpSpPr>
          <a:xfrm>
            <a:off x="8104891" y="3463231"/>
            <a:ext cx="3769477" cy="2817687"/>
            <a:chOff x="1451272" y="1652603"/>
            <a:chExt cx="5552318" cy="4576722"/>
          </a:xfrm>
        </p:grpSpPr>
        <p:pic>
          <p:nvPicPr>
            <p:cNvPr id="20" name="Picture 19">
              <a:extLst>
                <a:ext uri="{FF2B5EF4-FFF2-40B4-BE49-F238E27FC236}">
                  <a16:creationId xmlns:a16="http://schemas.microsoft.com/office/drawing/2014/main" id="{58E05844-546B-4B5C-BB2E-FCFB03E4899F}"/>
                </a:ext>
              </a:extLst>
            </p:cNvPr>
            <p:cNvPicPr>
              <a:picLocks noChangeAspect="1"/>
            </p:cNvPicPr>
            <p:nvPr/>
          </p:nvPicPr>
          <p:blipFill>
            <a:blip r:embed="rId4"/>
            <a:stretch>
              <a:fillRect/>
            </a:stretch>
          </p:blipFill>
          <p:spPr>
            <a:xfrm>
              <a:off x="2191880" y="1652603"/>
              <a:ext cx="4811710" cy="3855488"/>
            </a:xfrm>
            <a:prstGeom prst="rect">
              <a:avLst/>
            </a:prstGeom>
          </p:spPr>
        </p:pic>
        <p:grpSp>
          <p:nvGrpSpPr>
            <p:cNvPr id="21" name="Group 20">
              <a:extLst>
                <a:ext uri="{FF2B5EF4-FFF2-40B4-BE49-F238E27FC236}">
                  <a16:creationId xmlns:a16="http://schemas.microsoft.com/office/drawing/2014/main" id="{4002ACD4-7336-4CF5-BF09-5C886F68748B}"/>
                </a:ext>
              </a:extLst>
            </p:cNvPr>
            <p:cNvGrpSpPr/>
            <p:nvPr/>
          </p:nvGrpSpPr>
          <p:grpSpPr>
            <a:xfrm>
              <a:off x="1451272" y="1665564"/>
              <a:ext cx="5549231" cy="4563761"/>
              <a:chOff x="2134254" y="2234992"/>
              <a:chExt cx="5549231" cy="4563761"/>
            </a:xfrm>
          </p:grpSpPr>
          <p:sp>
            <p:nvSpPr>
              <p:cNvPr id="26" name="Arrow: Up 25">
                <a:extLst>
                  <a:ext uri="{FF2B5EF4-FFF2-40B4-BE49-F238E27FC236}">
                    <a16:creationId xmlns:a16="http://schemas.microsoft.com/office/drawing/2014/main" id="{6C98700A-1B54-445E-9BC4-D549C8B5B30E}"/>
                  </a:ext>
                </a:extLst>
              </p:cNvPr>
              <p:cNvSpPr/>
              <p:nvPr/>
            </p:nvSpPr>
            <p:spPr>
              <a:xfrm rot="5400000">
                <a:off x="4942031" y="4057298"/>
                <a:ext cx="799240" cy="4683669"/>
              </a:xfrm>
              <a:prstGeom prst="up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defTabSz="914377">
                  <a:defRPr/>
                </a:pPr>
                <a:r>
                  <a:rPr lang="en-US" sz="1100" dirty="0">
                    <a:solidFill>
                      <a:srgbClr val="FFFFFF"/>
                    </a:solidFill>
                    <a:latin typeface="Arial Rounded MT Bold" panose="020F0704030504030204" pitchFamily="34" charset="0"/>
                    <a:cs typeface="Arial" panose="020B0604020202020204" pitchFamily="34" charset="0"/>
                  </a:rPr>
                  <a:t>Percentile Score</a:t>
                </a:r>
              </a:p>
            </p:txBody>
          </p:sp>
          <p:sp>
            <p:nvSpPr>
              <p:cNvPr id="27" name="Arrow: Up 26">
                <a:extLst>
                  <a:ext uri="{FF2B5EF4-FFF2-40B4-BE49-F238E27FC236}">
                    <a16:creationId xmlns:a16="http://schemas.microsoft.com/office/drawing/2014/main" id="{65F4398D-8156-44FE-BB77-581089BDDDE2}"/>
                  </a:ext>
                </a:extLst>
              </p:cNvPr>
              <p:cNvSpPr/>
              <p:nvPr/>
            </p:nvSpPr>
            <p:spPr>
              <a:xfrm>
                <a:off x="2134254" y="2234992"/>
                <a:ext cx="865562" cy="3764521"/>
              </a:xfrm>
              <a:prstGeom prst="up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defTabSz="914377">
                  <a:defRPr/>
                </a:pPr>
                <a:r>
                  <a:rPr lang="en-US" sz="1100" dirty="0">
                    <a:solidFill>
                      <a:srgbClr val="FFFFFF"/>
                    </a:solidFill>
                    <a:latin typeface="Arial Rounded MT Bold" panose="020F0704030504030204" pitchFamily="34" charset="0"/>
                    <a:cs typeface="Arial" panose="020B0604020202020204" pitchFamily="34" charset="0"/>
                  </a:rPr>
                  <a:t>Relationship</a:t>
                </a:r>
              </a:p>
              <a:p>
                <a:pPr algn="ctr" defTabSz="914377">
                  <a:defRPr/>
                </a:pPr>
                <a:r>
                  <a:rPr lang="en-US" sz="1100" dirty="0">
                    <a:solidFill>
                      <a:srgbClr val="FFFFFF"/>
                    </a:solidFill>
                    <a:latin typeface="Arial Rounded MT Bold" panose="020F0704030504030204" pitchFamily="34" charset="0"/>
                    <a:cs typeface="Arial" panose="020B0604020202020204" pitchFamily="34" charset="0"/>
                  </a:rPr>
                  <a:t>Strength</a:t>
                </a:r>
              </a:p>
            </p:txBody>
          </p:sp>
        </p:grpSp>
        <p:sp>
          <p:nvSpPr>
            <p:cNvPr id="22" name="Rectangle: Rounded Corners 21">
              <a:extLst>
                <a:ext uri="{FF2B5EF4-FFF2-40B4-BE49-F238E27FC236}">
                  <a16:creationId xmlns:a16="http://schemas.microsoft.com/office/drawing/2014/main" id="{AE4F4876-5414-4FF6-9729-368A372AE824}"/>
                </a:ext>
              </a:extLst>
            </p:cNvPr>
            <p:cNvSpPr/>
            <p:nvPr/>
          </p:nvSpPr>
          <p:spPr>
            <a:xfrm>
              <a:off x="5124091" y="2142836"/>
              <a:ext cx="592686" cy="633691"/>
            </a:xfrm>
            <a:prstGeom prst="roundRect">
              <a:avLst/>
            </a:prstGeom>
            <a:solidFill>
              <a:srgbClr val="D2E4D2">
                <a:alpha val="6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a:cs typeface="Arial"/>
              </a:endParaRPr>
            </a:p>
          </p:txBody>
        </p:sp>
        <p:sp>
          <p:nvSpPr>
            <p:cNvPr id="23" name="Rectangle: Rounded Corners 22">
              <a:extLst>
                <a:ext uri="{FF2B5EF4-FFF2-40B4-BE49-F238E27FC236}">
                  <a16:creationId xmlns:a16="http://schemas.microsoft.com/office/drawing/2014/main" id="{C69A4C1E-41C3-484D-97E6-0F0BAF01467E}"/>
                </a:ext>
              </a:extLst>
            </p:cNvPr>
            <p:cNvSpPr/>
            <p:nvPr/>
          </p:nvSpPr>
          <p:spPr>
            <a:xfrm>
              <a:off x="3195377" y="2015480"/>
              <a:ext cx="1849348" cy="676656"/>
            </a:xfrm>
            <a:prstGeom prst="roundRect">
              <a:avLst/>
            </a:prstGeom>
            <a:solidFill>
              <a:srgbClr val="EDCCC0">
                <a:alpha val="6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a:cs typeface="Arial"/>
              </a:endParaRPr>
            </a:p>
          </p:txBody>
        </p:sp>
        <p:sp>
          <p:nvSpPr>
            <p:cNvPr id="24" name="Arrow: Down 23">
              <a:extLst>
                <a:ext uri="{FF2B5EF4-FFF2-40B4-BE49-F238E27FC236}">
                  <a16:creationId xmlns:a16="http://schemas.microsoft.com/office/drawing/2014/main" id="{2FB1FA56-55CE-41E6-A935-1768BF8154FA}"/>
                </a:ext>
              </a:extLst>
            </p:cNvPr>
            <p:cNvSpPr/>
            <p:nvPr/>
          </p:nvSpPr>
          <p:spPr>
            <a:xfrm rot="5400000">
              <a:off x="6040252" y="1816274"/>
              <a:ext cx="633691" cy="128681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defTabSz="914377">
                <a:defRPr/>
              </a:pPr>
              <a:r>
                <a:rPr lang="en-US" sz="1200" dirty="0">
                  <a:ln w="0"/>
                  <a:solidFill>
                    <a:srgbClr val="000000"/>
                  </a:solidFill>
                  <a:effectLst>
                    <a:outerShdw blurRad="38100" dist="19050" dir="2700000" algn="tl" rotWithShape="0">
                      <a:srgbClr val="000000">
                        <a:alpha val="40000"/>
                      </a:srgbClr>
                    </a:outerShdw>
                  </a:effectLst>
                  <a:latin typeface="Arial"/>
                  <a:cs typeface="Arial"/>
                </a:rPr>
                <a:t>Sustain</a:t>
              </a:r>
            </a:p>
          </p:txBody>
        </p:sp>
        <p:sp>
          <p:nvSpPr>
            <p:cNvPr id="25" name="Arrow: Down 24">
              <a:extLst>
                <a:ext uri="{FF2B5EF4-FFF2-40B4-BE49-F238E27FC236}">
                  <a16:creationId xmlns:a16="http://schemas.microsoft.com/office/drawing/2014/main" id="{187E59FD-EB83-4F21-9A1F-9421F3C8CC3A}"/>
                </a:ext>
              </a:extLst>
            </p:cNvPr>
            <p:cNvSpPr/>
            <p:nvPr/>
          </p:nvSpPr>
          <p:spPr>
            <a:xfrm rot="16200000">
              <a:off x="2250370" y="1677769"/>
              <a:ext cx="611390" cy="128681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defTabSz="914377">
                <a:defRPr/>
              </a:pPr>
              <a:r>
                <a:rPr lang="en-US" sz="1200" dirty="0">
                  <a:ln w="0"/>
                  <a:solidFill>
                    <a:srgbClr val="000000"/>
                  </a:solidFill>
                  <a:effectLst>
                    <a:outerShdw blurRad="38100" dist="19050" dir="2700000" algn="tl" rotWithShape="0">
                      <a:srgbClr val="000000">
                        <a:alpha val="40000"/>
                      </a:srgbClr>
                    </a:outerShdw>
                  </a:effectLst>
                  <a:latin typeface="Arial"/>
                  <a:cs typeface="Arial"/>
                </a:rPr>
                <a:t>Improve</a:t>
              </a:r>
            </a:p>
          </p:txBody>
        </p:sp>
      </p:grpSp>
      <p:sp>
        <p:nvSpPr>
          <p:cNvPr id="28" name="TextBox 27">
            <a:extLst>
              <a:ext uri="{FF2B5EF4-FFF2-40B4-BE49-F238E27FC236}">
                <a16:creationId xmlns:a16="http://schemas.microsoft.com/office/drawing/2014/main" id="{79E24EC3-CD4A-4C26-B4A4-84EA6E1B3B11}"/>
              </a:ext>
            </a:extLst>
          </p:cNvPr>
          <p:cNvSpPr txBox="1"/>
          <p:nvPr/>
        </p:nvSpPr>
        <p:spPr>
          <a:xfrm>
            <a:off x="9092813" y="891077"/>
            <a:ext cx="229642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377">
              <a:defRPr/>
            </a:pPr>
            <a:r>
              <a:rPr lang="en-US" sz="1400" b="1" dirty="0">
                <a:solidFill>
                  <a:srgbClr val="000000"/>
                </a:solidFill>
                <a:latin typeface="Arial"/>
                <a:cs typeface="Arial"/>
              </a:rPr>
              <a:t>Step 3</a:t>
            </a:r>
          </a:p>
        </p:txBody>
      </p:sp>
      <p:sp>
        <p:nvSpPr>
          <p:cNvPr id="29" name="New shape">
            <a:extLst>
              <a:ext uri="{FF2B5EF4-FFF2-40B4-BE49-F238E27FC236}">
                <a16:creationId xmlns:a16="http://schemas.microsoft.com/office/drawing/2014/main" id="{473DF020-E141-4C33-AF61-A29B88467493}"/>
              </a:ext>
            </a:extLst>
          </p:cNvPr>
          <p:cNvSpPr/>
          <p:nvPr/>
        </p:nvSpPr>
        <p:spPr>
          <a:xfrm>
            <a:off x="8781837" y="1499086"/>
            <a:ext cx="3090435" cy="1661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806846">
              <a:defRPr/>
            </a:pPr>
            <a:r>
              <a:rPr lang="en-US" sz="1200" dirty="0">
                <a:solidFill>
                  <a:srgbClr val="000000"/>
                </a:solidFill>
                <a:latin typeface="Arial"/>
                <a:cs typeface="Arial"/>
              </a:rPr>
              <a:t>The five items with the strongest relationship strength within each of the top two quadrants were identified as the top drivers of the outcome module. Items in the top right quadrant represent areas to </a:t>
            </a:r>
            <a:r>
              <a:rPr lang="en-US" sz="1200" b="1" i="1" dirty="0">
                <a:solidFill>
                  <a:srgbClr val="000000"/>
                </a:solidFill>
                <a:latin typeface="Arial"/>
                <a:cs typeface="Arial"/>
              </a:rPr>
              <a:t>sustain</a:t>
            </a:r>
            <a:r>
              <a:rPr lang="en-US" sz="1200" dirty="0">
                <a:solidFill>
                  <a:srgbClr val="000000"/>
                </a:solidFill>
                <a:latin typeface="Arial"/>
                <a:cs typeface="Arial"/>
              </a:rPr>
              <a:t> positive scores (</a:t>
            </a:r>
            <a:r>
              <a:rPr lang="en-US" sz="1200" u="sng" dirty="0">
                <a:solidFill>
                  <a:srgbClr val="000000"/>
                </a:solidFill>
                <a:latin typeface="Arial"/>
                <a:cs typeface="Arial"/>
              </a:rPr>
              <a:t>relatively</a:t>
            </a:r>
            <a:r>
              <a:rPr lang="en-US" sz="1200" dirty="0">
                <a:solidFill>
                  <a:srgbClr val="000000"/>
                </a:solidFill>
                <a:latin typeface="Arial"/>
                <a:cs typeface="Arial"/>
              </a:rPr>
              <a:t> higher percentile scores) and items in the top left quadrant represent areas to </a:t>
            </a:r>
            <a:r>
              <a:rPr lang="en-US" sz="1200" b="1" i="1" dirty="0">
                <a:solidFill>
                  <a:srgbClr val="000000"/>
                </a:solidFill>
                <a:latin typeface="Arial"/>
                <a:cs typeface="Arial"/>
              </a:rPr>
              <a:t>improve</a:t>
            </a:r>
            <a:r>
              <a:rPr lang="en-US" sz="1200" dirty="0">
                <a:solidFill>
                  <a:srgbClr val="000000"/>
                </a:solidFill>
                <a:latin typeface="Arial"/>
                <a:cs typeface="Arial"/>
              </a:rPr>
              <a:t> (</a:t>
            </a:r>
            <a:r>
              <a:rPr lang="en-US" sz="1200" u="sng" dirty="0">
                <a:solidFill>
                  <a:srgbClr val="000000"/>
                </a:solidFill>
                <a:latin typeface="Arial"/>
                <a:cs typeface="Arial"/>
              </a:rPr>
              <a:t>relatively</a:t>
            </a:r>
            <a:r>
              <a:rPr lang="en-US" sz="1200" dirty="0">
                <a:solidFill>
                  <a:srgbClr val="000000"/>
                </a:solidFill>
                <a:latin typeface="Arial"/>
                <a:cs typeface="Arial"/>
              </a:rPr>
              <a:t> lower percentile scores).</a:t>
            </a:r>
          </a:p>
        </p:txBody>
      </p:sp>
      <p:sp>
        <p:nvSpPr>
          <p:cNvPr id="30" name="TextBox 29">
            <a:extLst>
              <a:ext uri="{FF2B5EF4-FFF2-40B4-BE49-F238E27FC236}">
                <a16:creationId xmlns:a16="http://schemas.microsoft.com/office/drawing/2014/main" id="{68D1A6A4-2742-4BCF-9C83-A365EEFE923F}"/>
              </a:ext>
            </a:extLst>
          </p:cNvPr>
          <p:cNvSpPr txBox="1"/>
          <p:nvPr/>
        </p:nvSpPr>
        <p:spPr>
          <a:xfrm>
            <a:off x="310089" y="6450252"/>
            <a:ext cx="2885726" cy="318100"/>
          </a:xfrm>
          <a:prstGeom prst="rect">
            <a:avLst/>
          </a:prstGeom>
          <a:noFill/>
        </p:spPr>
        <p:txBody>
          <a:bodyPr wrap="none" rtlCol="0">
            <a:spAutoFit/>
          </a:bodyPr>
          <a:lstStyle/>
          <a:p>
            <a:pPr defTabSz="1219140">
              <a:defRPr/>
            </a:pPr>
            <a:r>
              <a:rPr lang="en-US" sz="1467" i="1" dirty="0"/>
              <a:t>Note: Drivers listed on next slide</a:t>
            </a:r>
          </a:p>
        </p:txBody>
      </p:sp>
    </p:spTree>
    <p:extLst>
      <p:ext uri="{BB962C8B-B14F-4D97-AF65-F5344CB8AC3E}">
        <p14:creationId xmlns:p14="http://schemas.microsoft.com/office/powerpoint/2010/main" val="311958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New shape">
            <a:extLst>
              <a:ext uri="{FF2B5EF4-FFF2-40B4-BE49-F238E27FC236}">
                <a16:creationId xmlns:a16="http://schemas.microsoft.com/office/drawing/2014/main" id="{52809845-2120-4C6C-88E2-A5AF11864B9C}"/>
              </a:ext>
            </a:extLst>
          </p:cNvPr>
          <p:cNvSpPr/>
          <p:nvPr/>
        </p:nvSpPr>
        <p:spPr>
          <a:xfrm>
            <a:off x="159954" y="89649"/>
            <a:ext cx="1922001"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806846"/>
            <a:r>
              <a:rPr lang="en-US" sz="1059" b="1" dirty="0">
                <a:solidFill>
                  <a:srgbClr val="702963"/>
                </a:solidFill>
                <a:latin typeface="Arial"/>
                <a:cs typeface="Arial"/>
              </a:rPr>
              <a:t>Top Cultural Drivers of Safety</a:t>
            </a:r>
            <a:endParaRPr sz="1059" b="1" dirty="0">
              <a:solidFill>
                <a:srgbClr val="702963"/>
              </a:solidFill>
              <a:latin typeface="Arial"/>
              <a:cs typeface="Arial"/>
            </a:endParaRPr>
          </a:p>
        </p:txBody>
      </p:sp>
      <p:sp>
        <p:nvSpPr>
          <p:cNvPr id="221" name="New shape">
            <a:extLst>
              <a:ext uri="{FF2B5EF4-FFF2-40B4-BE49-F238E27FC236}">
                <a16:creationId xmlns:a16="http://schemas.microsoft.com/office/drawing/2014/main" id="{E074323E-F45F-4EFC-B00D-155ADCE5DA60}"/>
              </a:ext>
            </a:extLst>
          </p:cNvPr>
          <p:cNvSpPr/>
          <p:nvPr/>
        </p:nvSpPr>
        <p:spPr>
          <a:xfrm>
            <a:off x="159953" y="271110"/>
            <a:ext cx="821651" cy="1120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46"/>
            <a:endParaRPr sz="1588" dirty="0">
              <a:solidFill>
                <a:prstClr val="white"/>
              </a:solidFill>
              <a:latin typeface="Arial"/>
              <a:cs typeface="Arial"/>
            </a:endParaRPr>
          </a:p>
        </p:txBody>
      </p:sp>
      <p:sp>
        <p:nvSpPr>
          <p:cNvPr id="222" name="New shape">
            <a:extLst>
              <a:ext uri="{FF2B5EF4-FFF2-40B4-BE49-F238E27FC236}">
                <a16:creationId xmlns:a16="http://schemas.microsoft.com/office/drawing/2014/main" id="{429B93F4-0D03-4D41-A117-07FE0B8B50E0}"/>
              </a:ext>
            </a:extLst>
          </p:cNvPr>
          <p:cNvSpPr/>
          <p:nvPr/>
        </p:nvSpPr>
        <p:spPr>
          <a:xfrm>
            <a:off x="159953" y="284793"/>
            <a:ext cx="846386"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806846"/>
            <a:r>
              <a:rPr sz="1059" b="1" dirty="0">
                <a:solidFill>
                  <a:srgbClr val="000000"/>
                </a:solidFill>
                <a:latin typeface="Arial"/>
                <a:cs typeface="Arial"/>
              </a:rPr>
              <a:t>20</a:t>
            </a:r>
            <a:r>
              <a:rPr lang="en-US" sz="1059" b="1" dirty="0">
                <a:solidFill>
                  <a:srgbClr val="000000"/>
                </a:solidFill>
                <a:latin typeface="Arial"/>
                <a:cs typeface="Arial"/>
              </a:rPr>
              <a:t>20</a:t>
            </a:r>
            <a:r>
              <a:rPr sz="1059" b="1" dirty="0">
                <a:solidFill>
                  <a:srgbClr val="000000"/>
                </a:solidFill>
                <a:latin typeface="Arial"/>
                <a:cs typeface="Arial"/>
              </a:rPr>
              <a:t>: Overall</a:t>
            </a:r>
          </a:p>
        </p:txBody>
      </p:sp>
      <p:sp>
        <p:nvSpPr>
          <p:cNvPr id="68" name="New shape">
            <a:extLst>
              <a:ext uri="{FF2B5EF4-FFF2-40B4-BE49-F238E27FC236}">
                <a16:creationId xmlns:a16="http://schemas.microsoft.com/office/drawing/2014/main" id="{4AD34748-91AE-4553-9D7C-9D923B97632F}"/>
              </a:ext>
            </a:extLst>
          </p:cNvPr>
          <p:cNvSpPr/>
          <p:nvPr/>
        </p:nvSpPr>
        <p:spPr>
          <a:xfrm>
            <a:off x="310090" y="628676"/>
            <a:ext cx="11352521"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806846"/>
            <a:r>
              <a:rPr lang="en-US" sz="1200" dirty="0">
                <a:solidFill>
                  <a:srgbClr val="000000"/>
                </a:solidFill>
                <a:latin typeface="Arial"/>
                <a:cs typeface="Arial"/>
              </a:rPr>
              <a:t>We identified cultural behaviors and values that are positively related to </a:t>
            </a:r>
            <a:r>
              <a:rPr lang="en-US" sz="1200" b="1" dirty="0">
                <a:solidFill>
                  <a:srgbClr val="000000"/>
                </a:solidFill>
                <a:latin typeface="Arial"/>
                <a:cs typeface="Arial"/>
              </a:rPr>
              <a:t>Safety</a:t>
            </a:r>
            <a:r>
              <a:rPr lang="en-US" sz="1200" dirty="0">
                <a:solidFill>
                  <a:srgbClr val="000000"/>
                </a:solidFill>
                <a:latin typeface="Arial"/>
                <a:cs typeface="Arial"/>
              </a:rPr>
              <a:t> that may provide unique points of leverage for improvement. These items were broken out into areas you should </a:t>
            </a:r>
            <a:r>
              <a:rPr lang="en-US" sz="1200" b="1" i="1" dirty="0">
                <a:solidFill>
                  <a:srgbClr val="000000"/>
                </a:solidFill>
                <a:latin typeface="Arial"/>
                <a:cs typeface="Arial"/>
              </a:rPr>
              <a:t>sustain</a:t>
            </a:r>
            <a:r>
              <a:rPr lang="en-US" sz="1200" dirty="0">
                <a:solidFill>
                  <a:srgbClr val="000000"/>
                </a:solidFill>
                <a:latin typeface="Arial"/>
                <a:cs typeface="Arial"/>
              </a:rPr>
              <a:t> positive scores (high relationship strength, </a:t>
            </a:r>
            <a:r>
              <a:rPr lang="en-US" sz="1200" u="sng" dirty="0">
                <a:solidFill>
                  <a:srgbClr val="000000"/>
                </a:solidFill>
                <a:latin typeface="Arial"/>
                <a:cs typeface="Arial"/>
              </a:rPr>
              <a:t>relatively</a:t>
            </a:r>
            <a:r>
              <a:rPr lang="en-US" sz="1200" dirty="0">
                <a:solidFill>
                  <a:srgbClr val="000000"/>
                </a:solidFill>
                <a:latin typeface="Arial"/>
                <a:cs typeface="Arial"/>
              </a:rPr>
              <a:t> high percentile) and areas you have the most room to </a:t>
            </a:r>
            <a:r>
              <a:rPr lang="en-US" sz="1200" b="1" i="1" dirty="0">
                <a:solidFill>
                  <a:srgbClr val="000000"/>
                </a:solidFill>
                <a:latin typeface="Arial"/>
                <a:cs typeface="Arial"/>
              </a:rPr>
              <a:t>improve</a:t>
            </a:r>
            <a:r>
              <a:rPr lang="en-US" sz="1200" dirty="0">
                <a:solidFill>
                  <a:srgbClr val="000000"/>
                </a:solidFill>
                <a:latin typeface="Arial"/>
                <a:cs typeface="Arial"/>
              </a:rPr>
              <a:t> (high relationship strength, </a:t>
            </a:r>
            <a:r>
              <a:rPr lang="en-US" sz="1200" u="sng" dirty="0">
                <a:solidFill>
                  <a:srgbClr val="000000"/>
                </a:solidFill>
                <a:latin typeface="Arial"/>
                <a:cs typeface="Arial"/>
              </a:rPr>
              <a:t>relatively</a:t>
            </a:r>
            <a:r>
              <a:rPr lang="en-US" sz="1200" dirty="0">
                <a:solidFill>
                  <a:srgbClr val="000000"/>
                </a:solidFill>
                <a:latin typeface="Arial"/>
                <a:cs typeface="Arial"/>
              </a:rPr>
              <a:t> low percentile).</a:t>
            </a:r>
          </a:p>
        </p:txBody>
      </p:sp>
      <p:grpSp>
        <p:nvGrpSpPr>
          <p:cNvPr id="2" name="Group 1">
            <a:extLst>
              <a:ext uri="{FF2B5EF4-FFF2-40B4-BE49-F238E27FC236}">
                <a16:creationId xmlns:a16="http://schemas.microsoft.com/office/drawing/2014/main" id="{72D24F1C-6A4C-4E6F-88B0-F244C84F3307}"/>
              </a:ext>
            </a:extLst>
          </p:cNvPr>
          <p:cNvGrpSpPr/>
          <p:nvPr/>
        </p:nvGrpSpPr>
        <p:grpSpPr>
          <a:xfrm>
            <a:off x="620689" y="1224209"/>
            <a:ext cx="6830401" cy="5005116"/>
            <a:chOff x="709306" y="918157"/>
            <a:chExt cx="4217053" cy="3753837"/>
          </a:xfrm>
        </p:grpSpPr>
        <p:sp>
          <p:nvSpPr>
            <p:cNvPr id="149" name="Pentagon 4">
              <a:extLst>
                <a:ext uri="{FF2B5EF4-FFF2-40B4-BE49-F238E27FC236}">
                  <a16:creationId xmlns:a16="http://schemas.microsoft.com/office/drawing/2014/main" id="{97C98893-DCD4-4E8D-9E5B-5D4B03A91FCC}"/>
                </a:ext>
              </a:extLst>
            </p:cNvPr>
            <p:cNvSpPr/>
            <p:nvPr/>
          </p:nvSpPr>
          <p:spPr>
            <a:xfrm>
              <a:off x="865734" y="918157"/>
              <a:ext cx="4060625" cy="1715165"/>
            </a:xfrm>
            <a:prstGeom prst="roundRect">
              <a:avLst/>
            </a:prstGeom>
            <a:gradFill flip="none" rotWithShape="1">
              <a:gsLst>
                <a:gs pos="0">
                  <a:srgbClr val="FFFFFF"/>
                </a:gs>
                <a:gs pos="100000">
                  <a:srgbClr val="D0E2D0"/>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06846">
                <a:defRPr/>
              </a:pPr>
              <a:endParaRPr lang="en-US" sz="1600" dirty="0">
                <a:solidFill>
                  <a:srgbClr val="FFFFFF"/>
                </a:solidFill>
                <a:latin typeface="Arial"/>
                <a:cs typeface="Arial"/>
              </a:endParaRPr>
            </a:p>
          </p:txBody>
        </p:sp>
        <p:sp>
          <p:nvSpPr>
            <p:cNvPr id="150" name="Rectangle 149">
              <a:extLst>
                <a:ext uri="{FF2B5EF4-FFF2-40B4-BE49-F238E27FC236}">
                  <a16:creationId xmlns:a16="http://schemas.microsoft.com/office/drawing/2014/main" id="{FDEBD2E3-2942-42ED-AE49-4A8A0A5EFC91}"/>
                </a:ext>
              </a:extLst>
            </p:cNvPr>
            <p:cNvSpPr/>
            <p:nvPr/>
          </p:nvSpPr>
          <p:spPr>
            <a:xfrm>
              <a:off x="1388355" y="1335323"/>
              <a:ext cx="261169" cy="135159"/>
            </a:xfrm>
            <a:prstGeom prst="rect">
              <a:avLst/>
            </a:prstGeom>
            <a:solidFill>
              <a:srgbClr val="CE3E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46"/>
              <a:r>
                <a:rPr lang="en-US" sz="1200" b="1" dirty="0">
                  <a:solidFill>
                    <a:srgbClr val="FFFFFF"/>
                  </a:solidFill>
                  <a:latin typeface="Calibri" panose="020F0502020204030204" pitchFamily="34" charset="0"/>
                  <a:cs typeface="Arial"/>
                </a:rPr>
                <a:t>83</a:t>
              </a:r>
            </a:p>
          </p:txBody>
        </p:sp>
        <p:sp>
          <p:nvSpPr>
            <p:cNvPr id="151" name="TextBox 9">
              <a:extLst>
                <a:ext uri="{FF2B5EF4-FFF2-40B4-BE49-F238E27FC236}">
                  <a16:creationId xmlns:a16="http://schemas.microsoft.com/office/drawing/2014/main" id="{00C44301-50C3-4F54-9386-CDA320BDF197}"/>
                </a:ext>
              </a:extLst>
            </p:cNvPr>
            <p:cNvSpPr txBox="1"/>
            <p:nvPr/>
          </p:nvSpPr>
          <p:spPr>
            <a:xfrm>
              <a:off x="1933032" y="1312976"/>
              <a:ext cx="2839032" cy="192409"/>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067" dirty="0">
                  <a:solidFill>
                    <a:srgbClr val="000000"/>
                  </a:solidFill>
                  <a:latin typeface="Arial" panose="020B0604020202020204" pitchFamily="34" charset="0"/>
                  <a:cs typeface="Arial" panose="020B0604020202020204" pitchFamily="34" charset="0"/>
                </a:rPr>
                <a:t>Our vision creates excitement and motivation for our teammates.</a:t>
              </a:r>
            </a:p>
          </p:txBody>
        </p:sp>
        <p:sp>
          <p:nvSpPr>
            <p:cNvPr id="152" name="Rectangle 151">
              <a:extLst>
                <a:ext uri="{FF2B5EF4-FFF2-40B4-BE49-F238E27FC236}">
                  <a16:creationId xmlns:a16="http://schemas.microsoft.com/office/drawing/2014/main" id="{C3D49647-B492-4E72-9D6B-08B28BBB488F}"/>
                </a:ext>
              </a:extLst>
            </p:cNvPr>
            <p:cNvSpPr/>
            <p:nvPr/>
          </p:nvSpPr>
          <p:spPr>
            <a:xfrm>
              <a:off x="1388355" y="1605338"/>
              <a:ext cx="261169" cy="135159"/>
            </a:xfrm>
            <a:prstGeom prst="rect">
              <a:avLst/>
            </a:prstGeom>
            <a:solidFill>
              <a:srgbClr val="CE3E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06846"/>
              <a:r>
                <a:rPr lang="en-US" sz="1200" b="1" dirty="0">
                  <a:solidFill>
                    <a:srgbClr val="FFFFFF"/>
                  </a:solidFill>
                  <a:latin typeface="Calibri" panose="020F0502020204030204" pitchFamily="34" charset="0"/>
                  <a:cs typeface="Arial"/>
                </a:rPr>
                <a:t>92</a:t>
              </a:r>
            </a:p>
          </p:txBody>
        </p:sp>
        <p:sp>
          <p:nvSpPr>
            <p:cNvPr id="153" name="TextBox 11">
              <a:extLst>
                <a:ext uri="{FF2B5EF4-FFF2-40B4-BE49-F238E27FC236}">
                  <a16:creationId xmlns:a16="http://schemas.microsoft.com/office/drawing/2014/main" id="{6BABD308-2413-4D5C-B7A0-A552E79609B2}"/>
                </a:ext>
              </a:extLst>
            </p:cNvPr>
            <p:cNvSpPr txBox="1"/>
            <p:nvPr/>
          </p:nvSpPr>
          <p:spPr>
            <a:xfrm>
              <a:off x="1933032" y="1538176"/>
              <a:ext cx="2839032" cy="315567"/>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067" dirty="0">
                  <a:solidFill>
                    <a:srgbClr val="000000"/>
                  </a:solidFill>
                  <a:latin typeface="Arial" panose="020B0604020202020204" pitchFamily="34" charset="0"/>
                  <a:cs typeface="Arial" panose="020B0604020202020204" pitchFamily="34" charset="0"/>
                </a:rPr>
                <a:t>We are able to meet short-term demands without compromising our long-term vision.</a:t>
              </a:r>
            </a:p>
          </p:txBody>
        </p:sp>
        <p:sp>
          <p:nvSpPr>
            <p:cNvPr id="154" name="Rectangle 153">
              <a:extLst>
                <a:ext uri="{FF2B5EF4-FFF2-40B4-BE49-F238E27FC236}">
                  <a16:creationId xmlns:a16="http://schemas.microsoft.com/office/drawing/2014/main" id="{2EA28FD7-39A6-4B67-A915-9CE34CB31A24}"/>
                </a:ext>
              </a:extLst>
            </p:cNvPr>
            <p:cNvSpPr/>
            <p:nvPr/>
          </p:nvSpPr>
          <p:spPr>
            <a:xfrm>
              <a:off x="1388355" y="1875354"/>
              <a:ext cx="261169" cy="135159"/>
            </a:xfrm>
            <a:prstGeom prst="rect">
              <a:avLst/>
            </a:prstGeom>
            <a:solidFill>
              <a:srgbClr val="CE3E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46">
                <a:defRPr/>
              </a:pPr>
              <a:r>
                <a:rPr lang="en-US" sz="1200" b="1" dirty="0">
                  <a:solidFill>
                    <a:srgbClr val="FFFFFF"/>
                  </a:solidFill>
                  <a:latin typeface="Calibri" panose="020F0502020204030204" pitchFamily="34" charset="0"/>
                  <a:cs typeface="Arial"/>
                </a:rPr>
                <a:t>93</a:t>
              </a:r>
            </a:p>
          </p:txBody>
        </p:sp>
        <p:sp>
          <p:nvSpPr>
            <p:cNvPr id="155" name="TextBox 13">
              <a:extLst>
                <a:ext uri="{FF2B5EF4-FFF2-40B4-BE49-F238E27FC236}">
                  <a16:creationId xmlns:a16="http://schemas.microsoft.com/office/drawing/2014/main" id="{DBF25AD2-0A38-4213-AD48-E1882CFA8C12}"/>
                </a:ext>
              </a:extLst>
            </p:cNvPr>
            <p:cNvSpPr txBox="1"/>
            <p:nvPr/>
          </p:nvSpPr>
          <p:spPr>
            <a:xfrm>
              <a:off x="1933032" y="1804857"/>
              <a:ext cx="2839032" cy="192409"/>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067" dirty="0">
                  <a:solidFill>
                    <a:srgbClr val="000000"/>
                  </a:solidFill>
                  <a:latin typeface="Arial" panose="020B0604020202020204" pitchFamily="34" charset="0"/>
                  <a:cs typeface="Arial" panose="020B0604020202020204" pitchFamily="34" charset="0"/>
                </a:rPr>
                <a:t>We have a shared vision of what the organization will be like in the future.</a:t>
              </a:r>
            </a:p>
          </p:txBody>
        </p:sp>
        <p:sp>
          <p:nvSpPr>
            <p:cNvPr id="156" name="Rectangle 155">
              <a:extLst>
                <a:ext uri="{FF2B5EF4-FFF2-40B4-BE49-F238E27FC236}">
                  <a16:creationId xmlns:a16="http://schemas.microsoft.com/office/drawing/2014/main" id="{885DE653-87E5-4718-A6CC-636C74910D57}"/>
                </a:ext>
              </a:extLst>
            </p:cNvPr>
            <p:cNvSpPr/>
            <p:nvPr/>
          </p:nvSpPr>
          <p:spPr>
            <a:xfrm>
              <a:off x="1388355" y="2145370"/>
              <a:ext cx="261169" cy="135159"/>
            </a:xfrm>
            <a:prstGeom prst="rect">
              <a:avLst/>
            </a:prstGeom>
            <a:solidFill>
              <a:srgbClr val="F5D63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46"/>
              <a:r>
                <a:rPr lang="en-US" sz="1200" b="1" dirty="0">
                  <a:solidFill>
                    <a:prstClr val="black"/>
                  </a:solidFill>
                  <a:latin typeface="Calibri" panose="020F0502020204030204" pitchFamily="34" charset="0"/>
                  <a:cs typeface="Arial"/>
                </a:rPr>
                <a:t>90</a:t>
              </a:r>
            </a:p>
          </p:txBody>
        </p:sp>
        <p:sp>
          <p:nvSpPr>
            <p:cNvPr id="157" name="TextBox 15">
              <a:extLst>
                <a:ext uri="{FF2B5EF4-FFF2-40B4-BE49-F238E27FC236}">
                  <a16:creationId xmlns:a16="http://schemas.microsoft.com/office/drawing/2014/main" id="{6A55F904-471B-4254-88EB-066389C19497}"/>
                </a:ext>
              </a:extLst>
            </p:cNvPr>
            <p:cNvSpPr txBox="1"/>
            <p:nvPr/>
          </p:nvSpPr>
          <p:spPr>
            <a:xfrm>
              <a:off x="1933032" y="2118480"/>
              <a:ext cx="2839032" cy="192409"/>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067" dirty="0">
                  <a:solidFill>
                    <a:srgbClr val="000000"/>
                  </a:solidFill>
                  <a:latin typeface="Arial" panose="020B0604020202020204" pitchFamily="34" charset="0"/>
                  <a:cs typeface="Arial" panose="020B0604020202020204" pitchFamily="34" charset="0"/>
                </a:rPr>
                <a:t>There is good alignment of goals across levels.</a:t>
              </a:r>
            </a:p>
          </p:txBody>
        </p:sp>
        <p:sp>
          <p:nvSpPr>
            <p:cNvPr id="158" name="Rectangle 157">
              <a:extLst>
                <a:ext uri="{FF2B5EF4-FFF2-40B4-BE49-F238E27FC236}">
                  <a16:creationId xmlns:a16="http://schemas.microsoft.com/office/drawing/2014/main" id="{B328C731-5A99-4B7D-B684-1DCA74CCE785}"/>
                </a:ext>
              </a:extLst>
            </p:cNvPr>
            <p:cNvSpPr/>
            <p:nvPr/>
          </p:nvSpPr>
          <p:spPr>
            <a:xfrm>
              <a:off x="1388355" y="2415386"/>
              <a:ext cx="261169" cy="135159"/>
            </a:xfrm>
            <a:prstGeom prst="rect">
              <a:avLst/>
            </a:prstGeom>
            <a:solidFill>
              <a:srgbClr val="CE3E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46"/>
              <a:r>
                <a:rPr lang="en-US" sz="1200" b="1" dirty="0">
                  <a:solidFill>
                    <a:srgbClr val="FFFFFF"/>
                  </a:solidFill>
                  <a:latin typeface="Calibri" panose="020F0502020204030204" pitchFamily="34" charset="0"/>
                  <a:cs typeface="Arial"/>
                </a:rPr>
                <a:t>83</a:t>
              </a:r>
            </a:p>
          </p:txBody>
        </p:sp>
        <p:sp>
          <p:nvSpPr>
            <p:cNvPr id="159" name="TextBox 17">
              <a:extLst>
                <a:ext uri="{FF2B5EF4-FFF2-40B4-BE49-F238E27FC236}">
                  <a16:creationId xmlns:a16="http://schemas.microsoft.com/office/drawing/2014/main" id="{5A3CDD01-7740-4D0E-B444-A5E857FF6FE2}"/>
                </a:ext>
              </a:extLst>
            </p:cNvPr>
            <p:cNvSpPr txBox="1"/>
            <p:nvPr/>
          </p:nvSpPr>
          <p:spPr>
            <a:xfrm>
              <a:off x="1947125" y="2381318"/>
              <a:ext cx="2839032" cy="192409"/>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067" dirty="0">
                  <a:solidFill>
                    <a:srgbClr val="000000"/>
                  </a:solidFill>
                  <a:latin typeface="Arial" panose="020B0604020202020204" pitchFamily="34" charset="0"/>
                  <a:cs typeface="Arial" panose="020B0604020202020204" pitchFamily="34" charset="0"/>
                </a:rPr>
                <a:t>We continuously track our progress against our stated goals.</a:t>
              </a:r>
            </a:p>
          </p:txBody>
        </p:sp>
        <p:sp>
          <p:nvSpPr>
            <p:cNvPr id="160" name="TextBox 22">
              <a:extLst>
                <a:ext uri="{FF2B5EF4-FFF2-40B4-BE49-F238E27FC236}">
                  <a16:creationId xmlns:a16="http://schemas.microsoft.com/office/drawing/2014/main" id="{C0263250-68C4-4FA3-AA47-AAFC703F0E49}"/>
                </a:ext>
              </a:extLst>
            </p:cNvPr>
            <p:cNvSpPr txBox="1"/>
            <p:nvPr/>
          </p:nvSpPr>
          <p:spPr>
            <a:xfrm>
              <a:off x="1214509" y="1037953"/>
              <a:ext cx="792833" cy="192409"/>
            </a:xfrm>
            <a:prstGeom prst="rect">
              <a:avLst/>
            </a:prstGeom>
            <a:noFill/>
          </p:spPr>
          <p:txBody>
            <a:bodyPr vert="horz"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067" b="1" dirty="0">
                  <a:solidFill>
                    <a:srgbClr val="000000"/>
                  </a:solidFill>
                  <a:latin typeface="Arial"/>
                  <a:cs typeface="Arial"/>
                </a:rPr>
                <a:t>PERCENTILE</a:t>
              </a:r>
            </a:p>
          </p:txBody>
        </p:sp>
        <p:sp>
          <p:nvSpPr>
            <p:cNvPr id="205" name="TextBox 22">
              <a:extLst>
                <a:ext uri="{FF2B5EF4-FFF2-40B4-BE49-F238E27FC236}">
                  <a16:creationId xmlns:a16="http://schemas.microsoft.com/office/drawing/2014/main" id="{462CCDCA-62BB-48DB-AE70-F2A2CA759ABF}"/>
                </a:ext>
              </a:extLst>
            </p:cNvPr>
            <p:cNvSpPr txBox="1"/>
            <p:nvPr/>
          </p:nvSpPr>
          <p:spPr>
            <a:xfrm>
              <a:off x="711504" y="1050543"/>
              <a:ext cx="535730" cy="223235"/>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65649">
                <a:defRPr/>
              </a:pPr>
              <a:r>
                <a:rPr lang="en-US" sz="667" b="1" dirty="0">
                  <a:solidFill>
                    <a:srgbClr val="000000"/>
                  </a:solidFill>
                  <a:latin typeface="Arial"/>
                  <a:cs typeface="Arial"/>
                </a:rPr>
                <a:t>Relationship Strength </a:t>
              </a:r>
            </a:p>
          </p:txBody>
        </p:sp>
        <p:sp>
          <p:nvSpPr>
            <p:cNvPr id="206" name="Rectangle 205">
              <a:extLst>
                <a:ext uri="{FF2B5EF4-FFF2-40B4-BE49-F238E27FC236}">
                  <a16:creationId xmlns:a16="http://schemas.microsoft.com/office/drawing/2014/main" id="{0C87A133-CB20-4E99-AD16-78F1B4715F4C}"/>
                </a:ext>
              </a:extLst>
            </p:cNvPr>
            <p:cNvSpPr/>
            <p:nvPr/>
          </p:nvSpPr>
          <p:spPr>
            <a:xfrm>
              <a:off x="856817" y="1329298"/>
              <a:ext cx="251234" cy="129568"/>
            </a:xfrm>
            <a:prstGeom prst="rect">
              <a:avLst/>
            </a:prstGeom>
            <a:solidFill>
              <a:schemeClr val="bg1">
                <a:lumMod val="95000"/>
              </a:schemeClr>
            </a:solidFill>
            <a:ln w="12700" cap="flat" cmpd="sng" algn="ctr">
              <a:noFill/>
              <a:prstDash val="solid"/>
              <a:miter lim="800000"/>
            </a:ln>
            <a:effectLst/>
          </p:spPr>
          <p:txBody>
            <a:bodyPr rtlCol="0" anchor="ctr"/>
            <a:lstStyle/>
            <a:p>
              <a:pPr algn="ctr" defTabSz="665649">
                <a:defRPr/>
              </a:pPr>
              <a:r>
                <a:rPr lang="en-US" sz="1067" b="1" dirty="0">
                  <a:latin typeface="Calibri" panose="020F0502020204030204" pitchFamily="34" charset="0"/>
                </a:rPr>
                <a:t>2</a:t>
              </a:r>
            </a:p>
          </p:txBody>
        </p:sp>
        <p:sp>
          <p:nvSpPr>
            <p:cNvPr id="207" name="Rectangle 206">
              <a:extLst>
                <a:ext uri="{FF2B5EF4-FFF2-40B4-BE49-F238E27FC236}">
                  <a16:creationId xmlns:a16="http://schemas.microsoft.com/office/drawing/2014/main" id="{8788C346-5C33-4561-AC23-CD606B82FC66}"/>
                </a:ext>
              </a:extLst>
            </p:cNvPr>
            <p:cNvSpPr/>
            <p:nvPr/>
          </p:nvSpPr>
          <p:spPr>
            <a:xfrm>
              <a:off x="856817" y="1601245"/>
              <a:ext cx="251234" cy="129568"/>
            </a:xfrm>
            <a:prstGeom prst="rect">
              <a:avLst/>
            </a:prstGeom>
            <a:solidFill>
              <a:schemeClr val="bg1">
                <a:lumMod val="95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65649">
                <a:defRPr/>
              </a:pPr>
              <a:r>
                <a:rPr lang="en-US" sz="1067" b="1" dirty="0">
                  <a:solidFill>
                    <a:srgbClr val="000000"/>
                  </a:solidFill>
                  <a:latin typeface="Calibri" panose="020F0502020204030204" pitchFamily="34" charset="0"/>
                  <a:cs typeface="Arial"/>
                </a:rPr>
                <a:t>4</a:t>
              </a:r>
            </a:p>
          </p:txBody>
        </p:sp>
        <p:sp>
          <p:nvSpPr>
            <p:cNvPr id="208" name="Rectangle 207">
              <a:extLst>
                <a:ext uri="{FF2B5EF4-FFF2-40B4-BE49-F238E27FC236}">
                  <a16:creationId xmlns:a16="http://schemas.microsoft.com/office/drawing/2014/main" id="{11A1FAE7-0D04-40C9-82DE-02190FAB2981}"/>
                </a:ext>
              </a:extLst>
            </p:cNvPr>
            <p:cNvSpPr/>
            <p:nvPr/>
          </p:nvSpPr>
          <p:spPr>
            <a:xfrm>
              <a:off x="856817" y="1873193"/>
              <a:ext cx="251234" cy="129568"/>
            </a:xfrm>
            <a:prstGeom prst="rect">
              <a:avLst/>
            </a:prstGeom>
            <a:solidFill>
              <a:schemeClr val="bg1">
                <a:lumMod val="95000"/>
              </a:schemeClr>
            </a:solidFill>
            <a:ln w="12700" cap="flat" cmpd="sng" algn="ctr">
              <a:noFill/>
              <a:prstDash val="solid"/>
              <a:miter lim="800000"/>
            </a:ln>
            <a:effectLst/>
          </p:spPr>
          <p:txBody>
            <a:bodyPr rtlCol="0" anchor="ctr"/>
            <a:lstStyle/>
            <a:p>
              <a:pPr algn="ctr" defTabSz="665649">
                <a:defRPr/>
              </a:pPr>
              <a:r>
                <a:rPr lang="en-US" sz="1067" b="1" dirty="0">
                  <a:latin typeface="Calibri" panose="020F0502020204030204" pitchFamily="34" charset="0"/>
                </a:rPr>
                <a:t>7</a:t>
              </a:r>
            </a:p>
          </p:txBody>
        </p:sp>
        <p:sp>
          <p:nvSpPr>
            <p:cNvPr id="209" name="Rectangle 208">
              <a:extLst>
                <a:ext uri="{FF2B5EF4-FFF2-40B4-BE49-F238E27FC236}">
                  <a16:creationId xmlns:a16="http://schemas.microsoft.com/office/drawing/2014/main" id="{59D7E0A3-3711-4532-ACEE-2F667501A7B9}"/>
                </a:ext>
              </a:extLst>
            </p:cNvPr>
            <p:cNvSpPr/>
            <p:nvPr/>
          </p:nvSpPr>
          <p:spPr>
            <a:xfrm>
              <a:off x="856817" y="2145141"/>
              <a:ext cx="251234" cy="129568"/>
            </a:xfrm>
            <a:prstGeom prst="rect">
              <a:avLst/>
            </a:prstGeom>
            <a:solidFill>
              <a:schemeClr val="bg1">
                <a:lumMod val="95000"/>
              </a:schemeClr>
            </a:solidFill>
            <a:ln w="12700" cap="flat" cmpd="sng" algn="ctr">
              <a:noFill/>
              <a:prstDash val="solid"/>
              <a:miter lim="800000"/>
            </a:ln>
            <a:effectLst/>
          </p:spPr>
          <p:txBody>
            <a:bodyPr rtlCol="0" anchor="ctr"/>
            <a:lstStyle/>
            <a:p>
              <a:pPr algn="ctr" defTabSz="665649">
                <a:defRPr/>
              </a:pPr>
              <a:r>
                <a:rPr lang="en-US" sz="1067" b="1" dirty="0">
                  <a:latin typeface="Calibri" panose="020F0502020204030204" pitchFamily="34" charset="0"/>
                </a:rPr>
                <a:t>8</a:t>
              </a:r>
            </a:p>
          </p:txBody>
        </p:sp>
        <p:sp>
          <p:nvSpPr>
            <p:cNvPr id="210" name="Rectangle 209">
              <a:extLst>
                <a:ext uri="{FF2B5EF4-FFF2-40B4-BE49-F238E27FC236}">
                  <a16:creationId xmlns:a16="http://schemas.microsoft.com/office/drawing/2014/main" id="{F5A10D7B-2696-4D97-B63A-D2A9C54A0ADE}"/>
                </a:ext>
              </a:extLst>
            </p:cNvPr>
            <p:cNvSpPr/>
            <p:nvPr/>
          </p:nvSpPr>
          <p:spPr>
            <a:xfrm>
              <a:off x="856817" y="2417088"/>
              <a:ext cx="251234" cy="129568"/>
            </a:xfrm>
            <a:prstGeom prst="rect">
              <a:avLst/>
            </a:prstGeom>
            <a:solidFill>
              <a:schemeClr val="bg1">
                <a:lumMod val="95000"/>
              </a:schemeClr>
            </a:solidFill>
            <a:ln w="12700" cap="flat" cmpd="sng" algn="ctr">
              <a:noFill/>
              <a:prstDash val="solid"/>
              <a:miter lim="800000"/>
            </a:ln>
            <a:effectLst/>
          </p:spPr>
          <p:txBody>
            <a:bodyPr rtlCol="0" anchor="ctr"/>
            <a:lstStyle/>
            <a:p>
              <a:pPr algn="ctr" defTabSz="665649">
                <a:defRPr/>
              </a:pPr>
              <a:r>
                <a:rPr lang="en-US" sz="1067" b="1" dirty="0">
                  <a:latin typeface="Calibri" panose="020F0502020204030204" pitchFamily="34" charset="0"/>
                </a:rPr>
                <a:t>9</a:t>
              </a:r>
            </a:p>
          </p:txBody>
        </p:sp>
        <p:sp>
          <p:nvSpPr>
            <p:cNvPr id="61" name="TextBox 23">
              <a:extLst>
                <a:ext uri="{FF2B5EF4-FFF2-40B4-BE49-F238E27FC236}">
                  <a16:creationId xmlns:a16="http://schemas.microsoft.com/office/drawing/2014/main" id="{B1A7D90F-0183-49EC-8563-44065B34D576}"/>
                </a:ext>
              </a:extLst>
            </p:cNvPr>
            <p:cNvSpPr txBox="1"/>
            <p:nvPr/>
          </p:nvSpPr>
          <p:spPr>
            <a:xfrm>
              <a:off x="1933032" y="1021582"/>
              <a:ext cx="2880798" cy="223091"/>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333" b="1" dirty="0">
                  <a:solidFill>
                    <a:srgbClr val="000000"/>
                  </a:solidFill>
                  <a:latin typeface="Arial"/>
                  <a:cs typeface="Arial"/>
                </a:rPr>
                <a:t>UNIQUE CULTURAL DRIVERS TO </a:t>
              </a:r>
              <a:r>
                <a:rPr lang="en-US" sz="1333" b="1" i="1" dirty="0">
                  <a:solidFill>
                    <a:srgbClr val="000000"/>
                  </a:solidFill>
                  <a:latin typeface="Arial"/>
                  <a:cs typeface="Arial"/>
                </a:rPr>
                <a:t>SUSTAIN</a:t>
              </a:r>
            </a:p>
          </p:txBody>
        </p:sp>
        <p:grpSp>
          <p:nvGrpSpPr>
            <p:cNvPr id="3" name="Group 2">
              <a:extLst>
                <a:ext uri="{FF2B5EF4-FFF2-40B4-BE49-F238E27FC236}">
                  <a16:creationId xmlns:a16="http://schemas.microsoft.com/office/drawing/2014/main" id="{20D8BB25-AF9E-44D8-B523-7A57F6760708}"/>
                </a:ext>
              </a:extLst>
            </p:cNvPr>
            <p:cNvGrpSpPr/>
            <p:nvPr/>
          </p:nvGrpSpPr>
          <p:grpSpPr>
            <a:xfrm>
              <a:off x="709306" y="2956829"/>
              <a:ext cx="4217053" cy="1715165"/>
              <a:chOff x="945743" y="3942439"/>
              <a:chExt cx="5622735" cy="2286886"/>
            </a:xfrm>
          </p:grpSpPr>
          <p:sp>
            <p:nvSpPr>
              <p:cNvPr id="165" name="Pentagon 4">
                <a:extLst>
                  <a:ext uri="{FF2B5EF4-FFF2-40B4-BE49-F238E27FC236}">
                    <a16:creationId xmlns:a16="http://schemas.microsoft.com/office/drawing/2014/main" id="{8BFAA592-6A05-4121-9ED2-50D9468287E4}"/>
                  </a:ext>
                </a:extLst>
              </p:cNvPr>
              <p:cNvSpPr/>
              <p:nvPr/>
            </p:nvSpPr>
            <p:spPr>
              <a:xfrm>
                <a:off x="1107303" y="3942439"/>
                <a:ext cx="5461175" cy="2286886"/>
              </a:xfrm>
              <a:prstGeom prst="roundRect">
                <a:avLst/>
              </a:prstGeom>
              <a:gradFill flip="none" rotWithShape="1">
                <a:gsLst>
                  <a:gs pos="0">
                    <a:srgbClr val="FFFFFF"/>
                  </a:gs>
                  <a:gs pos="100000">
                    <a:srgbClr val="ECCBBE"/>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06846">
                  <a:defRPr/>
                </a:pPr>
                <a:endParaRPr lang="en-US" sz="1600" dirty="0">
                  <a:solidFill>
                    <a:srgbClr val="FFFFFF"/>
                  </a:solidFill>
                  <a:latin typeface="Arial"/>
                  <a:cs typeface="Arial"/>
                </a:endParaRPr>
              </a:p>
            </p:txBody>
          </p:sp>
          <p:sp>
            <p:nvSpPr>
              <p:cNvPr id="166" name="Rectangle 165">
                <a:extLst>
                  <a:ext uri="{FF2B5EF4-FFF2-40B4-BE49-F238E27FC236}">
                    <a16:creationId xmlns:a16="http://schemas.microsoft.com/office/drawing/2014/main" id="{4D8D398F-B77A-47F0-87F5-6D1D64F00346}"/>
                  </a:ext>
                </a:extLst>
              </p:cNvPr>
              <p:cNvSpPr/>
              <p:nvPr/>
            </p:nvSpPr>
            <p:spPr>
              <a:xfrm>
                <a:off x="1851140" y="4406583"/>
                <a:ext cx="348225" cy="182880"/>
              </a:xfrm>
              <a:prstGeom prst="rect">
                <a:avLst/>
              </a:prstGeom>
              <a:solidFill>
                <a:srgbClr val="CE3E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46">
                  <a:defRPr/>
                </a:pPr>
                <a:r>
                  <a:rPr lang="en-US" sz="1200" b="1" dirty="0">
                    <a:solidFill>
                      <a:prstClr val="white"/>
                    </a:solidFill>
                    <a:latin typeface="Calibri" panose="020F0502020204030204" pitchFamily="34" charset="0"/>
                    <a:cs typeface="Arial"/>
                  </a:rPr>
                  <a:t>74</a:t>
                </a:r>
              </a:p>
            </p:txBody>
          </p:sp>
          <p:sp>
            <p:nvSpPr>
              <p:cNvPr id="167" name="TextBox 9">
                <a:extLst>
                  <a:ext uri="{FF2B5EF4-FFF2-40B4-BE49-F238E27FC236}">
                    <a16:creationId xmlns:a16="http://schemas.microsoft.com/office/drawing/2014/main" id="{5394AFD3-1F13-43A1-8608-1834B690A9AE}"/>
                  </a:ext>
                </a:extLst>
              </p:cNvPr>
              <p:cNvSpPr txBox="1"/>
              <p:nvPr/>
            </p:nvSpPr>
            <p:spPr>
              <a:xfrm>
                <a:off x="2490430" y="4388827"/>
                <a:ext cx="3872320" cy="256545"/>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067" dirty="0">
                    <a:solidFill>
                      <a:srgbClr val="000000"/>
                    </a:solidFill>
                    <a:latin typeface="Arial" panose="020B0604020202020204" pitchFamily="34" charset="0"/>
                    <a:cs typeface="Arial" panose="020B0604020202020204" pitchFamily="34" charset="0"/>
                  </a:rPr>
                  <a:t>Leaders have a long-term viewpoint.</a:t>
                </a:r>
              </a:p>
            </p:txBody>
          </p:sp>
          <p:sp>
            <p:nvSpPr>
              <p:cNvPr id="168" name="Rectangle 167">
                <a:extLst>
                  <a:ext uri="{FF2B5EF4-FFF2-40B4-BE49-F238E27FC236}">
                    <a16:creationId xmlns:a16="http://schemas.microsoft.com/office/drawing/2014/main" id="{E8D366B3-D222-4E3B-B6A8-1279B302B790}"/>
                  </a:ext>
                </a:extLst>
              </p:cNvPr>
              <p:cNvSpPr/>
              <p:nvPr/>
            </p:nvSpPr>
            <p:spPr>
              <a:xfrm>
                <a:off x="1851140" y="4780467"/>
                <a:ext cx="348225" cy="182880"/>
              </a:xfrm>
              <a:prstGeom prst="rect">
                <a:avLst/>
              </a:prstGeom>
              <a:solidFill>
                <a:srgbClr val="CE3E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46"/>
                <a:r>
                  <a:rPr lang="en-US" sz="1200" b="1" dirty="0">
                    <a:solidFill>
                      <a:prstClr val="white"/>
                    </a:solidFill>
                    <a:latin typeface="Calibri" panose="020F0502020204030204" pitchFamily="34" charset="0"/>
                    <a:cs typeface="Arial"/>
                  </a:rPr>
                  <a:t>78</a:t>
                </a:r>
              </a:p>
            </p:txBody>
          </p:sp>
          <p:sp>
            <p:nvSpPr>
              <p:cNvPr id="169" name="TextBox 11">
                <a:extLst>
                  <a:ext uri="{FF2B5EF4-FFF2-40B4-BE49-F238E27FC236}">
                    <a16:creationId xmlns:a16="http://schemas.microsoft.com/office/drawing/2014/main" id="{4AC4DB08-1E3E-4486-83A1-DB8BFB27D11D}"/>
                  </a:ext>
                </a:extLst>
              </p:cNvPr>
              <p:cNvSpPr txBox="1"/>
              <p:nvPr/>
            </p:nvSpPr>
            <p:spPr>
              <a:xfrm>
                <a:off x="2487328" y="4752563"/>
                <a:ext cx="3872320" cy="256545"/>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067" dirty="0">
                    <a:solidFill>
                      <a:srgbClr val="000000"/>
                    </a:solidFill>
                    <a:latin typeface="Arial" panose="020B0604020202020204" pitchFamily="34" charset="0"/>
                    <a:cs typeface="Arial" panose="020B0604020202020204" pitchFamily="34" charset="0"/>
                  </a:rPr>
                  <a:t>There is a clear mission that gives meaning and direction to our work.</a:t>
                </a:r>
              </a:p>
            </p:txBody>
          </p:sp>
          <p:sp>
            <p:nvSpPr>
              <p:cNvPr id="170" name="Rectangle 169">
                <a:extLst>
                  <a:ext uri="{FF2B5EF4-FFF2-40B4-BE49-F238E27FC236}">
                    <a16:creationId xmlns:a16="http://schemas.microsoft.com/office/drawing/2014/main" id="{798AC1E6-C3DA-4B64-98EE-794B325FF9F0}"/>
                  </a:ext>
                </a:extLst>
              </p:cNvPr>
              <p:cNvSpPr/>
              <p:nvPr/>
            </p:nvSpPr>
            <p:spPr>
              <a:xfrm>
                <a:off x="1851140" y="5154351"/>
                <a:ext cx="348225" cy="182880"/>
              </a:xfrm>
              <a:prstGeom prst="rect">
                <a:avLst/>
              </a:prstGeom>
              <a:solidFill>
                <a:srgbClr val="CE3E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46">
                  <a:defRPr/>
                </a:pPr>
                <a:r>
                  <a:rPr lang="en-US" sz="1200" b="1" dirty="0">
                    <a:solidFill>
                      <a:prstClr val="white"/>
                    </a:solidFill>
                    <a:latin typeface="Calibri" panose="020F0502020204030204" pitchFamily="34" charset="0"/>
                    <a:cs typeface="Arial"/>
                  </a:rPr>
                  <a:t>77</a:t>
                </a:r>
              </a:p>
            </p:txBody>
          </p:sp>
          <p:sp>
            <p:nvSpPr>
              <p:cNvPr id="171" name="TextBox 13">
                <a:extLst>
                  <a:ext uri="{FF2B5EF4-FFF2-40B4-BE49-F238E27FC236}">
                    <a16:creationId xmlns:a16="http://schemas.microsoft.com/office/drawing/2014/main" id="{E906A748-C418-4B34-A774-4C62B92EB430}"/>
                  </a:ext>
                </a:extLst>
              </p:cNvPr>
              <p:cNvSpPr txBox="1"/>
              <p:nvPr/>
            </p:nvSpPr>
            <p:spPr>
              <a:xfrm>
                <a:off x="2487326" y="5122912"/>
                <a:ext cx="3872318" cy="256545"/>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067" dirty="0">
                    <a:solidFill>
                      <a:srgbClr val="000000"/>
                    </a:solidFill>
                    <a:latin typeface="Arial" panose="020B0604020202020204" pitchFamily="34" charset="0"/>
                    <a:cs typeface="Arial" panose="020B0604020202020204" pitchFamily="34" charset="0"/>
                  </a:rPr>
                  <a:t>The leadership has clearly stated the objectives we are trying to meet.</a:t>
                </a:r>
              </a:p>
            </p:txBody>
          </p:sp>
          <p:sp>
            <p:nvSpPr>
              <p:cNvPr id="172" name="Rectangle 171">
                <a:extLst>
                  <a:ext uri="{FF2B5EF4-FFF2-40B4-BE49-F238E27FC236}">
                    <a16:creationId xmlns:a16="http://schemas.microsoft.com/office/drawing/2014/main" id="{52136927-4C48-4426-99C7-144F1594B5D5}"/>
                  </a:ext>
                </a:extLst>
              </p:cNvPr>
              <p:cNvSpPr/>
              <p:nvPr/>
            </p:nvSpPr>
            <p:spPr>
              <a:xfrm>
                <a:off x="1851140" y="5528235"/>
                <a:ext cx="348225" cy="182880"/>
              </a:xfrm>
              <a:prstGeom prst="rect">
                <a:avLst/>
              </a:prstGeom>
              <a:solidFill>
                <a:srgbClr val="CE3E2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06846"/>
                <a:r>
                  <a:rPr lang="en-US" sz="1200" b="1" dirty="0">
                    <a:solidFill>
                      <a:prstClr val="white"/>
                    </a:solidFill>
                    <a:latin typeface="Calibri" panose="020F0502020204030204" pitchFamily="34" charset="0"/>
                    <a:cs typeface="Arial"/>
                  </a:rPr>
                  <a:t>75</a:t>
                </a:r>
              </a:p>
            </p:txBody>
          </p:sp>
          <p:sp>
            <p:nvSpPr>
              <p:cNvPr id="173" name="TextBox 15">
                <a:extLst>
                  <a:ext uri="{FF2B5EF4-FFF2-40B4-BE49-F238E27FC236}">
                    <a16:creationId xmlns:a16="http://schemas.microsoft.com/office/drawing/2014/main" id="{45E9E54F-4E2A-4D4C-905E-553968FB81BA}"/>
                  </a:ext>
                </a:extLst>
              </p:cNvPr>
              <p:cNvSpPr txBox="1"/>
              <p:nvPr/>
            </p:nvSpPr>
            <p:spPr>
              <a:xfrm>
                <a:off x="2490432" y="5505512"/>
                <a:ext cx="3869214" cy="256545"/>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067" dirty="0">
                    <a:solidFill>
                      <a:srgbClr val="000000"/>
                    </a:solidFill>
                    <a:latin typeface="Arial" panose="020B0604020202020204" pitchFamily="34" charset="0"/>
                    <a:cs typeface="Arial" panose="020B0604020202020204" pitchFamily="34" charset="0"/>
                  </a:rPr>
                  <a:t>There is a long-term purpose and direction.</a:t>
                </a:r>
              </a:p>
            </p:txBody>
          </p:sp>
          <p:sp>
            <p:nvSpPr>
              <p:cNvPr id="174" name="Rectangle 173">
                <a:extLst>
                  <a:ext uri="{FF2B5EF4-FFF2-40B4-BE49-F238E27FC236}">
                    <a16:creationId xmlns:a16="http://schemas.microsoft.com/office/drawing/2014/main" id="{1344BE2D-392E-450B-8940-FDE49DE6441E}"/>
                  </a:ext>
                </a:extLst>
              </p:cNvPr>
              <p:cNvSpPr/>
              <p:nvPr/>
            </p:nvSpPr>
            <p:spPr>
              <a:xfrm>
                <a:off x="1851140" y="5902117"/>
                <a:ext cx="348225" cy="182880"/>
              </a:xfrm>
              <a:prstGeom prst="rect">
                <a:avLst/>
              </a:prstGeom>
              <a:solidFill>
                <a:srgbClr val="F5D63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46"/>
                <a:r>
                  <a:rPr lang="en-US" sz="1200" b="1" dirty="0">
                    <a:solidFill>
                      <a:prstClr val="black"/>
                    </a:solidFill>
                    <a:latin typeface="Calibri" panose="020F0502020204030204" pitchFamily="34" charset="0"/>
                    <a:cs typeface="Arial"/>
                  </a:rPr>
                  <a:t>50</a:t>
                </a:r>
              </a:p>
            </p:txBody>
          </p:sp>
          <p:sp>
            <p:nvSpPr>
              <p:cNvPr id="175" name="TextBox 17">
                <a:extLst>
                  <a:ext uri="{FF2B5EF4-FFF2-40B4-BE49-F238E27FC236}">
                    <a16:creationId xmlns:a16="http://schemas.microsoft.com/office/drawing/2014/main" id="{E0B5E7A2-7DBA-45A9-8867-479ADE8CC7AC}"/>
                  </a:ext>
                </a:extLst>
              </p:cNvPr>
              <p:cNvSpPr txBox="1"/>
              <p:nvPr/>
            </p:nvSpPr>
            <p:spPr>
              <a:xfrm>
                <a:off x="2487326" y="5866989"/>
                <a:ext cx="3869213" cy="256545"/>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067" dirty="0">
                    <a:solidFill>
                      <a:srgbClr val="000000"/>
                    </a:solidFill>
                    <a:latin typeface="Arial" panose="020B0604020202020204" pitchFamily="34" charset="0"/>
                    <a:cs typeface="Arial" panose="020B0604020202020204" pitchFamily="34" charset="0"/>
                  </a:rPr>
                  <a:t>The leaders and managers “practice what they preach.”</a:t>
                </a:r>
              </a:p>
            </p:txBody>
          </p:sp>
          <p:sp>
            <p:nvSpPr>
              <p:cNvPr id="176" name="TextBox 22">
                <a:extLst>
                  <a:ext uri="{FF2B5EF4-FFF2-40B4-BE49-F238E27FC236}">
                    <a16:creationId xmlns:a16="http://schemas.microsoft.com/office/drawing/2014/main" id="{45BF965C-7DC3-4173-AB19-8139E4177864}"/>
                  </a:ext>
                </a:extLst>
              </p:cNvPr>
              <p:cNvSpPr txBox="1"/>
              <p:nvPr/>
            </p:nvSpPr>
            <p:spPr>
              <a:xfrm>
                <a:off x="1567431" y="4028918"/>
                <a:ext cx="1028736" cy="256545"/>
              </a:xfrm>
              <a:prstGeom prst="rect">
                <a:avLst/>
              </a:prstGeom>
              <a:noFill/>
            </p:spPr>
            <p:txBody>
              <a:bodyPr vert="horz"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067" b="1" dirty="0">
                    <a:solidFill>
                      <a:srgbClr val="000000"/>
                    </a:solidFill>
                    <a:latin typeface="Arial"/>
                    <a:cs typeface="Arial"/>
                  </a:rPr>
                  <a:t>PERCENTILE</a:t>
                </a:r>
              </a:p>
            </p:txBody>
          </p:sp>
          <p:sp>
            <p:nvSpPr>
              <p:cNvPr id="177" name="TextBox 23">
                <a:extLst>
                  <a:ext uri="{FF2B5EF4-FFF2-40B4-BE49-F238E27FC236}">
                    <a16:creationId xmlns:a16="http://schemas.microsoft.com/office/drawing/2014/main" id="{606CF48A-4593-47AE-8149-9E00E9B09D88}"/>
                  </a:ext>
                </a:extLst>
              </p:cNvPr>
              <p:cNvSpPr txBox="1"/>
              <p:nvPr/>
            </p:nvSpPr>
            <p:spPr>
              <a:xfrm>
                <a:off x="2487328" y="4014422"/>
                <a:ext cx="3965473" cy="297454"/>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846">
                  <a:defRPr/>
                </a:pPr>
                <a:r>
                  <a:rPr lang="en-US" sz="1333" b="1" dirty="0">
                    <a:solidFill>
                      <a:srgbClr val="000000"/>
                    </a:solidFill>
                    <a:latin typeface="Arial"/>
                    <a:cs typeface="Arial"/>
                  </a:rPr>
                  <a:t>UNIQUE CULTURAL DRIVERS TO </a:t>
                </a:r>
                <a:r>
                  <a:rPr lang="en-US" sz="1333" b="1" i="1" dirty="0">
                    <a:solidFill>
                      <a:srgbClr val="000000"/>
                    </a:solidFill>
                    <a:latin typeface="Arial"/>
                    <a:cs typeface="Arial"/>
                  </a:rPr>
                  <a:t>IMPROVE</a:t>
                </a:r>
              </a:p>
            </p:txBody>
          </p:sp>
          <p:sp>
            <p:nvSpPr>
              <p:cNvPr id="214" name="Rectangle 213">
                <a:extLst>
                  <a:ext uri="{FF2B5EF4-FFF2-40B4-BE49-F238E27FC236}">
                    <a16:creationId xmlns:a16="http://schemas.microsoft.com/office/drawing/2014/main" id="{F00F4F43-6D22-4A75-89A5-D6083C43536C}"/>
                  </a:ext>
                </a:extLst>
              </p:cNvPr>
              <p:cNvSpPr/>
              <p:nvPr/>
            </p:nvSpPr>
            <p:spPr>
              <a:xfrm>
                <a:off x="1154672" y="4404750"/>
                <a:ext cx="322729" cy="172757"/>
              </a:xfrm>
              <a:prstGeom prst="rect">
                <a:avLst/>
              </a:prstGeom>
              <a:solidFill>
                <a:schemeClr val="bg1">
                  <a:lumMod val="95000"/>
                </a:schemeClr>
              </a:solidFill>
              <a:ln w="12700" cap="flat" cmpd="sng" algn="ctr">
                <a:noFill/>
                <a:prstDash val="solid"/>
                <a:miter lim="800000"/>
              </a:ln>
              <a:effectLst/>
            </p:spPr>
            <p:txBody>
              <a:bodyPr rtlCol="0" anchor="ctr"/>
              <a:lstStyle/>
              <a:p>
                <a:pPr algn="ctr" defTabSz="665649">
                  <a:defRPr/>
                </a:pPr>
                <a:r>
                  <a:rPr lang="en-US" sz="1067" b="1" dirty="0">
                    <a:latin typeface="Calibri" panose="020F0502020204030204" pitchFamily="34" charset="0"/>
                  </a:rPr>
                  <a:t>1</a:t>
                </a:r>
              </a:p>
            </p:txBody>
          </p:sp>
          <p:sp>
            <p:nvSpPr>
              <p:cNvPr id="215" name="Rectangle 214">
                <a:extLst>
                  <a:ext uri="{FF2B5EF4-FFF2-40B4-BE49-F238E27FC236}">
                    <a16:creationId xmlns:a16="http://schemas.microsoft.com/office/drawing/2014/main" id="{FD24E61E-A1E9-4468-A506-668E8BFDFEA9}"/>
                  </a:ext>
                </a:extLst>
              </p:cNvPr>
              <p:cNvSpPr/>
              <p:nvPr/>
            </p:nvSpPr>
            <p:spPr>
              <a:xfrm>
                <a:off x="1154672" y="4774653"/>
                <a:ext cx="322729" cy="172757"/>
              </a:xfrm>
              <a:prstGeom prst="rect">
                <a:avLst/>
              </a:prstGeom>
              <a:solidFill>
                <a:schemeClr val="bg1">
                  <a:lumMod val="95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65649">
                  <a:defRPr/>
                </a:pPr>
                <a:r>
                  <a:rPr lang="en-US" sz="1067" b="1" dirty="0">
                    <a:solidFill>
                      <a:srgbClr val="000000"/>
                    </a:solidFill>
                    <a:latin typeface="Calibri" panose="020F0502020204030204" pitchFamily="34" charset="0"/>
                    <a:cs typeface="Arial"/>
                  </a:rPr>
                  <a:t>3</a:t>
                </a:r>
              </a:p>
            </p:txBody>
          </p:sp>
          <p:sp>
            <p:nvSpPr>
              <p:cNvPr id="216" name="Rectangle 215">
                <a:extLst>
                  <a:ext uri="{FF2B5EF4-FFF2-40B4-BE49-F238E27FC236}">
                    <a16:creationId xmlns:a16="http://schemas.microsoft.com/office/drawing/2014/main" id="{011AF0F5-2C00-42FA-9E45-304C66C540A3}"/>
                  </a:ext>
                </a:extLst>
              </p:cNvPr>
              <p:cNvSpPr/>
              <p:nvPr/>
            </p:nvSpPr>
            <p:spPr>
              <a:xfrm>
                <a:off x="1154672" y="5144556"/>
                <a:ext cx="322729" cy="172757"/>
              </a:xfrm>
              <a:prstGeom prst="rect">
                <a:avLst/>
              </a:prstGeom>
              <a:solidFill>
                <a:schemeClr val="bg1">
                  <a:lumMod val="95000"/>
                </a:schemeClr>
              </a:solidFill>
              <a:ln w="12700" cap="flat" cmpd="sng" algn="ctr">
                <a:noFill/>
                <a:prstDash val="solid"/>
                <a:miter lim="800000"/>
              </a:ln>
              <a:effectLst/>
            </p:spPr>
            <p:txBody>
              <a:bodyPr rtlCol="0" anchor="ctr"/>
              <a:lstStyle/>
              <a:p>
                <a:pPr algn="ctr" defTabSz="665649">
                  <a:defRPr/>
                </a:pPr>
                <a:r>
                  <a:rPr lang="en-US" sz="1067" b="1" dirty="0">
                    <a:latin typeface="Calibri" panose="020F0502020204030204" pitchFamily="34" charset="0"/>
                  </a:rPr>
                  <a:t>5</a:t>
                </a:r>
              </a:p>
            </p:txBody>
          </p:sp>
          <p:sp>
            <p:nvSpPr>
              <p:cNvPr id="217" name="Rectangle 216">
                <a:extLst>
                  <a:ext uri="{FF2B5EF4-FFF2-40B4-BE49-F238E27FC236}">
                    <a16:creationId xmlns:a16="http://schemas.microsoft.com/office/drawing/2014/main" id="{897563DE-1475-4634-8005-F8CAB10F9D41}"/>
                  </a:ext>
                </a:extLst>
              </p:cNvPr>
              <p:cNvSpPr/>
              <p:nvPr/>
            </p:nvSpPr>
            <p:spPr>
              <a:xfrm>
                <a:off x="1154672" y="5514459"/>
                <a:ext cx="322729" cy="172757"/>
              </a:xfrm>
              <a:prstGeom prst="rect">
                <a:avLst/>
              </a:prstGeom>
              <a:solidFill>
                <a:schemeClr val="bg1">
                  <a:lumMod val="95000"/>
                </a:schemeClr>
              </a:solidFill>
              <a:ln w="12700" cap="flat" cmpd="sng" algn="ctr">
                <a:noFill/>
                <a:prstDash val="solid"/>
                <a:miter lim="800000"/>
              </a:ln>
              <a:effectLst/>
            </p:spPr>
            <p:txBody>
              <a:bodyPr rtlCol="0" anchor="ctr"/>
              <a:lstStyle/>
              <a:p>
                <a:pPr algn="ctr" defTabSz="665649">
                  <a:defRPr/>
                </a:pPr>
                <a:r>
                  <a:rPr lang="en-US" sz="1067" b="1" dirty="0">
                    <a:latin typeface="Calibri" panose="020F0502020204030204" pitchFamily="34" charset="0"/>
                  </a:rPr>
                  <a:t>6</a:t>
                </a:r>
              </a:p>
            </p:txBody>
          </p:sp>
          <p:sp>
            <p:nvSpPr>
              <p:cNvPr id="218" name="Rectangle 217">
                <a:extLst>
                  <a:ext uri="{FF2B5EF4-FFF2-40B4-BE49-F238E27FC236}">
                    <a16:creationId xmlns:a16="http://schemas.microsoft.com/office/drawing/2014/main" id="{9CD6D914-2CF6-43D6-BB8F-3F9D79BC4507}"/>
                  </a:ext>
                </a:extLst>
              </p:cNvPr>
              <p:cNvSpPr/>
              <p:nvPr/>
            </p:nvSpPr>
            <p:spPr>
              <a:xfrm>
                <a:off x="1154672" y="5884362"/>
                <a:ext cx="322729" cy="172757"/>
              </a:xfrm>
              <a:prstGeom prst="rect">
                <a:avLst/>
              </a:prstGeom>
              <a:solidFill>
                <a:schemeClr val="bg1">
                  <a:lumMod val="95000"/>
                </a:schemeClr>
              </a:solidFill>
              <a:ln w="12700" cap="flat" cmpd="sng" algn="ctr">
                <a:noFill/>
                <a:prstDash val="solid"/>
                <a:miter lim="800000"/>
              </a:ln>
              <a:effectLst/>
            </p:spPr>
            <p:txBody>
              <a:bodyPr rtlCol="0" anchor="ctr"/>
              <a:lstStyle/>
              <a:p>
                <a:pPr algn="ctr" defTabSz="665649">
                  <a:defRPr/>
                </a:pPr>
                <a:r>
                  <a:rPr lang="en-US" sz="1067" b="1" dirty="0">
                    <a:latin typeface="Calibri" panose="020F0502020204030204" pitchFamily="34" charset="0"/>
                  </a:rPr>
                  <a:t>10</a:t>
                </a:r>
              </a:p>
            </p:txBody>
          </p:sp>
          <p:sp>
            <p:nvSpPr>
              <p:cNvPr id="72" name="TextBox 22">
                <a:extLst>
                  <a:ext uri="{FF2B5EF4-FFF2-40B4-BE49-F238E27FC236}">
                    <a16:creationId xmlns:a16="http://schemas.microsoft.com/office/drawing/2014/main" id="{0D16AA6F-96FC-4EE5-BE56-B6483D9E1AB7}"/>
                  </a:ext>
                </a:extLst>
              </p:cNvPr>
              <p:cNvSpPr txBox="1"/>
              <p:nvPr/>
            </p:nvSpPr>
            <p:spPr>
              <a:xfrm>
                <a:off x="945743" y="4034798"/>
                <a:ext cx="714307" cy="297646"/>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65649">
                  <a:defRPr/>
                </a:pPr>
                <a:r>
                  <a:rPr lang="en-US" sz="667" b="1" dirty="0">
                    <a:solidFill>
                      <a:srgbClr val="000000"/>
                    </a:solidFill>
                    <a:latin typeface="Arial"/>
                    <a:cs typeface="Arial"/>
                  </a:rPr>
                  <a:t>Relationship Strength </a:t>
                </a:r>
              </a:p>
            </p:txBody>
          </p:sp>
        </p:grpSp>
      </p:grpSp>
      <p:grpSp>
        <p:nvGrpSpPr>
          <p:cNvPr id="4" name="Group 3">
            <a:extLst>
              <a:ext uri="{FF2B5EF4-FFF2-40B4-BE49-F238E27FC236}">
                <a16:creationId xmlns:a16="http://schemas.microsoft.com/office/drawing/2014/main" id="{CCC56D2D-0E19-40B9-928D-8BA49741D29F}"/>
              </a:ext>
            </a:extLst>
          </p:cNvPr>
          <p:cNvGrpSpPr/>
          <p:nvPr/>
        </p:nvGrpSpPr>
        <p:grpSpPr>
          <a:xfrm>
            <a:off x="8020740" y="3090989"/>
            <a:ext cx="2891589" cy="1018069"/>
            <a:chOff x="7384638" y="3090987"/>
            <a:chExt cx="2891591" cy="1018068"/>
          </a:xfrm>
        </p:grpSpPr>
        <p:sp>
          <p:nvSpPr>
            <p:cNvPr id="62" name="New shape">
              <a:extLst>
                <a:ext uri="{FF2B5EF4-FFF2-40B4-BE49-F238E27FC236}">
                  <a16:creationId xmlns:a16="http://schemas.microsoft.com/office/drawing/2014/main" id="{95BB6C43-920E-41A0-A1E4-93EA6A3A067E}"/>
                </a:ext>
              </a:extLst>
            </p:cNvPr>
            <p:cNvSpPr/>
            <p:nvPr/>
          </p:nvSpPr>
          <p:spPr>
            <a:xfrm>
              <a:off x="8276317" y="3090987"/>
              <a:ext cx="1107391" cy="217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806846"/>
              <a:r>
                <a:rPr lang="en-US" sz="1412" b="1" dirty="0">
                  <a:solidFill>
                    <a:srgbClr val="3C1955"/>
                  </a:solidFill>
                  <a:latin typeface="Arial"/>
                  <a:cs typeface="Arial"/>
                </a:rPr>
                <a:t>Safety</a:t>
              </a:r>
              <a:endParaRPr sz="1412" b="1" dirty="0">
                <a:solidFill>
                  <a:srgbClr val="3C1955"/>
                </a:solidFill>
                <a:latin typeface="Arial"/>
                <a:cs typeface="Arial"/>
              </a:endParaRPr>
            </a:p>
          </p:txBody>
        </p:sp>
        <p:grpSp>
          <p:nvGrpSpPr>
            <p:cNvPr id="69" name="Group 68">
              <a:extLst>
                <a:ext uri="{FF2B5EF4-FFF2-40B4-BE49-F238E27FC236}">
                  <a16:creationId xmlns:a16="http://schemas.microsoft.com/office/drawing/2014/main" id="{B4E79757-42D5-41F0-8165-F0159EDA830D}"/>
                </a:ext>
              </a:extLst>
            </p:cNvPr>
            <p:cNvGrpSpPr/>
            <p:nvPr/>
          </p:nvGrpSpPr>
          <p:grpSpPr>
            <a:xfrm>
              <a:off x="7384638" y="3507236"/>
              <a:ext cx="2891591" cy="601819"/>
              <a:chOff x="6588760" y="1765635"/>
              <a:chExt cx="2891591" cy="601819"/>
            </a:xfrm>
          </p:grpSpPr>
          <p:sp>
            <p:nvSpPr>
              <p:cNvPr id="80" name="New shape">
                <a:extLst>
                  <a:ext uri="{FF2B5EF4-FFF2-40B4-BE49-F238E27FC236}">
                    <a16:creationId xmlns:a16="http://schemas.microsoft.com/office/drawing/2014/main" id="{EBC3C4C4-46FE-4B72-A308-F915F6AC7EC1}"/>
                  </a:ext>
                </a:extLst>
              </p:cNvPr>
              <p:cNvSpPr/>
              <p:nvPr/>
            </p:nvSpPr>
            <p:spPr>
              <a:xfrm>
                <a:off x="6626860" y="1765635"/>
                <a:ext cx="484107"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914377"/>
                <a:r>
                  <a:rPr sz="600" dirty="0">
                    <a:solidFill>
                      <a:srgbClr val="000000"/>
                    </a:solidFill>
                    <a:latin typeface="Arial"/>
                    <a:cs typeface="Arial"/>
                  </a:rPr>
                  <a:t>PERCENTILE</a:t>
                </a:r>
              </a:p>
            </p:txBody>
          </p:sp>
          <p:sp>
            <p:nvSpPr>
              <p:cNvPr id="81" name="New shape">
                <a:extLst>
                  <a:ext uri="{FF2B5EF4-FFF2-40B4-BE49-F238E27FC236}">
                    <a16:creationId xmlns:a16="http://schemas.microsoft.com/office/drawing/2014/main" id="{0470FD71-EAEF-47C9-A837-C5129B0B6575}"/>
                  </a:ext>
                </a:extLst>
              </p:cNvPr>
              <p:cNvSpPr/>
              <p:nvPr/>
            </p:nvSpPr>
            <p:spPr>
              <a:xfrm>
                <a:off x="6626860" y="1984167"/>
                <a:ext cx="2756508" cy="25400"/>
              </a:xfrm>
              <a:prstGeom prst="rect">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solidFill>
                    <a:prstClr val="white"/>
                  </a:solidFill>
                  <a:latin typeface="Arial"/>
                  <a:cs typeface="Arial"/>
                </a:endParaRPr>
              </a:p>
            </p:txBody>
          </p:sp>
          <p:sp>
            <p:nvSpPr>
              <p:cNvPr id="82" name="New shape">
                <a:extLst>
                  <a:ext uri="{FF2B5EF4-FFF2-40B4-BE49-F238E27FC236}">
                    <a16:creationId xmlns:a16="http://schemas.microsoft.com/office/drawing/2014/main" id="{5BDA4E60-273E-48A5-984E-34B570C6E4CA}"/>
                  </a:ext>
                </a:extLst>
              </p:cNvPr>
              <p:cNvSpPr/>
              <p:nvPr/>
            </p:nvSpPr>
            <p:spPr>
              <a:xfrm>
                <a:off x="6605218" y="1857167"/>
                <a:ext cx="43282"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914377"/>
                <a:r>
                  <a:rPr sz="600" dirty="0">
                    <a:solidFill>
                      <a:srgbClr val="000000"/>
                    </a:solidFill>
                    <a:latin typeface="Arial"/>
                    <a:cs typeface="Arial"/>
                  </a:rPr>
                  <a:t>0</a:t>
                </a:r>
              </a:p>
            </p:txBody>
          </p:sp>
          <p:sp>
            <p:nvSpPr>
              <p:cNvPr id="83" name="New shape">
                <a:extLst>
                  <a:ext uri="{FF2B5EF4-FFF2-40B4-BE49-F238E27FC236}">
                    <a16:creationId xmlns:a16="http://schemas.microsoft.com/office/drawing/2014/main" id="{32622A69-1C95-448A-8312-34088AD54253}"/>
                  </a:ext>
                </a:extLst>
              </p:cNvPr>
              <p:cNvSpPr/>
              <p:nvPr/>
            </p:nvSpPr>
            <p:spPr>
              <a:xfrm>
                <a:off x="6588760"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solidFill>
                    <a:prstClr val="white"/>
                  </a:solidFill>
                  <a:latin typeface="Arial"/>
                  <a:cs typeface="Arial"/>
                </a:endParaRPr>
              </a:p>
            </p:txBody>
          </p:sp>
          <p:sp>
            <p:nvSpPr>
              <p:cNvPr id="84" name="New shape">
                <a:extLst>
                  <a:ext uri="{FF2B5EF4-FFF2-40B4-BE49-F238E27FC236}">
                    <a16:creationId xmlns:a16="http://schemas.microsoft.com/office/drawing/2014/main" id="{0073ACC6-382E-4840-B764-4E99F1518E5A}"/>
                  </a:ext>
                </a:extLst>
              </p:cNvPr>
              <p:cNvSpPr/>
              <p:nvPr/>
            </p:nvSpPr>
            <p:spPr>
              <a:xfrm>
                <a:off x="7240645" y="1857167"/>
                <a:ext cx="150682"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914377"/>
                <a:r>
                  <a:rPr sz="600" dirty="0">
                    <a:solidFill>
                      <a:srgbClr val="000000"/>
                    </a:solidFill>
                    <a:latin typeface="Arial"/>
                    <a:cs typeface="Arial"/>
                  </a:rPr>
                  <a:t>25th</a:t>
                </a:r>
              </a:p>
            </p:txBody>
          </p:sp>
          <p:sp>
            <p:nvSpPr>
              <p:cNvPr id="85" name="New shape">
                <a:extLst>
                  <a:ext uri="{FF2B5EF4-FFF2-40B4-BE49-F238E27FC236}">
                    <a16:creationId xmlns:a16="http://schemas.microsoft.com/office/drawing/2014/main" id="{F8583386-5A08-492D-8EF3-21CB8948C941}"/>
                  </a:ext>
                </a:extLst>
              </p:cNvPr>
              <p:cNvSpPr/>
              <p:nvPr/>
            </p:nvSpPr>
            <p:spPr>
              <a:xfrm>
                <a:off x="7277887"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solidFill>
                    <a:prstClr val="white"/>
                  </a:solidFill>
                  <a:latin typeface="Arial"/>
                  <a:cs typeface="Arial"/>
                </a:endParaRPr>
              </a:p>
            </p:txBody>
          </p:sp>
          <p:sp>
            <p:nvSpPr>
              <p:cNvPr id="86" name="New shape">
                <a:extLst>
                  <a:ext uri="{FF2B5EF4-FFF2-40B4-BE49-F238E27FC236}">
                    <a16:creationId xmlns:a16="http://schemas.microsoft.com/office/drawing/2014/main" id="{ADEECB32-A9F4-45BA-87D7-D7682D59F370}"/>
                  </a:ext>
                </a:extLst>
              </p:cNvPr>
              <p:cNvSpPr/>
              <p:nvPr/>
            </p:nvSpPr>
            <p:spPr>
              <a:xfrm>
                <a:off x="7929773" y="1857167"/>
                <a:ext cx="150682"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914377"/>
                <a:r>
                  <a:rPr sz="600" dirty="0">
                    <a:solidFill>
                      <a:srgbClr val="000000"/>
                    </a:solidFill>
                    <a:latin typeface="Arial"/>
                    <a:cs typeface="Arial"/>
                  </a:rPr>
                  <a:t>50th</a:t>
                </a:r>
              </a:p>
            </p:txBody>
          </p:sp>
          <p:sp>
            <p:nvSpPr>
              <p:cNvPr id="87" name="New shape">
                <a:extLst>
                  <a:ext uri="{FF2B5EF4-FFF2-40B4-BE49-F238E27FC236}">
                    <a16:creationId xmlns:a16="http://schemas.microsoft.com/office/drawing/2014/main" id="{6C58A307-BBEF-475A-8DAB-9D7D85467171}"/>
                  </a:ext>
                </a:extLst>
              </p:cNvPr>
              <p:cNvSpPr/>
              <p:nvPr/>
            </p:nvSpPr>
            <p:spPr>
              <a:xfrm>
                <a:off x="7967014"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solidFill>
                    <a:prstClr val="white"/>
                  </a:solidFill>
                  <a:latin typeface="Arial"/>
                  <a:cs typeface="Arial"/>
                </a:endParaRPr>
              </a:p>
            </p:txBody>
          </p:sp>
          <p:sp>
            <p:nvSpPr>
              <p:cNvPr id="88" name="New shape">
                <a:extLst>
                  <a:ext uri="{FF2B5EF4-FFF2-40B4-BE49-F238E27FC236}">
                    <a16:creationId xmlns:a16="http://schemas.microsoft.com/office/drawing/2014/main" id="{4DE93580-ED4B-47EA-9253-52FC702121E2}"/>
                  </a:ext>
                </a:extLst>
              </p:cNvPr>
              <p:cNvSpPr/>
              <p:nvPr/>
            </p:nvSpPr>
            <p:spPr>
              <a:xfrm>
                <a:off x="8618900" y="1857167"/>
                <a:ext cx="150682"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914377"/>
                <a:r>
                  <a:rPr sz="600" dirty="0">
                    <a:solidFill>
                      <a:srgbClr val="000000"/>
                    </a:solidFill>
                    <a:latin typeface="Arial"/>
                    <a:cs typeface="Arial"/>
                  </a:rPr>
                  <a:t>75th</a:t>
                </a:r>
              </a:p>
            </p:txBody>
          </p:sp>
          <p:sp>
            <p:nvSpPr>
              <p:cNvPr id="89" name="New shape">
                <a:extLst>
                  <a:ext uri="{FF2B5EF4-FFF2-40B4-BE49-F238E27FC236}">
                    <a16:creationId xmlns:a16="http://schemas.microsoft.com/office/drawing/2014/main" id="{31A3A74E-CEA1-4B4C-ABD0-76F4F986084B}"/>
                  </a:ext>
                </a:extLst>
              </p:cNvPr>
              <p:cNvSpPr/>
              <p:nvPr/>
            </p:nvSpPr>
            <p:spPr>
              <a:xfrm>
                <a:off x="8656141"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solidFill>
                    <a:prstClr val="white"/>
                  </a:solidFill>
                  <a:latin typeface="Arial"/>
                  <a:cs typeface="Arial"/>
                </a:endParaRPr>
              </a:p>
            </p:txBody>
          </p:sp>
          <p:sp>
            <p:nvSpPr>
              <p:cNvPr id="90" name="New shape">
                <a:extLst>
                  <a:ext uri="{FF2B5EF4-FFF2-40B4-BE49-F238E27FC236}">
                    <a16:creationId xmlns:a16="http://schemas.microsoft.com/office/drawing/2014/main" id="{3650E527-2513-418C-80C1-0515DBC9A18A}"/>
                  </a:ext>
                </a:extLst>
              </p:cNvPr>
              <p:cNvSpPr/>
              <p:nvPr/>
            </p:nvSpPr>
            <p:spPr>
              <a:xfrm>
                <a:off x="9286387" y="1857167"/>
                <a:ext cx="193964"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914377"/>
                <a:r>
                  <a:rPr sz="600" dirty="0">
                    <a:solidFill>
                      <a:srgbClr val="000000"/>
                    </a:solidFill>
                    <a:latin typeface="Arial"/>
                    <a:cs typeface="Arial"/>
                  </a:rPr>
                  <a:t>100th</a:t>
                </a:r>
              </a:p>
            </p:txBody>
          </p:sp>
          <p:sp>
            <p:nvSpPr>
              <p:cNvPr id="91" name="New shape">
                <a:extLst>
                  <a:ext uri="{FF2B5EF4-FFF2-40B4-BE49-F238E27FC236}">
                    <a16:creationId xmlns:a16="http://schemas.microsoft.com/office/drawing/2014/main" id="{90BA70BD-0A77-4C78-9706-CB570CB38B35}"/>
                  </a:ext>
                </a:extLst>
              </p:cNvPr>
              <p:cNvSpPr/>
              <p:nvPr/>
            </p:nvSpPr>
            <p:spPr>
              <a:xfrm>
                <a:off x="9345268"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solidFill>
                    <a:prstClr val="white"/>
                  </a:solidFill>
                  <a:latin typeface="Arial"/>
                  <a:cs typeface="Arial"/>
                </a:endParaRPr>
              </a:p>
            </p:txBody>
          </p:sp>
          <p:sp>
            <p:nvSpPr>
              <p:cNvPr id="92" name="New shape">
                <a:extLst>
                  <a:ext uri="{FF2B5EF4-FFF2-40B4-BE49-F238E27FC236}">
                    <a16:creationId xmlns:a16="http://schemas.microsoft.com/office/drawing/2014/main" id="{75B2730C-1A8B-4CE5-A83F-5EB82030CF80}"/>
                  </a:ext>
                </a:extLst>
              </p:cNvPr>
              <p:cNvSpPr/>
              <p:nvPr/>
            </p:nvSpPr>
            <p:spPr>
              <a:xfrm>
                <a:off x="8517044" y="2132525"/>
                <a:ext cx="248466"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914377"/>
                <a:r>
                  <a:rPr sz="1400" b="1" dirty="0">
                    <a:solidFill>
                      <a:srgbClr val="000000"/>
                    </a:solidFill>
                    <a:latin typeface="Arial"/>
                    <a:cs typeface="Arial"/>
                  </a:rPr>
                  <a:t> </a:t>
                </a:r>
                <a:r>
                  <a:rPr lang="en-US" sz="1400" b="1" dirty="0">
                    <a:solidFill>
                      <a:srgbClr val="000000"/>
                    </a:solidFill>
                    <a:latin typeface="Arial"/>
                    <a:cs typeface="Arial"/>
                  </a:rPr>
                  <a:t>67</a:t>
                </a:r>
                <a:endParaRPr sz="1400" b="1" dirty="0">
                  <a:solidFill>
                    <a:srgbClr val="000000"/>
                  </a:solidFill>
                  <a:latin typeface="Arial"/>
                  <a:cs typeface="Arial"/>
                </a:endParaRPr>
              </a:p>
            </p:txBody>
          </p:sp>
          <p:sp>
            <p:nvSpPr>
              <p:cNvPr id="93" name="New shape">
                <a:extLst>
                  <a:ext uri="{FF2B5EF4-FFF2-40B4-BE49-F238E27FC236}">
                    <a16:creationId xmlns:a16="http://schemas.microsoft.com/office/drawing/2014/main" id="{4AD54AD3-A5DE-4C7C-94C9-5EC811BC1672}"/>
                  </a:ext>
                </a:extLst>
              </p:cNvPr>
              <p:cNvSpPr/>
              <p:nvPr/>
            </p:nvSpPr>
            <p:spPr>
              <a:xfrm>
                <a:off x="6626860" y="2111166"/>
                <a:ext cx="676427" cy="256288"/>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solidFill>
                    <a:prstClr val="white"/>
                  </a:solidFill>
                  <a:latin typeface="Arial"/>
                  <a:cs typeface="Arial"/>
                </a:endParaRPr>
              </a:p>
            </p:txBody>
          </p:sp>
          <p:sp>
            <p:nvSpPr>
              <p:cNvPr id="94" name="New shape">
                <a:extLst>
                  <a:ext uri="{FF2B5EF4-FFF2-40B4-BE49-F238E27FC236}">
                    <a16:creationId xmlns:a16="http://schemas.microsoft.com/office/drawing/2014/main" id="{35987F97-E1D1-4700-9120-EED6037DCC64}"/>
                  </a:ext>
                </a:extLst>
              </p:cNvPr>
              <p:cNvSpPr/>
              <p:nvPr/>
            </p:nvSpPr>
            <p:spPr>
              <a:xfrm>
                <a:off x="7328688" y="2111166"/>
                <a:ext cx="663727" cy="256288"/>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solidFill>
                    <a:prstClr val="white"/>
                  </a:solidFill>
                  <a:latin typeface="Arial"/>
                  <a:cs typeface="Arial"/>
                </a:endParaRPr>
              </a:p>
            </p:txBody>
          </p:sp>
          <p:sp>
            <p:nvSpPr>
              <p:cNvPr id="95" name="New shape">
                <a:extLst>
                  <a:ext uri="{FF2B5EF4-FFF2-40B4-BE49-F238E27FC236}">
                    <a16:creationId xmlns:a16="http://schemas.microsoft.com/office/drawing/2014/main" id="{80E0EE51-2C28-4BB1-94CF-F2AF27786E02}"/>
                  </a:ext>
                </a:extLst>
              </p:cNvPr>
              <p:cNvSpPr/>
              <p:nvPr/>
            </p:nvSpPr>
            <p:spPr>
              <a:xfrm>
                <a:off x="8017814" y="2111166"/>
                <a:ext cx="499230" cy="256288"/>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solidFill>
                    <a:prstClr val="white"/>
                  </a:solidFill>
                  <a:latin typeface="Arial"/>
                  <a:cs typeface="Arial"/>
                </a:endParaRPr>
              </a:p>
            </p:txBody>
          </p:sp>
        </p:grpSp>
      </p:grpSp>
      <p:grpSp>
        <p:nvGrpSpPr>
          <p:cNvPr id="96" name="Group 95">
            <a:extLst>
              <a:ext uri="{FF2B5EF4-FFF2-40B4-BE49-F238E27FC236}">
                <a16:creationId xmlns:a16="http://schemas.microsoft.com/office/drawing/2014/main" id="{C170F073-F0C5-4EDF-B069-E119718041F9}"/>
              </a:ext>
            </a:extLst>
          </p:cNvPr>
          <p:cNvGrpSpPr/>
          <p:nvPr/>
        </p:nvGrpSpPr>
        <p:grpSpPr>
          <a:xfrm>
            <a:off x="101601" y="6562614"/>
            <a:ext cx="3243846" cy="245152"/>
            <a:chOff x="101600" y="6562649"/>
            <a:chExt cx="3243845" cy="245154"/>
          </a:xfrm>
        </p:grpSpPr>
        <p:sp>
          <p:nvSpPr>
            <p:cNvPr id="97" name="New shape">
              <a:extLst>
                <a:ext uri="{FF2B5EF4-FFF2-40B4-BE49-F238E27FC236}">
                  <a16:creationId xmlns:a16="http://schemas.microsoft.com/office/drawing/2014/main" id="{1D279AF7-3696-47F3-9D2F-8646D952BD54}"/>
                </a:ext>
              </a:extLst>
            </p:cNvPr>
            <p:cNvSpPr/>
            <p:nvPr/>
          </p:nvSpPr>
          <p:spPr>
            <a:xfrm>
              <a:off x="101600" y="6684691"/>
              <a:ext cx="2074285" cy="123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914377"/>
              <a:r>
                <a:rPr sz="800" dirty="0">
                  <a:solidFill>
                    <a:srgbClr val="000000"/>
                  </a:solidFill>
                  <a:latin typeface="Arial"/>
                  <a:cs typeface="Arial"/>
                </a:rPr>
                <a:t>©Daniel R. Denison, Ph.D. All rights reserved</a:t>
              </a:r>
            </a:p>
          </p:txBody>
        </p:sp>
        <p:sp>
          <p:nvSpPr>
            <p:cNvPr id="98" name="New shape">
              <a:extLst>
                <a:ext uri="{FF2B5EF4-FFF2-40B4-BE49-F238E27FC236}">
                  <a16:creationId xmlns:a16="http://schemas.microsoft.com/office/drawing/2014/main" id="{3465D604-0A00-43D6-8B8B-C0FCC067C060}"/>
                </a:ext>
              </a:extLst>
            </p:cNvPr>
            <p:cNvSpPr/>
            <p:nvPr/>
          </p:nvSpPr>
          <p:spPr>
            <a:xfrm>
              <a:off x="101600" y="6562649"/>
              <a:ext cx="1723229" cy="123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914377"/>
              <a:r>
                <a:rPr sz="800" b="1" dirty="0">
                  <a:solidFill>
                    <a:srgbClr val="000000"/>
                  </a:solidFill>
                  <a:latin typeface="Arial"/>
                  <a:cs typeface="Arial"/>
                </a:rPr>
                <a:t>NUMBERS DENOTE PERCENTILES</a:t>
              </a:r>
            </a:p>
          </p:txBody>
        </p:sp>
        <p:sp>
          <p:nvSpPr>
            <p:cNvPr id="99" name="New shape">
              <a:extLst>
                <a:ext uri="{FF2B5EF4-FFF2-40B4-BE49-F238E27FC236}">
                  <a16:creationId xmlns:a16="http://schemas.microsoft.com/office/drawing/2014/main" id="{907007CD-16C6-4FBC-9F01-65548B82D822}"/>
                </a:ext>
              </a:extLst>
            </p:cNvPr>
            <p:cNvSpPr/>
            <p:nvPr/>
          </p:nvSpPr>
          <p:spPr>
            <a:xfrm>
              <a:off x="1809869" y="6562649"/>
              <a:ext cx="144270" cy="123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914377"/>
              <a:r>
                <a:rPr sz="800" b="1" dirty="0">
                  <a:solidFill>
                    <a:srgbClr val="000000"/>
                  </a:solidFill>
                  <a:latin typeface="Arial"/>
                  <a:cs typeface="Arial"/>
                </a:rPr>
                <a:t>  |  </a:t>
              </a:r>
            </a:p>
          </p:txBody>
        </p:sp>
        <p:sp>
          <p:nvSpPr>
            <p:cNvPr id="100" name="New shape">
              <a:extLst>
                <a:ext uri="{FF2B5EF4-FFF2-40B4-BE49-F238E27FC236}">
                  <a16:creationId xmlns:a16="http://schemas.microsoft.com/office/drawing/2014/main" id="{C32913A3-6DB8-4C86-A7E6-CB03DC886E44}"/>
                </a:ext>
              </a:extLst>
            </p:cNvPr>
            <p:cNvSpPr/>
            <p:nvPr/>
          </p:nvSpPr>
          <p:spPr>
            <a:xfrm>
              <a:off x="1952886" y="6562649"/>
              <a:ext cx="461665" cy="123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914377"/>
              <a:r>
                <a:rPr lang="en-US" sz="800" b="1" dirty="0">
                  <a:solidFill>
                    <a:srgbClr val="000000"/>
                  </a:solidFill>
                  <a:latin typeface="Arial"/>
                  <a:cs typeface="Arial"/>
                </a:rPr>
                <a:t>4/20/2020</a:t>
              </a:r>
              <a:endParaRPr sz="800" b="1" dirty="0">
                <a:solidFill>
                  <a:srgbClr val="000000"/>
                </a:solidFill>
                <a:latin typeface="Arial"/>
                <a:cs typeface="Arial"/>
              </a:endParaRPr>
            </a:p>
          </p:txBody>
        </p:sp>
        <p:sp>
          <p:nvSpPr>
            <p:cNvPr id="101" name="New shape">
              <a:extLst>
                <a:ext uri="{FF2B5EF4-FFF2-40B4-BE49-F238E27FC236}">
                  <a16:creationId xmlns:a16="http://schemas.microsoft.com/office/drawing/2014/main" id="{127E9777-1D5F-48DD-AD9B-8B104660365E}"/>
                </a:ext>
              </a:extLst>
            </p:cNvPr>
            <p:cNvSpPr/>
            <p:nvPr/>
          </p:nvSpPr>
          <p:spPr>
            <a:xfrm>
              <a:off x="2410545" y="6562649"/>
              <a:ext cx="144270" cy="123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914377"/>
              <a:r>
                <a:rPr sz="800" b="1" dirty="0">
                  <a:solidFill>
                    <a:srgbClr val="000000"/>
                  </a:solidFill>
                  <a:latin typeface="Arial"/>
                  <a:cs typeface="Arial"/>
                </a:rPr>
                <a:t>  |  </a:t>
              </a:r>
            </a:p>
          </p:txBody>
        </p:sp>
        <p:sp>
          <p:nvSpPr>
            <p:cNvPr id="102" name="New shape">
              <a:extLst>
                <a:ext uri="{FF2B5EF4-FFF2-40B4-BE49-F238E27FC236}">
                  <a16:creationId xmlns:a16="http://schemas.microsoft.com/office/drawing/2014/main" id="{962A644E-CE17-4398-8B66-62748C54F870}"/>
                </a:ext>
              </a:extLst>
            </p:cNvPr>
            <p:cNvSpPr/>
            <p:nvPr/>
          </p:nvSpPr>
          <p:spPr>
            <a:xfrm>
              <a:off x="2553562" y="6562649"/>
              <a:ext cx="791883" cy="123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914377"/>
              <a:r>
                <a:rPr sz="800" b="1" dirty="0">
                  <a:solidFill>
                    <a:srgbClr val="000000"/>
                  </a:solidFill>
                  <a:latin typeface="Arial"/>
                  <a:cs typeface="Arial"/>
                </a:rPr>
                <a:t>D48NE419G-117</a:t>
              </a:r>
            </a:p>
          </p:txBody>
        </p:sp>
      </p:grpSp>
      <p:sp>
        <p:nvSpPr>
          <p:cNvPr id="6" name="Rectangle 5">
            <a:extLst>
              <a:ext uri="{FF2B5EF4-FFF2-40B4-BE49-F238E27FC236}">
                <a16:creationId xmlns:a16="http://schemas.microsoft.com/office/drawing/2014/main" id="{072303BC-788E-41EB-B479-76B138875DD1}"/>
              </a:ext>
            </a:extLst>
          </p:cNvPr>
          <p:cNvSpPr/>
          <p:nvPr/>
        </p:nvSpPr>
        <p:spPr>
          <a:xfrm>
            <a:off x="7556093" y="1520285"/>
            <a:ext cx="3163076" cy="769634"/>
          </a:xfrm>
          <a:prstGeom prst="rect">
            <a:avLst/>
          </a:prstGeom>
        </p:spPr>
        <p:txBody>
          <a:bodyPr wrap="square">
            <a:spAutoFit/>
          </a:bodyPr>
          <a:lstStyle/>
          <a:p>
            <a:r>
              <a:rPr lang="en-US" sz="1467" dirty="0"/>
              <a:t> “</a:t>
            </a:r>
            <a:r>
              <a:rPr lang="en-US" sz="1467" b="1" i="1" dirty="0"/>
              <a:t>Safety is an important attitude </a:t>
            </a:r>
            <a:r>
              <a:rPr lang="en-US" sz="1467" i="1" dirty="0"/>
              <a:t>that should &amp; needs to be a priority focus of every teammate!” </a:t>
            </a:r>
          </a:p>
        </p:txBody>
      </p:sp>
      <p:sp>
        <p:nvSpPr>
          <p:cNvPr id="8" name="Rectangle 7">
            <a:extLst>
              <a:ext uri="{FF2B5EF4-FFF2-40B4-BE49-F238E27FC236}">
                <a16:creationId xmlns:a16="http://schemas.microsoft.com/office/drawing/2014/main" id="{2FE0F281-4DC4-4876-94C4-0CF5BB5CCD0C}"/>
              </a:ext>
            </a:extLst>
          </p:cNvPr>
          <p:cNvSpPr/>
          <p:nvPr/>
        </p:nvSpPr>
        <p:spPr>
          <a:xfrm>
            <a:off x="8062678" y="5138378"/>
            <a:ext cx="3746585" cy="1221168"/>
          </a:xfrm>
          <a:prstGeom prst="rect">
            <a:avLst/>
          </a:prstGeom>
        </p:spPr>
        <p:txBody>
          <a:bodyPr wrap="square">
            <a:spAutoFit/>
          </a:bodyPr>
          <a:lstStyle/>
          <a:p>
            <a:r>
              <a:rPr lang="en-US" sz="1467" i="1" dirty="0"/>
              <a:t>“Convincing everyone but especially our field personnel in </a:t>
            </a:r>
            <a:r>
              <a:rPr lang="en-US" sz="1467" b="1" i="1" dirty="0"/>
              <a:t>taking more ownership of our core values, especially safety</a:t>
            </a:r>
            <a:r>
              <a:rPr lang="en-US" sz="1467" i="1" dirty="0"/>
              <a:t>… Complacency seems to be our biggest enemy.”</a:t>
            </a:r>
          </a:p>
        </p:txBody>
      </p:sp>
    </p:spTree>
    <p:extLst>
      <p:ext uri="{BB962C8B-B14F-4D97-AF65-F5344CB8AC3E}">
        <p14:creationId xmlns:p14="http://schemas.microsoft.com/office/powerpoint/2010/main" val="373546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8E8816-2CA7-4E29-B985-14752FB84AB5}"/>
              </a:ext>
            </a:extLst>
          </p:cNvPr>
          <p:cNvSpPr>
            <a:spLocks noGrp="1"/>
          </p:cNvSpPr>
          <p:nvPr>
            <p:ph type="sldNum" sz="quarter" idx="2"/>
          </p:nvPr>
        </p:nvSpPr>
        <p:spPr>
          <a:xfrm>
            <a:off x="8737600" y="6356351"/>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8</a:t>
            </a:fld>
            <a:endParaRPr lang="en-US" dirty="0"/>
          </a:p>
        </p:txBody>
      </p:sp>
      <p:sp>
        <p:nvSpPr>
          <p:cNvPr id="3" name="New shape">
            <a:extLst>
              <a:ext uri="{FF2B5EF4-FFF2-40B4-BE49-F238E27FC236}">
                <a16:creationId xmlns:a16="http://schemas.microsoft.com/office/drawing/2014/main" id="{A9C22E8E-E17C-4D54-ACC8-657A40F3E93A}"/>
              </a:ext>
            </a:extLst>
          </p:cNvPr>
          <p:cNvSpPr/>
          <p:nvPr/>
        </p:nvSpPr>
        <p:spPr>
          <a:xfrm rot="16200000">
            <a:off x="5010142" y="476604"/>
            <a:ext cx="1079500" cy="4064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400" tIns="25400" rIns="25400" bIns="25400" rtlCol="0" anchor="ctr">
            <a:normAutofit/>
          </a:bodyPr>
          <a:lstStyle/>
          <a:p>
            <a:pPr algn="l"/>
            <a:r>
              <a:rPr sz="880" dirty="0">
                <a:solidFill>
                  <a:srgbClr val="000000"/>
                </a:solidFill>
                <a:latin typeface="Arial"/>
              </a:rPr>
              <a:t>2018: </a:t>
            </a:r>
            <a:r>
              <a:rPr lang="en-US" sz="880" dirty="0">
                <a:solidFill>
                  <a:srgbClr val="000000"/>
                </a:solidFill>
                <a:latin typeface="Arial"/>
              </a:rPr>
              <a:t>ENGINEER</a:t>
            </a:r>
            <a:endParaRPr sz="880" dirty="0">
              <a:solidFill>
                <a:srgbClr val="000000"/>
              </a:solidFill>
              <a:latin typeface="Arial"/>
            </a:endParaRPr>
          </a:p>
        </p:txBody>
      </p:sp>
      <p:sp>
        <p:nvSpPr>
          <p:cNvPr id="4" name="New shape">
            <a:extLst>
              <a:ext uri="{FF2B5EF4-FFF2-40B4-BE49-F238E27FC236}">
                <a16:creationId xmlns:a16="http://schemas.microsoft.com/office/drawing/2014/main" id="{5BE6ED61-A7BB-4666-9D1B-1CD94961F6F4}"/>
              </a:ext>
            </a:extLst>
          </p:cNvPr>
          <p:cNvSpPr/>
          <p:nvPr/>
        </p:nvSpPr>
        <p:spPr>
          <a:xfrm rot="16200000">
            <a:off x="5480042" y="476604"/>
            <a:ext cx="1079500" cy="406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400" tIns="25400" rIns="25400" bIns="25400" rtlCol="0" anchor="ctr">
            <a:normAutofit/>
          </a:bodyPr>
          <a:lstStyle/>
          <a:p>
            <a:pPr algn="l"/>
            <a:r>
              <a:rPr sz="880" dirty="0">
                <a:solidFill>
                  <a:srgbClr val="000000"/>
                </a:solidFill>
                <a:latin typeface="Arial"/>
              </a:rPr>
              <a:t>2020: </a:t>
            </a:r>
            <a:r>
              <a:rPr lang="en-US" sz="880" dirty="0">
                <a:solidFill>
                  <a:srgbClr val="000000"/>
                </a:solidFill>
                <a:latin typeface="Arial"/>
              </a:rPr>
              <a:t>ENGINEER</a:t>
            </a:r>
            <a:endParaRPr sz="880" dirty="0">
              <a:solidFill>
                <a:srgbClr val="000000"/>
              </a:solidFill>
              <a:latin typeface="Arial"/>
            </a:endParaRPr>
          </a:p>
        </p:txBody>
      </p:sp>
      <p:sp>
        <p:nvSpPr>
          <p:cNvPr id="5" name="New shape">
            <a:extLst>
              <a:ext uri="{FF2B5EF4-FFF2-40B4-BE49-F238E27FC236}">
                <a16:creationId xmlns:a16="http://schemas.microsoft.com/office/drawing/2014/main" id="{78992E84-FCF6-4ACF-AD26-62174927DB3A}"/>
              </a:ext>
            </a:extLst>
          </p:cNvPr>
          <p:cNvSpPr/>
          <p:nvPr/>
        </p:nvSpPr>
        <p:spPr>
          <a:xfrm rot="16200000">
            <a:off x="5949941" y="476604"/>
            <a:ext cx="1079500" cy="4064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400" tIns="25400" rIns="25400" bIns="25400" rtlCol="0" anchor="ctr">
            <a:normAutofit/>
          </a:bodyPr>
          <a:lstStyle/>
          <a:p>
            <a:pPr algn="l"/>
            <a:r>
              <a:rPr lang="en-US" sz="880" dirty="0">
                <a:solidFill>
                  <a:srgbClr val="000000"/>
                </a:solidFill>
                <a:latin typeface="Arial"/>
              </a:rPr>
              <a:t>YOY Change</a:t>
            </a:r>
            <a:endParaRPr sz="880" dirty="0">
              <a:solidFill>
                <a:srgbClr val="000000"/>
              </a:solidFill>
              <a:latin typeface="Arial"/>
            </a:endParaRPr>
          </a:p>
        </p:txBody>
      </p:sp>
      <p:sp>
        <p:nvSpPr>
          <p:cNvPr id="9" name="New shape">
            <a:extLst>
              <a:ext uri="{FF2B5EF4-FFF2-40B4-BE49-F238E27FC236}">
                <a16:creationId xmlns:a16="http://schemas.microsoft.com/office/drawing/2014/main" id="{21BD9B6E-8C50-4C57-BD6E-D7F65AAF2D73}"/>
              </a:ext>
            </a:extLst>
          </p:cNvPr>
          <p:cNvSpPr/>
          <p:nvPr/>
        </p:nvSpPr>
        <p:spPr>
          <a:xfrm>
            <a:off x="6286085" y="1413789"/>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+34</a:t>
            </a:r>
            <a:endParaRPr sz="1412" dirty="0">
              <a:solidFill>
                <a:schemeClr val="tx1"/>
              </a:solidFill>
              <a:latin typeface="Arial"/>
            </a:endParaRPr>
          </a:p>
        </p:txBody>
      </p:sp>
      <p:sp>
        <p:nvSpPr>
          <p:cNvPr id="12" name="New shape">
            <a:extLst>
              <a:ext uri="{FF2B5EF4-FFF2-40B4-BE49-F238E27FC236}">
                <a16:creationId xmlns:a16="http://schemas.microsoft.com/office/drawing/2014/main" id="{3F90EA6C-3418-4054-912D-F29EC1352E83}"/>
              </a:ext>
            </a:extLst>
          </p:cNvPr>
          <p:cNvSpPr/>
          <p:nvPr/>
        </p:nvSpPr>
        <p:spPr>
          <a:xfrm>
            <a:off x="6286085" y="1659040"/>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+21</a:t>
            </a:r>
            <a:endParaRPr sz="1412" dirty="0">
              <a:solidFill>
                <a:schemeClr val="tx1"/>
              </a:solidFill>
              <a:latin typeface="Arial"/>
            </a:endParaRPr>
          </a:p>
        </p:txBody>
      </p:sp>
      <p:sp>
        <p:nvSpPr>
          <p:cNvPr id="15" name="New shape">
            <a:extLst>
              <a:ext uri="{FF2B5EF4-FFF2-40B4-BE49-F238E27FC236}">
                <a16:creationId xmlns:a16="http://schemas.microsoft.com/office/drawing/2014/main" id="{9ED666BB-4A17-4A09-A80F-7F50361D9B74}"/>
              </a:ext>
            </a:extLst>
          </p:cNvPr>
          <p:cNvSpPr/>
          <p:nvPr/>
        </p:nvSpPr>
        <p:spPr>
          <a:xfrm>
            <a:off x="6286085" y="1904291"/>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+10</a:t>
            </a:r>
            <a:endParaRPr sz="1412" dirty="0">
              <a:solidFill>
                <a:schemeClr val="tx1"/>
              </a:solidFill>
              <a:latin typeface="Arial"/>
            </a:endParaRPr>
          </a:p>
        </p:txBody>
      </p:sp>
      <p:sp>
        <p:nvSpPr>
          <p:cNvPr id="18" name="New shape">
            <a:extLst>
              <a:ext uri="{FF2B5EF4-FFF2-40B4-BE49-F238E27FC236}">
                <a16:creationId xmlns:a16="http://schemas.microsoft.com/office/drawing/2014/main" id="{06962105-67B3-45F6-A30E-078000A508D5}"/>
              </a:ext>
            </a:extLst>
          </p:cNvPr>
          <p:cNvSpPr/>
          <p:nvPr/>
        </p:nvSpPr>
        <p:spPr>
          <a:xfrm>
            <a:off x="6286085" y="2149541"/>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+22</a:t>
            </a:r>
            <a:endParaRPr sz="1412" dirty="0">
              <a:solidFill>
                <a:schemeClr val="tx1"/>
              </a:solidFill>
              <a:latin typeface="Arial"/>
            </a:endParaRPr>
          </a:p>
        </p:txBody>
      </p:sp>
      <p:sp>
        <p:nvSpPr>
          <p:cNvPr id="21" name="New shape">
            <a:extLst>
              <a:ext uri="{FF2B5EF4-FFF2-40B4-BE49-F238E27FC236}">
                <a16:creationId xmlns:a16="http://schemas.microsoft.com/office/drawing/2014/main" id="{C484C17A-6A85-46E5-B13B-91AA437BABFB}"/>
              </a:ext>
            </a:extLst>
          </p:cNvPr>
          <p:cNvSpPr/>
          <p:nvPr/>
        </p:nvSpPr>
        <p:spPr>
          <a:xfrm>
            <a:off x="6286085" y="2686145"/>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+23</a:t>
            </a:r>
            <a:endParaRPr sz="1412" dirty="0">
              <a:solidFill>
                <a:schemeClr val="tx1"/>
              </a:solidFill>
              <a:latin typeface="Arial"/>
            </a:endParaRPr>
          </a:p>
        </p:txBody>
      </p:sp>
      <p:sp>
        <p:nvSpPr>
          <p:cNvPr id="24" name="New shape">
            <a:extLst>
              <a:ext uri="{FF2B5EF4-FFF2-40B4-BE49-F238E27FC236}">
                <a16:creationId xmlns:a16="http://schemas.microsoft.com/office/drawing/2014/main" id="{D742DE5B-B282-45D3-86C6-80492DDD28B1}"/>
              </a:ext>
            </a:extLst>
          </p:cNvPr>
          <p:cNvSpPr/>
          <p:nvPr/>
        </p:nvSpPr>
        <p:spPr>
          <a:xfrm>
            <a:off x="6286085" y="2931395"/>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+18</a:t>
            </a:r>
            <a:endParaRPr sz="1412" dirty="0">
              <a:solidFill>
                <a:schemeClr val="tx1"/>
              </a:solidFill>
              <a:latin typeface="Arial"/>
            </a:endParaRPr>
          </a:p>
        </p:txBody>
      </p:sp>
      <p:sp>
        <p:nvSpPr>
          <p:cNvPr id="27" name="New shape">
            <a:extLst>
              <a:ext uri="{FF2B5EF4-FFF2-40B4-BE49-F238E27FC236}">
                <a16:creationId xmlns:a16="http://schemas.microsoft.com/office/drawing/2014/main" id="{605825B9-BE8B-4077-AB6F-1EC2B2FFA897}"/>
              </a:ext>
            </a:extLst>
          </p:cNvPr>
          <p:cNvSpPr/>
          <p:nvPr/>
        </p:nvSpPr>
        <p:spPr>
          <a:xfrm>
            <a:off x="6286085" y="3176645"/>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+7</a:t>
            </a:r>
            <a:endParaRPr sz="1412" dirty="0">
              <a:solidFill>
                <a:schemeClr val="tx1"/>
              </a:solidFill>
              <a:latin typeface="Arial"/>
            </a:endParaRPr>
          </a:p>
        </p:txBody>
      </p:sp>
      <p:sp>
        <p:nvSpPr>
          <p:cNvPr id="30" name="New shape">
            <a:extLst>
              <a:ext uri="{FF2B5EF4-FFF2-40B4-BE49-F238E27FC236}">
                <a16:creationId xmlns:a16="http://schemas.microsoft.com/office/drawing/2014/main" id="{8F893FC1-5B69-40EA-AE68-8D98FC1C1EF3}"/>
              </a:ext>
            </a:extLst>
          </p:cNvPr>
          <p:cNvSpPr/>
          <p:nvPr/>
        </p:nvSpPr>
        <p:spPr>
          <a:xfrm>
            <a:off x="6286085" y="3421896"/>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+7</a:t>
            </a:r>
            <a:endParaRPr sz="1412" dirty="0">
              <a:solidFill>
                <a:schemeClr val="tx1"/>
              </a:solidFill>
              <a:latin typeface="Arial"/>
            </a:endParaRPr>
          </a:p>
        </p:txBody>
      </p:sp>
      <p:sp>
        <p:nvSpPr>
          <p:cNvPr id="33" name="New shape">
            <a:extLst>
              <a:ext uri="{FF2B5EF4-FFF2-40B4-BE49-F238E27FC236}">
                <a16:creationId xmlns:a16="http://schemas.microsoft.com/office/drawing/2014/main" id="{63BDE38A-1A88-4980-A655-7B6EF23CDEBF}"/>
              </a:ext>
            </a:extLst>
          </p:cNvPr>
          <p:cNvSpPr/>
          <p:nvPr/>
        </p:nvSpPr>
        <p:spPr>
          <a:xfrm>
            <a:off x="6286085" y="3958500"/>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+17</a:t>
            </a:r>
            <a:endParaRPr sz="1412" dirty="0">
              <a:solidFill>
                <a:schemeClr val="tx1"/>
              </a:solidFill>
              <a:latin typeface="Arial"/>
            </a:endParaRPr>
          </a:p>
        </p:txBody>
      </p:sp>
      <p:sp>
        <p:nvSpPr>
          <p:cNvPr id="36" name="New shape">
            <a:extLst>
              <a:ext uri="{FF2B5EF4-FFF2-40B4-BE49-F238E27FC236}">
                <a16:creationId xmlns:a16="http://schemas.microsoft.com/office/drawing/2014/main" id="{0A2D9F75-C139-4945-8796-F3BE63F71D25}"/>
              </a:ext>
            </a:extLst>
          </p:cNvPr>
          <p:cNvSpPr/>
          <p:nvPr/>
        </p:nvSpPr>
        <p:spPr>
          <a:xfrm>
            <a:off x="6286085" y="4203749"/>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+31</a:t>
            </a:r>
            <a:endParaRPr sz="1412" dirty="0">
              <a:solidFill>
                <a:schemeClr val="tx1"/>
              </a:solidFill>
              <a:latin typeface="Arial"/>
            </a:endParaRPr>
          </a:p>
        </p:txBody>
      </p:sp>
      <p:sp>
        <p:nvSpPr>
          <p:cNvPr id="39" name="New shape">
            <a:extLst>
              <a:ext uri="{FF2B5EF4-FFF2-40B4-BE49-F238E27FC236}">
                <a16:creationId xmlns:a16="http://schemas.microsoft.com/office/drawing/2014/main" id="{464E0E08-EF16-4985-A9D2-3CC13CDB05DB}"/>
              </a:ext>
            </a:extLst>
          </p:cNvPr>
          <p:cNvSpPr/>
          <p:nvPr/>
        </p:nvSpPr>
        <p:spPr>
          <a:xfrm>
            <a:off x="6286085" y="4449001"/>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+26</a:t>
            </a:r>
            <a:endParaRPr sz="1412" dirty="0">
              <a:solidFill>
                <a:schemeClr val="tx1"/>
              </a:solidFill>
              <a:latin typeface="Arial"/>
            </a:endParaRPr>
          </a:p>
        </p:txBody>
      </p:sp>
      <p:sp>
        <p:nvSpPr>
          <p:cNvPr id="42" name="New shape">
            <a:extLst>
              <a:ext uri="{FF2B5EF4-FFF2-40B4-BE49-F238E27FC236}">
                <a16:creationId xmlns:a16="http://schemas.microsoft.com/office/drawing/2014/main" id="{398177E6-8BBE-453E-B11A-FBF460021B63}"/>
              </a:ext>
            </a:extLst>
          </p:cNvPr>
          <p:cNvSpPr/>
          <p:nvPr/>
        </p:nvSpPr>
        <p:spPr>
          <a:xfrm>
            <a:off x="6286085" y="4694251"/>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+9</a:t>
            </a:r>
            <a:endParaRPr sz="1412" dirty="0">
              <a:solidFill>
                <a:schemeClr val="tx1"/>
              </a:solidFill>
              <a:latin typeface="Arial"/>
            </a:endParaRPr>
          </a:p>
        </p:txBody>
      </p:sp>
      <p:sp>
        <p:nvSpPr>
          <p:cNvPr id="45" name="New shape">
            <a:extLst>
              <a:ext uri="{FF2B5EF4-FFF2-40B4-BE49-F238E27FC236}">
                <a16:creationId xmlns:a16="http://schemas.microsoft.com/office/drawing/2014/main" id="{1B56190B-C179-46F8-BA15-FF3761CA27A4}"/>
              </a:ext>
            </a:extLst>
          </p:cNvPr>
          <p:cNvSpPr/>
          <p:nvPr/>
        </p:nvSpPr>
        <p:spPr>
          <a:xfrm>
            <a:off x="2884745" y="1218576"/>
            <a:ext cx="2332369" cy="23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529" dirty="0">
                <a:solidFill>
                  <a:srgbClr val="CE3E2B"/>
                </a:solidFill>
                <a:latin typeface="Arial"/>
              </a:rPr>
              <a:t>Strategic Direction &amp; Intent</a:t>
            </a:r>
          </a:p>
        </p:txBody>
      </p:sp>
      <p:sp>
        <p:nvSpPr>
          <p:cNvPr id="46" name="New shape">
            <a:extLst>
              <a:ext uri="{FF2B5EF4-FFF2-40B4-BE49-F238E27FC236}">
                <a16:creationId xmlns:a16="http://schemas.microsoft.com/office/drawing/2014/main" id="{AF60D3B1-E780-4345-BF0D-3CE87A4BE18C}"/>
              </a:ext>
            </a:extLst>
          </p:cNvPr>
          <p:cNvSpPr/>
          <p:nvPr/>
        </p:nvSpPr>
        <p:spPr>
          <a:xfrm>
            <a:off x="-4820657" y="1478811"/>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There is a long-term purpose and direction.</a:t>
            </a:r>
          </a:p>
        </p:txBody>
      </p:sp>
      <p:sp>
        <p:nvSpPr>
          <p:cNvPr id="47" name="New shape">
            <a:extLst>
              <a:ext uri="{FF2B5EF4-FFF2-40B4-BE49-F238E27FC236}">
                <a16:creationId xmlns:a16="http://schemas.microsoft.com/office/drawing/2014/main" id="{133DD641-BEE4-4FF4-B09C-6527B54FFC72}"/>
              </a:ext>
            </a:extLst>
          </p:cNvPr>
          <p:cNvSpPr/>
          <p:nvPr/>
        </p:nvSpPr>
        <p:spPr>
          <a:xfrm>
            <a:off x="-4820657" y="1724062"/>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Our strategy leads other organizations to change the way they compete in the industry.</a:t>
            </a:r>
          </a:p>
        </p:txBody>
      </p:sp>
      <p:sp>
        <p:nvSpPr>
          <p:cNvPr id="48" name="New shape">
            <a:extLst>
              <a:ext uri="{FF2B5EF4-FFF2-40B4-BE49-F238E27FC236}">
                <a16:creationId xmlns:a16="http://schemas.microsoft.com/office/drawing/2014/main" id="{E20CBD4D-9E1C-4801-B916-F4250379751C}"/>
              </a:ext>
            </a:extLst>
          </p:cNvPr>
          <p:cNvSpPr/>
          <p:nvPr/>
        </p:nvSpPr>
        <p:spPr>
          <a:xfrm>
            <a:off x="-4820657" y="1969313"/>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There is a clear mission that gives meaning and direction to our work.</a:t>
            </a:r>
          </a:p>
        </p:txBody>
      </p:sp>
      <p:sp>
        <p:nvSpPr>
          <p:cNvPr id="49" name="New shape">
            <a:extLst>
              <a:ext uri="{FF2B5EF4-FFF2-40B4-BE49-F238E27FC236}">
                <a16:creationId xmlns:a16="http://schemas.microsoft.com/office/drawing/2014/main" id="{4EB74F99-F20F-4ADD-89DA-4540056C0B52}"/>
              </a:ext>
            </a:extLst>
          </p:cNvPr>
          <p:cNvSpPr/>
          <p:nvPr/>
        </p:nvSpPr>
        <p:spPr>
          <a:xfrm>
            <a:off x="-4820657" y="2214562"/>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There is a clear strategy for the future.</a:t>
            </a:r>
          </a:p>
        </p:txBody>
      </p:sp>
      <p:sp>
        <p:nvSpPr>
          <p:cNvPr id="50" name="New shape">
            <a:extLst>
              <a:ext uri="{FF2B5EF4-FFF2-40B4-BE49-F238E27FC236}">
                <a16:creationId xmlns:a16="http://schemas.microsoft.com/office/drawing/2014/main" id="{554F056A-A508-4BAF-B192-1B10F4645902}"/>
              </a:ext>
            </a:extLst>
          </p:cNvPr>
          <p:cNvSpPr/>
          <p:nvPr/>
        </p:nvSpPr>
        <p:spPr>
          <a:xfrm>
            <a:off x="3548700" y="2490930"/>
            <a:ext cx="1665520" cy="23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529" dirty="0">
                <a:solidFill>
                  <a:srgbClr val="CE3E2B"/>
                </a:solidFill>
                <a:latin typeface="Arial"/>
              </a:rPr>
              <a:t>Goals &amp; Objectives</a:t>
            </a:r>
          </a:p>
        </p:txBody>
      </p:sp>
      <p:sp>
        <p:nvSpPr>
          <p:cNvPr id="51" name="New shape">
            <a:extLst>
              <a:ext uri="{FF2B5EF4-FFF2-40B4-BE49-F238E27FC236}">
                <a16:creationId xmlns:a16="http://schemas.microsoft.com/office/drawing/2014/main" id="{1EB213A4-07B5-4E04-943F-D8B9D96B0188}"/>
              </a:ext>
            </a:extLst>
          </p:cNvPr>
          <p:cNvSpPr/>
          <p:nvPr/>
        </p:nvSpPr>
        <p:spPr>
          <a:xfrm>
            <a:off x="-4820657" y="2751166"/>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There is widespread agreement about goals.</a:t>
            </a:r>
          </a:p>
        </p:txBody>
      </p:sp>
      <p:sp>
        <p:nvSpPr>
          <p:cNvPr id="52" name="New shape">
            <a:extLst>
              <a:ext uri="{FF2B5EF4-FFF2-40B4-BE49-F238E27FC236}">
                <a16:creationId xmlns:a16="http://schemas.microsoft.com/office/drawing/2014/main" id="{17A19554-001E-43AD-8FAA-96BA057E8C3F}"/>
              </a:ext>
            </a:extLst>
          </p:cNvPr>
          <p:cNvSpPr/>
          <p:nvPr/>
        </p:nvSpPr>
        <p:spPr>
          <a:xfrm>
            <a:off x="-4820657" y="2996417"/>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Leaders set goals that are ambitious, but realistic.</a:t>
            </a:r>
          </a:p>
        </p:txBody>
      </p:sp>
      <p:sp>
        <p:nvSpPr>
          <p:cNvPr id="53" name="New shape">
            <a:extLst>
              <a:ext uri="{FF2B5EF4-FFF2-40B4-BE49-F238E27FC236}">
                <a16:creationId xmlns:a16="http://schemas.microsoft.com/office/drawing/2014/main" id="{79CD90EC-07E5-4239-8DFC-16555B35F482}"/>
              </a:ext>
            </a:extLst>
          </p:cNvPr>
          <p:cNvSpPr/>
          <p:nvPr/>
        </p:nvSpPr>
        <p:spPr>
          <a:xfrm>
            <a:off x="-4820657" y="3241667"/>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The leadership has clearly stated the objectives we are trying to meet.</a:t>
            </a:r>
          </a:p>
        </p:txBody>
      </p:sp>
      <p:sp>
        <p:nvSpPr>
          <p:cNvPr id="54" name="New shape">
            <a:extLst>
              <a:ext uri="{FF2B5EF4-FFF2-40B4-BE49-F238E27FC236}">
                <a16:creationId xmlns:a16="http://schemas.microsoft.com/office/drawing/2014/main" id="{B865BA8D-C124-40B3-A9D7-A66835E996BB}"/>
              </a:ext>
            </a:extLst>
          </p:cNvPr>
          <p:cNvSpPr/>
          <p:nvPr/>
        </p:nvSpPr>
        <p:spPr>
          <a:xfrm>
            <a:off x="-4820657" y="3486918"/>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continuously track our progress against our stated goals.</a:t>
            </a:r>
          </a:p>
        </p:txBody>
      </p:sp>
      <p:sp>
        <p:nvSpPr>
          <p:cNvPr id="55" name="New shape">
            <a:extLst>
              <a:ext uri="{FF2B5EF4-FFF2-40B4-BE49-F238E27FC236}">
                <a16:creationId xmlns:a16="http://schemas.microsoft.com/office/drawing/2014/main" id="{0391F591-6683-455D-ACCF-A270E5A8F75B}"/>
              </a:ext>
            </a:extLst>
          </p:cNvPr>
          <p:cNvSpPr/>
          <p:nvPr/>
        </p:nvSpPr>
        <p:spPr>
          <a:xfrm>
            <a:off x="4677270" y="3763285"/>
            <a:ext cx="530273" cy="23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529" dirty="0">
                <a:solidFill>
                  <a:srgbClr val="CE3E2B"/>
                </a:solidFill>
                <a:latin typeface="Arial"/>
              </a:rPr>
              <a:t>Vision</a:t>
            </a:r>
          </a:p>
        </p:txBody>
      </p:sp>
      <p:sp>
        <p:nvSpPr>
          <p:cNvPr id="56" name="New shape">
            <a:extLst>
              <a:ext uri="{FF2B5EF4-FFF2-40B4-BE49-F238E27FC236}">
                <a16:creationId xmlns:a16="http://schemas.microsoft.com/office/drawing/2014/main" id="{0565CCE3-319E-4385-8A69-19F4572C1EAE}"/>
              </a:ext>
            </a:extLst>
          </p:cNvPr>
          <p:cNvSpPr/>
          <p:nvPr/>
        </p:nvSpPr>
        <p:spPr>
          <a:xfrm>
            <a:off x="-4820657" y="4023521"/>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have a shared vision of what the organization will be like in the future.</a:t>
            </a:r>
          </a:p>
        </p:txBody>
      </p:sp>
      <p:sp>
        <p:nvSpPr>
          <p:cNvPr id="57" name="New shape">
            <a:extLst>
              <a:ext uri="{FF2B5EF4-FFF2-40B4-BE49-F238E27FC236}">
                <a16:creationId xmlns:a16="http://schemas.microsoft.com/office/drawing/2014/main" id="{6ACAAE45-67FF-4FC8-AFCC-619A552DF5B4}"/>
              </a:ext>
            </a:extLst>
          </p:cNvPr>
          <p:cNvSpPr/>
          <p:nvPr/>
        </p:nvSpPr>
        <p:spPr>
          <a:xfrm>
            <a:off x="-4820657" y="4268771"/>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Leaders have a long-term viewpoint.</a:t>
            </a:r>
          </a:p>
        </p:txBody>
      </p:sp>
      <p:sp>
        <p:nvSpPr>
          <p:cNvPr id="58" name="New shape">
            <a:extLst>
              <a:ext uri="{FF2B5EF4-FFF2-40B4-BE49-F238E27FC236}">
                <a16:creationId xmlns:a16="http://schemas.microsoft.com/office/drawing/2014/main" id="{B44ABCF5-8D02-4A1D-A3B3-7E0C16EA97B6}"/>
              </a:ext>
            </a:extLst>
          </p:cNvPr>
          <p:cNvSpPr/>
          <p:nvPr/>
        </p:nvSpPr>
        <p:spPr>
          <a:xfrm>
            <a:off x="-4820657" y="4514022"/>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Our vision creates excitement and motivation for our teammates.</a:t>
            </a:r>
          </a:p>
        </p:txBody>
      </p:sp>
      <p:sp>
        <p:nvSpPr>
          <p:cNvPr id="59" name="New shape">
            <a:extLst>
              <a:ext uri="{FF2B5EF4-FFF2-40B4-BE49-F238E27FC236}">
                <a16:creationId xmlns:a16="http://schemas.microsoft.com/office/drawing/2014/main" id="{FAE10FE0-C541-4549-8330-226943FCE620}"/>
              </a:ext>
            </a:extLst>
          </p:cNvPr>
          <p:cNvSpPr/>
          <p:nvPr/>
        </p:nvSpPr>
        <p:spPr>
          <a:xfrm>
            <a:off x="-4820657" y="4759273"/>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are able to meet short-term demands without compromising our long-term vision.</a:t>
            </a:r>
          </a:p>
        </p:txBody>
      </p:sp>
      <p:sp>
        <p:nvSpPr>
          <p:cNvPr id="65" name="New shape">
            <a:extLst>
              <a:ext uri="{FF2B5EF4-FFF2-40B4-BE49-F238E27FC236}">
                <a16:creationId xmlns:a16="http://schemas.microsoft.com/office/drawing/2014/main" id="{4F481985-60EF-4A0D-AABF-004078322C52}"/>
              </a:ext>
            </a:extLst>
          </p:cNvPr>
          <p:cNvSpPr/>
          <p:nvPr/>
        </p:nvSpPr>
        <p:spPr>
          <a:xfrm>
            <a:off x="4137764" y="4966613"/>
            <a:ext cx="1064266" cy="23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529" dirty="0">
                <a:solidFill>
                  <a:srgbClr val="FFBF00"/>
                </a:solidFill>
                <a:latin typeface="Arial"/>
              </a:rPr>
              <a:t>Core Values</a:t>
            </a:r>
          </a:p>
        </p:txBody>
      </p:sp>
      <p:sp>
        <p:nvSpPr>
          <p:cNvPr id="66" name="New shape">
            <a:extLst>
              <a:ext uri="{FF2B5EF4-FFF2-40B4-BE49-F238E27FC236}">
                <a16:creationId xmlns:a16="http://schemas.microsoft.com/office/drawing/2014/main" id="{2BD1A0D6-62DB-4281-9A5D-70C4EBC8089E}"/>
              </a:ext>
            </a:extLst>
          </p:cNvPr>
          <p:cNvSpPr/>
          <p:nvPr/>
        </p:nvSpPr>
        <p:spPr>
          <a:xfrm>
            <a:off x="6285273" y="5199780"/>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+43</a:t>
            </a:r>
            <a:endParaRPr sz="1412" dirty="0">
              <a:solidFill>
                <a:srgbClr val="000000"/>
              </a:solidFill>
              <a:latin typeface="Arial"/>
            </a:endParaRPr>
          </a:p>
        </p:txBody>
      </p:sp>
      <p:sp>
        <p:nvSpPr>
          <p:cNvPr id="75" name="New shape">
            <a:extLst>
              <a:ext uri="{FF2B5EF4-FFF2-40B4-BE49-F238E27FC236}">
                <a16:creationId xmlns:a16="http://schemas.microsoft.com/office/drawing/2014/main" id="{3159AE43-0E99-4E4E-A3FB-2526FFE4859B}"/>
              </a:ext>
            </a:extLst>
          </p:cNvPr>
          <p:cNvSpPr/>
          <p:nvPr/>
        </p:nvSpPr>
        <p:spPr>
          <a:xfrm>
            <a:off x="2964536" y="5544673"/>
            <a:ext cx="2277868" cy="23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529" dirty="0">
                <a:solidFill>
                  <a:srgbClr val="FFBF00"/>
                </a:solidFill>
                <a:latin typeface="Arial"/>
              </a:rPr>
              <a:t>Co</a:t>
            </a:r>
            <a:r>
              <a:rPr lang="en-US" sz="1529" dirty="0">
                <a:solidFill>
                  <a:srgbClr val="FFBF00"/>
                </a:solidFill>
                <a:latin typeface="Arial"/>
              </a:rPr>
              <a:t>ordination &amp; Integration</a:t>
            </a:r>
            <a:endParaRPr sz="1529" dirty="0">
              <a:solidFill>
                <a:srgbClr val="FFBF00"/>
              </a:solidFill>
              <a:latin typeface="Arial"/>
            </a:endParaRPr>
          </a:p>
        </p:txBody>
      </p:sp>
      <p:sp>
        <p:nvSpPr>
          <p:cNvPr id="76" name="New shape">
            <a:extLst>
              <a:ext uri="{FF2B5EF4-FFF2-40B4-BE49-F238E27FC236}">
                <a16:creationId xmlns:a16="http://schemas.microsoft.com/office/drawing/2014/main" id="{21A6B9D6-D3F3-4EF1-9525-0445C8F3C88A}"/>
              </a:ext>
            </a:extLst>
          </p:cNvPr>
          <p:cNvSpPr/>
          <p:nvPr/>
        </p:nvSpPr>
        <p:spPr>
          <a:xfrm>
            <a:off x="6285274" y="5872821"/>
            <a:ext cx="407620" cy="217304"/>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+13</a:t>
            </a:r>
            <a:endParaRPr sz="1412" dirty="0">
              <a:solidFill>
                <a:srgbClr val="000000"/>
              </a:solidFill>
              <a:latin typeface="Arial"/>
            </a:endParaRPr>
          </a:p>
        </p:txBody>
      </p:sp>
      <p:sp>
        <p:nvSpPr>
          <p:cNvPr id="112" name="New shape">
            <a:extLst>
              <a:ext uri="{FF2B5EF4-FFF2-40B4-BE49-F238E27FC236}">
                <a16:creationId xmlns:a16="http://schemas.microsoft.com/office/drawing/2014/main" id="{7EDB08FE-B99F-488A-825A-E33813F17B23}"/>
              </a:ext>
            </a:extLst>
          </p:cNvPr>
          <p:cNvSpPr/>
          <p:nvPr/>
        </p:nvSpPr>
        <p:spPr>
          <a:xfrm>
            <a:off x="-4777884" y="5251241"/>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lang="en-US" sz="1059" dirty="0">
                <a:solidFill>
                  <a:srgbClr val="000000"/>
                </a:solidFill>
                <a:latin typeface="Arial"/>
              </a:rPr>
              <a:t>The leaders and managers “practice what they preach”</a:t>
            </a:r>
            <a:r>
              <a:rPr sz="1059" dirty="0">
                <a:solidFill>
                  <a:srgbClr val="000000"/>
                </a:solidFill>
                <a:latin typeface="Arial"/>
              </a:rPr>
              <a:t>.</a:t>
            </a:r>
          </a:p>
        </p:txBody>
      </p:sp>
      <p:sp>
        <p:nvSpPr>
          <p:cNvPr id="113" name="New shape">
            <a:extLst>
              <a:ext uri="{FF2B5EF4-FFF2-40B4-BE49-F238E27FC236}">
                <a16:creationId xmlns:a16="http://schemas.microsoft.com/office/drawing/2014/main" id="{F9F8178F-1867-4107-AF07-86AF0551AB8A}"/>
              </a:ext>
            </a:extLst>
          </p:cNvPr>
          <p:cNvSpPr/>
          <p:nvPr/>
        </p:nvSpPr>
        <p:spPr>
          <a:xfrm>
            <a:off x="-4783238" y="5903625"/>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lang="en-US" sz="1059" dirty="0">
                <a:solidFill>
                  <a:srgbClr val="000000"/>
                </a:solidFill>
                <a:latin typeface="Arial"/>
              </a:rPr>
              <a:t>There is good alignment of goals across levels.</a:t>
            </a:r>
            <a:r>
              <a:rPr sz="1059" dirty="0">
                <a:solidFill>
                  <a:srgbClr val="000000"/>
                </a:solidFill>
                <a:latin typeface="Arial"/>
              </a:rPr>
              <a:t>.</a:t>
            </a:r>
          </a:p>
        </p:txBody>
      </p:sp>
      <p:cxnSp>
        <p:nvCxnSpPr>
          <p:cNvPr id="115" name="Straight Connector 114">
            <a:extLst>
              <a:ext uri="{FF2B5EF4-FFF2-40B4-BE49-F238E27FC236}">
                <a16:creationId xmlns:a16="http://schemas.microsoft.com/office/drawing/2014/main" id="{53C0A37E-FA69-4B6D-B82C-EEAE637A880B}"/>
              </a:ext>
            </a:extLst>
          </p:cNvPr>
          <p:cNvCxnSpPr/>
          <p:nvPr/>
        </p:nvCxnSpPr>
        <p:spPr>
          <a:xfrm>
            <a:off x="6838088" y="43798"/>
            <a:ext cx="0" cy="6581423"/>
          </a:xfrm>
          <a:prstGeom prst="line">
            <a:avLst/>
          </a:prstGeom>
        </p:spPr>
        <p:style>
          <a:lnRef idx="1">
            <a:schemeClr val="accent1"/>
          </a:lnRef>
          <a:fillRef idx="0">
            <a:schemeClr val="accent1"/>
          </a:fillRef>
          <a:effectRef idx="0">
            <a:schemeClr val="accent1"/>
          </a:effectRef>
          <a:fontRef idx="minor">
            <a:schemeClr val="tx1"/>
          </a:fontRef>
        </p:style>
      </p:cxnSp>
      <p:sp>
        <p:nvSpPr>
          <p:cNvPr id="116" name="New shape">
            <a:extLst>
              <a:ext uri="{FF2B5EF4-FFF2-40B4-BE49-F238E27FC236}">
                <a16:creationId xmlns:a16="http://schemas.microsoft.com/office/drawing/2014/main" id="{BE220C61-F992-4C23-B16C-608D3147472B}"/>
              </a:ext>
            </a:extLst>
          </p:cNvPr>
          <p:cNvSpPr/>
          <p:nvPr/>
        </p:nvSpPr>
        <p:spPr>
          <a:xfrm>
            <a:off x="691157" y="1886697"/>
            <a:ext cx="10047692" cy="253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647" b="1" dirty="0">
                <a:solidFill>
                  <a:srgbClr val="702963"/>
                </a:solidFill>
                <a:latin typeface="Arial"/>
              </a:rPr>
              <a:t>Safety</a:t>
            </a:r>
          </a:p>
        </p:txBody>
      </p:sp>
      <p:sp>
        <p:nvSpPr>
          <p:cNvPr id="117" name="New shape">
            <a:extLst>
              <a:ext uri="{FF2B5EF4-FFF2-40B4-BE49-F238E27FC236}">
                <a16:creationId xmlns:a16="http://schemas.microsoft.com/office/drawing/2014/main" id="{BE906A4F-E1EC-48FF-92EE-5C74C689DFEC}"/>
              </a:ext>
            </a:extLst>
          </p:cNvPr>
          <p:cNvSpPr/>
          <p:nvPr/>
        </p:nvSpPr>
        <p:spPr>
          <a:xfrm>
            <a:off x="739303" y="2290761"/>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u="sng" dirty="0">
                <a:solidFill>
                  <a:srgbClr val="000000"/>
                </a:solidFill>
                <a:latin typeface="Arial"/>
              </a:rPr>
              <a:t>All leaders demonstrate strong commitment</a:t>
            </a:r>
            <a:r>
              <a:rPr sz="1059" dirty="0">
                <a:solidFill>
                  <a:srgbClr val="000000"/>
                </a:solidFill>
                <a:latin typeface="Arial"/>
              </a:rPr>
              <a:t> to safety.</a:t>
            </a:r>
          </a:p>
        </p:txBody>
      </p:sp>
      <p:sp>
        <p:nvSpPr>
          <p:cNvPr id="118" name="New shape">
            <a:extLst>
              <a:ext uri="{FF2B5EF4-FFF2-40B4-BE49-F238E27FC236}">
                <a16:creationId xmlns:a16="http://schemas.microsoft.com/office/drawing/2014/main" id="{F143A56C-FDC3-4C8D-8BD9-C31011FFAC79}"/>
              </a:ext>
            </a:extLst>
          </p:cNvPr>
          <p:cNvSpPr/>
          <p:nvPr/>
        </p:nvSpPr>
        <p:spPr>
          <a:xfrm>
            <a:off x="739303" y="2536011"/>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Safety is the number one priority in everything we do.</a:t>
            </a:r>
          </a:p>
        </p:txBody>
      </p:sp>
      <p:sp>
        <p:nvSpPr>
          <p:cNvPr id="119" name="New shape">
            <a:extLst>
              <a:ext uri="{FF2B5EF4-FFF2-40B4-BE49-F238E27FC236}">
                <a16:creationId xmlns:a16="http://schemas.microsoft.com/office/drawing/2014/main" id="{6607D339-7535-468C-8DE8-413408F32481}"/>
              </a:ext>
            </a:extLst>
          </p:cNvPr>
          <p:cNvSpPr/>
          <p:nvPr/>
        </p:nvSpPr>
        <p:spPr>
          <a:xfrm>
            <a:off x="739303" y="2781262"/>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have all the tools and resources needed to work safely.</a:t>
            </a:r>
          </a:p>
        </p:txBody>
      </p:sp>
      <p:sp>
        <p:nvSpPr>
          <p:cNvPr id="120" name="New shape">
            <a:extLst>
              <a:ext uri="{FF2B5EF4-FFF2-40B4-BE49-F238E27FC236}">
                <a16:creationId xmlns:a16="http://schemas.microsoft.com/office/drawing/2014/main" id="{B3875EB6-0E6B-4504-AA0E-4C7B8FF9E31D}"/>
              </a:ext>
            </a:extLst>
          </p:cNvPr>
          <p:cNvSpPr/>
          <p:nvPr/>
        </p:nvSpPr>
        <p:spPr>
          <a:xfrm>
            <a:off x="739303" y="3026513"/>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Teammates take personal ownership for each other's safety.</a:t>
            </a:r>
          </a:p>
        </p:txBody>
      </p:sp>
      <p:sp>
        <p:nvSpPr>
          <p:cNvPr id="121" name="New shape">
            <a:extLst>
              <a:ext uri="{FF2B5EF4-FFF2-40B4-BE49-F238E27FC236}">
                <a16:creationId xmlns:a16="http://schemas.microsoft.com/office/drawing/2014/main" id="{84D826B3-3F5B-47AA-B616-770D40A526D1}"/>
              </a:ext>
            </a:extLst>
          </p:cNvPr>
          <p:cNvSpPr/>
          <p:nvPr/>
        </p:nvSpPr>
        <p:spPr>
          <a:xfrm>
            <a:off x="739303" y="3271762"/>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Teammates contribute to the development of our safety practices.</a:t>
            </a:r>
          </a:p>
        </p:txBody>
      </p:sp>
      <p:sp>
        <p:nvSpPr>
          <p:cNvPr id="122" name="New shape">
            <a:extLst>
              <a:ext uri="{FF2B5EF4-FFF2-40B4-BE49-F238E27FC236}">
                <a16:creationId xmlns:a16="http://schemas.microsoft.com/office/drawing/2014/main" id="{F6108098-F299-441D-921E-2D37C6EF64C9}"/>
              </a:ext>
            </a:extLst>
          </p:cNvPr>
          <p:cNvSpPr/>
          <p:nvPr/>
        </p:nvSpPr>
        <p:spPr>
          <a:xfrm>
            <a:off x="739303" y="3533057"/>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always work safely, even under high pressure.</a:t>
            </a:r>
          </a:p>
        </p:txBody>
      </p:sp>
      <p:sp>
        <p:nvSpPr>
          <p:cNvPr id="123" name="New shape">
            <a:extLst>
              <a:ext uri="{FF2B5EF4-FFF2-40B4-BE49-F238E27FC236}">
                <a16:creationId xmlns:a16="http://schemas.microsoft.com/office/drawing/2014/main" id="{11BE3ECC-DC29-4031-BA33-2806DA0EEA6C}"/>
              </a:ext>
            </a:extLst>
          </p:cNvPr>
          <p:cNvSpPr/>
          <p:nvPr/>
        </p:nvSpPr>
        <p:spPr>
          <a:xfrm>
            <a:off x="739303" y="3762265"/>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continually look for new ways to work safely.</a:t>
            </a:r>
          </a:p>
        </p:txBody>
      </p:sp>
      <p:sp>
        <p:nvSpPr>
          <p:cNvPr id="124" name="New shape">
            <a:extLst>
              <a:ext uri="{FF2B5EF4-FFF2-40B4-BE49-F238E27FC236}">
                <a16:creationId xmlns:a16="http://schemas.microsoft.com/office/drawing/2014/main" id="{125FD285-F57F-4E5E-87B4-BA0CE9FF20D3}"/>
              </a:ext>
            </a:extLst>
          </p:cNvPr>
          <p:cNvSpPr/>
          <p:nvPr/>
        </p:nvSpPr>
        <p:spPr>
          <a:xfrm>
            <a:off x="739303" y="3927301"/>
            <a:ext cx="10037655" cy="325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work to gain a deep understanding of all</a:t>
            </a:r>
            <a:endParaRPr lang="en-US" sz="1059" dirty="0">
              <a:solidFill>
                <a:srgbClr val="000000"/>
              </a:solidFill>
              <a:latin typeface="Arial"/>
            </a:endParaRPr>
          </a:p>
          <a:p>
            <a:pPr algn="r"/>
            <a:r>
              <a:rPr sz="1059" dirty="0">
                <a:solidFill>
                  <a:srgbClr val="000000"/>
                </a:solidFill>
                <a:latin typeface="Arial"/>
              </a:rPr>
              <a:t> near-misses</a:t>
            </a:r>
            <a:r>
              <a:rPr lang="en-US" sz="1059" dirty="0">
                <a:solidFill>
                  <a:srgbClr val="000000"/>
                </a:solidFill>
                <a:latin typeface="Arial"/>
              </a:rPr>
              <a:t>.</a:t>
            </a:r>
            <a:r>
              <a:rPr sz="1059" dirty="0">
                <a:solidFill>
                  <a:srgbClr val="000000"/>
                </a:solidFill>
                <a:latin typeface="Arial"/>
              </a:rPr>
              <a:t> (or "close calls"). </a:t>
            </a:r>
          </a:p>
        </p:txBody>
      </p:sp>
      <p:sp>
        <p:nvSpPr>
          <p:cNvPr id="125" name="New shape">
            <a:extLst>
              <a:ext uri="{FF2B5EF4-FFF2-40B4-BE49-F238E27FC236}">
                <a16:creationId xmlns:a16="http://schemas.microsoft.com/office/drawing/2014/main" id="{0973FFB9-ADF3-4612-A8F1-BC7929F237DB}"/>
              </a:ext>
            </a:extLst>
          </p:cNvPr>
          <p:cNvSpPr/>
          <p:nvPr/>
        </p:nvSpPr>
        <p:spPr>
          <a:xfrm>
            <a:off x="739303" y="4220681"/>
            <a:ext cx="10037655" cy="325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People from different parts of the organization work togethe</a:t>
            </a:r>
            <a:r>
              <a:rPr lang="en-US" sz="1059" dirty="0">
                <a:solidFill>
                  <a:srgbClr val="000000"/>
                </a:solidFill>
                <a:latin typeface="Arial"/>
              </a:rPr>
              <a:t>r</a:t>
            </a:r>
          </a:p>
          <a:p>
            <a:pPr algn="r"/>
            <a:r>
              <a:rPr sz="1059" dirty="0">
                <a:solidFill>
                  <a:srgbClr val="000000"/>
                </a:solidFill>
                <a:latin typeface="Arial"/>
              </a:rPr>
              <a:t> in a way that ensures their safety.</a:t>
            </a:r>
          </a:p>
        </p:txBody>
      </p:sp>
      <p:sp>
        <p:nvSpPr>
          <p:cNvPr id="126" name="New shape">
            <a:extLst>
              <a:ext uri="{FF2B5EF4-FFF2-40B4-BE49-F238E27FC236}">
                <a16:creationId xmlns:a16="http://schemas.microsoft.com/office/drawing/2014/main" id="{AE5A6935-DC71-4371-8822-4F902B5545C3}"/>
              </a:ext>
            </a:extLst>
          </p:cNvPr>
          <p:cNvSpPr/>
          <p:nvPr/>
        </p:nvSpPr>
        <p:spPr>
          <a:xfrm>
            <a:off x="739303" y="4546143"/>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All safety issues are reported quickly to leaders and managers.</a:t>
            </a:r>
          </a:p>
        </p:txBody>
      </p:sp>
      <p:sp>
        <p:nvSpPr>
          <p:cNvPr id="127" name="New shape">
            <a:extLst>
              <a:ext uri="{FF2B5EF4-FFF2-40B4-BE49-F238E27FC236}">
                <a16:creationId xmlns:a16="http://schemas.microsoft.com/office/drawing/2014/main" id="{DAAC74ED-06C1-48C3-8222-246A2E40947D}"/>
              </a:ext>
            </a:extLst>
          </p:cNvPr>
          <p:cNvSpPr/>
          <p:nvPr/>
        </p:nvSpPr>
        <p:spPr>
          <a:xfrm>
            <a:off x="739303" y="4743266"/>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u="sng" dirty="0">
                <a:solidFill>
                  <a:srgbClr val="000000"/>
                </a:solidFill>
                <a:latin typeface="Arial"/>
              </a:rPr>
              <a:t>Leaders and managers act quickly</a:t>
            </a:r>
            <a:r>
              <a:rPr sz="1059" dirty="0">
                <a:solidFill>
                  <a:srgbClr val="000000"/>
                </a:solidFill>
                <a:latin typeface="Arial"/>
              </a:rPr>
              <a:t> to resolve all safety issues.</a:t>
            </a:r>
          </a:p>
        </p:txBody>
      </p:sp>
      <p:sp>
        <p:nvSpPr>
          <p:cNvPr id="128" name="New shape">
            <a:extLst>
              <a:ext uri="{FF2B5EF4-FFF2-40B4-BE49-F238E27FC236}">
                <a16:creationId xmlns:a16="http://schemas.microsoft.com/office/drawing/2014/main" id="{8821B56E-486C-4CB1-B330-86DA555D4D65}"/>
              </a:ext>
            </a:extLst>
          </p:cNvPr>
          <p:cNvSpPr/>
          <p:nvPr/>
        </p:nvSpPr>
        <p:spPr>
          <a:xfrm>
            <a:off x="739303" y="4940389"/>
            <a:ext cx="10037655" cy="325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Considering everything, this organization</a:t>
            </a:r>
            <a:endParaRPr lang="en-US" sz="1059" dirty="0">
              <a:solidFill>
                <a:srgbClr val="000000"/>
              </a:solidFill>
              <a:latin typeface="Arial"/>
            </a:endParaRPr>
          </a:p>
          <a:p>
            <a:pPr algn="r"/>
            <a:r>
              <a:rPr sz="1059" dirty="0">
                <a:solidFill>
                  <a:srgbClr val="000000"/>
                </a:solidFill>
                <a:latin typeface="Arial"/>
              </a:rPr>
              <a:t> is a very safe place to work.</a:t>
            </a:r>
          </a:p>
        </p:txBody>
      </p:sp>
      <p:sp>
        <p:nvSpPr>
          <p:cNvPr id="130" name="New shape">
            <a:extLst>
              <a:ext uri="{FF2B5EF4-FFF2-40B4-BE49-F238E27FC236}">
                <a16:creationId xmlns:a16="http://schemas.microsoft.com/office/drawing/2014/main" id="{76ED97E8-A8AD-462F-B0D4-58B757AFF3F7}"/>
              </a:ext>
            </a:extLst>
          </p:cNvPr>
          <p:cNvSpPr/>
          <p:nvPr/>
        </p:nvSpPr>
        <p:spPr>
          <a:xfrm>
            <a:off x="11736393" y="2277431"/>
            <a:ext cx="407620" cy="217304"/>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+58</a:t>
            </a:r>
            <a:endParaRPr sz="1412" dirty="0">
              <a:solidFill>
                <a:srgbClr val="000000"/>
              </a:solidFill>
              <a:latin typeface="Arial"/>
            </a:endParaRPr>
          </a:p>
        </p:txBody>
      </p:sp>
      <p:sp>
        <p:nvSpPr>
          <p:cNvPr id="131" name="New shape">
            <a:extLst>
              <a:ext uri="{FF2B5EF4-FFF2-40B4-BE49-F238E27FC236}">
                <a16:creationId xmlns:a16="http://schemas.microsoft.com/office/drawing/2014/main" id="{F8FA6CD0-6A1F-477C-8EAE-77763836F556}"/>
              </a:ext>
            </a:extLst>
          </p:cNvPr>
          <p:cNvSpPr/>
          <p:nvPr/>
        </p:nvSpPr>
        <p:spPr>
          <a:xfrm>
            <a:off x="11736393" y="2522680"/>
            <a:ext cx="407620" cy="217304"/>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+36</a:t>
            </a:r>
            <a:endParaRPr sz="1412" dirty="0">
              <a:solidFill>
                <a:srgbClr val="000000"/>
              </a:solidFill>
              <a:latin typeface="Arial"/>
            </a:endParaRPr>
          </a:p>
        </p:txBody>
      </p:sp>
      <p:sp>
        <p:nvSpPr>
          <p:cNvPr id="132" name="New shape">
            <a:extLst>
              <a:ext uri="{FF2B5EF4-FFF2-40B4-BE49-F238E27FC236}">
                <a16:creationId xmlns:a16="http://schemas.microsoft.com/office/drawing/2014/main" id="{BBEE9E54-AE95-4BFB-B28A-6B55DCAC8090}"/>
              </a:ext>
            </a:extLst>
          </p:cNvPr>
          <p:cNvSpPr/>
          <p:nvPr/>
        </p:nvSpPr>
        <p:spPr>
          <a:xfrm>
            <a:off x="11736393" y="2767932"/>
            <a:ext cx="407620" cy="217304"/>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+28</a:t>
            </a:r>
            <a:endParaRPr sz="1412" dirty="0">
              <a:solidFill>
                <a:srgbClr val="000000"/>
              </a:solidFill>
              <a:latin typeface="Arial"/>
            </a:endParaRPr>
          </a:p>
        </p:txBody>
      </p:sp>
      <p:sp>
        <p:nvSpPr>
          <p:cNvPr id="133" name="New shape">
            <a:extLst>
              <a:ext uri="{FF2B5EF4-FFF2-40B4-BE49-F238E27FC236}">
                <a16:creationId xmlns:a16="http://schemas.microsoft.com/office/drawing/2014/main" id="{84E04830-1A1C-4609-8DCD-72926449AF1D}"/>
              </a:ext>
            </a:extLst>
          </p:cNvPr>
          <p:cNvSpPr/>
          <p:nvPr/>
        </p:nvSpPr>
        <p:spPr>
          <a:xfrm>
            <a:off x="11736393" y="3013181"/>
            <a:ext cx="407620" cy="217304"/>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+43</a:t>
            </a:r>
            <a:endParaRPr sz="1412" dirty="0">
              <a:solidFill>
                <a:srgbClr val="000000"/>
              </a:solidFill>
              <a:latin typeface="Arial"/>
            </a:endParaRPr>
          </a:p>
        </p:txBody>
      </p:sp>
      <p:sp>
        <p:nvSpPr>
          <p:cNvPr id="134" name="New shape">
            <a:extLst>
              <a:ext uri="{FF2B5EF4-FFF2-40B4-BE49-F238E27FC236}">
                <a16:creationId xmlns:a16="http://schemas.microsoft.com/office/drawing/2014/main" id="{DF9E034F-5FC8-4CB3-96A3-0C547BD73B26}"/>
              </a:ext>
            </a:extLst>
          </p:cNvPr>
          <p:cNvSpPr/>
          <p:nvPr/>
        </p:nvSpPr>
        <p:spPr>
          <a:xfrm>
            <a:off x="11736393" y="3258432"/>
            <a:ext cx="407620" cy="217304"/>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+11</a:t>
            </a:r>
            <a:endParaRPr sz="1412" dirty="0">
              <a:solidFill>
                <a:srgbClr val="000000"/>
              </a:solidFill>
              <a:latin typeface="Arial"/>
            </a:endParaRPr>
          </a:p>
        </p:txBody>
      </p:sp>
      <p:sp>
        <p:nvSpPr>
          <p:cNvPr id="135" name="New shape">
            <a:extLst>
              <a:ext uri="{FF2B5EF4-FFF2-40B4-BE49-F238E27FC236}">
                <a16:creationId xmlns:a16="http://schemas.microsoft.com/office/drawing/2014/main" id="{2804C588-2F34-4185-BCA3-20F50FDE999C}"/>
              </a:ext>
            </a:extLst>
          </p:cNvPr>
          <p:cNvSpPr/>
          <p:nvPr/>
        </p:nvSpPr>
        <p:spPr>
          <a:xfrm>
            <a:off x="11736393" y="3503683"/>
            <a:ext cx="407620" cy="217304"/>
          </a:xfrm>
          <a:prstGeom prst="rect">
            <a:avLst/>
          </a:prstGeom>
          <a:solidFill>
            <a:srgbClr val="BC9BB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+22</a:t>
            </a:r>
            <a:endParaRPr sz="1412" dirty="0">
              <a:solidFill>
                <a:srgbClr val="000000"/>
              </a:solidFill>
              <a:latin typeface="Arial"/>
            </a:endParaRPr>
          </a:p>
        </p:txBody>
      </p:sp>
      <p:sp>
        <p:nvSpPr>
          <p:cNvPr id="136" name="New shape">
            <a:extLst>
              <a:ext uri="{FF2B5EF4-FFF2-40B4-BE49-F238E27FC236}">
                <a16:creationId xmlns:a16="http://schemas.microsoft.com/office/drawing/2014/main" id="{C4D9D4ED-89EC-45EF-954F-9BFEF6B84D54}"/>
              </a:ext>
            </a:extLst>
          </p:cNvPr>
          <p:cNvSpPr/>
          <p:nvPr/>
        </p:nvSpPr>
        <p:spPr>
          <a:xfrm>
            <a:off x="11736393" y="3748933"/>
            <a:ext cx="407620" cy="217304"/>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+20</a:t>
            </a:r>
            <a:endParaRPr sz="1412" dirty="0">
              <a:solidFill>
                <a:srgbClr val="000000"/>
              </a:solidFill>
              <a:latin typeface="Arial"/>
            </a:endParaRPr>
          </a:p>
        </p:txBody>
      </p:sp>
      <p:sp>
        <p:nvSpPr>
          <p:cNvPr id="137" name="New shape">
            <a:extLst>
              <a:ext uri="{FF2B5EF4-FFF2-40B4-BE49-F238E27FC236}">
                <a16:creationId xmlns:a16="http://schemas.microsoft.com/office/drawing/2014/main" id="{E41A7769-6163-4E94-853E-16FFBAE40DA4}"/>
              </a:ext>
            </a:extLst>
          </p:cNvPr>
          <p:cNvSpPr/>
          <p:nvPr/>
        </p:nvSpPr>
        <p:spPr>
          <a:xfrm>
            <a:off x="11736393" y="3994184"/>
            <a:ext cx="407620" cy="217304"/>
          </a:xfrm>
          <a:prstGeom prst="rect">
            <a:avLst/>
          </a:prstGeom>
          <a:solidFill>
            <a:srgbClr val="BC9BB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+41</a:t>
            </a:r>
            <a:endParaRPr sz="1412" dirty="0">
              <a:solidFill>
                <a:srgbClr val="000000"/>
              </a:solidFill>
              <a:latin typeface="Arial"/>
            </a:endParaRPr>
          </a:p>
        </p:txBody>
      </p:sp>
      <p:sp>
        <p:nvSpPr>
          <p:cNvPr id="138" name="New shape">
            <a:extLst>
              <a:ext uri="{FF2B5EF4-FFF2-40B4-BE49-F238E27FC236}">
                <a16:creationId xmlns:a16="http://schemas.microsoft.com/office/drawing/2014/main" id="{A61943DD-79F3-4514-84D0-81DEBF868973}"/>
              </a:ext>
            </a:extLst>
          </p:cNvPr>
          <p:cNvSpPr/>
          <p:nvPr/>
        </p:nvSpPr>
        <p:spPr>
          <a:xfrm>
            <a:off x="11736393" y="4239435"/>
            <a:ext cx="407620" cy="217304"/>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+27</a:t>
            </a:r>
            <a:endParaRPr sz="1412" dirty="0">
              <a:solidFill>
                <a:srgbClr val="000000"/>
              </a:solidFill>
              <a:latin typeface="Arial"/>
            </a:endParaRPr>
          </a:p>
        </p:txBody>
      </p:sp>
      <p:sp>
        <p:nvSpPr>
          <p:cNvPr id="139" name="New shape">
            <a:extLst>
              <a:ext uri="{FF2B5EF4-FFF2-40B4-BE49-F238E27FC236}">
                <a16:creationId xmlns:a16="http://schemas.microsoft.com/office/drawing/2014/main" id="{8890995D-5FB6-4BE9-92A8-1009A4CB8ECB}"/>
              </a:ext>
            </a:extLst>
          </p:cNvPr>
          <p:cNvSpPr/>
          <p:nvPr/>
        </p:nvSpPr>
        <p:spPr>
          <a:xfrm>
            <a:off x="11736393" y="4484684"/>
            <a:ext cx="407620" cy="217304"/>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+57</a:t>
            </a:r>
            <a:endParaRPr sz="1412" dirty="0">
              <a:solidFill>
                <a:srgbClr val="000000"/>
              </a:solidFill>
              <a:latin typeface="Arial"/>
            </a:endParaRPr>
          </a:p>
        </p:txBody>
      </p:sp>
      <p:sp>
        <p:nvSpPr>
          <p:cNvPr id="140" name="New shape">
            <a:extLst>
              <a:ext uri="{FF2B5EF4-FFF2-40B4-BE49-F238E27FC236}">
                <a16:creationId xmlns:a16="http://schemas.microsoft.com/office/drawing/2014/main" id="{2914DAAD-59CC-4CE1-A886-54B9AC59798D}"/>
              </a:ext>
            </a:extLst>
          </p:cNvPr>
          <p:cNvSpPr/>
          <p:nvPr/>
        </p:nvSpPr>
        <p:spPr>
          <a:xfrm>
            <a:off x="11736393" y="4729936"/>
            <a:ext cx="407620" cy="217304"/>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+10</a:t>
            </a:r>
            <a:endParaRPr sz="1412" dirty="0">
              <a:solidFill>
                <a:srgbClr val="000000"/>
              </a:solidFill>
              <a:latin typeface="Arial"/>
            </a:endParaRPr>
          </a:p>
        </p:txBody>
      </p:sp>
      <p:sp>
        <p:nvSpPr>
          <p:cNvPr id="141" name="New shape">
            <a:extLst>
              <a:ext uri="{FF2B5EF4-FFF2-40B4-BE49-F238E27FC236}">
                <a16:creationId xmlns:a16="http://schemas.microsoft.com/office/drawing/2014/main" id="{6EB1E4D3-C010-4F16-ACA0-5BD59091772A}"/>
              </a:ext>
            </a:extLst>
          </p:cNvPr>
          <p:cNvSpPr/>
          <p:nvPr/>
        </p:nvSpPr>
        <p:spPr>
          <a:xfrm>
            <a:off x="11736393" y="4975185"/>
            <a:ext cx="407620" cy="217304"/>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+22</a:t>
            </a:r>
            <a:endParaRPr sz="1412" dirty="0">
              <a:solidFill>
                <a:srgbClr val="000000"/>
              </a:solidFill>
              <a:latin typeface="Arial"/>
            </a:endParaRPr>
          </a:p>
        </p:txBody>
      </p:sp>
      <p:sp>
        <p:nvSpPr>
          <p:cNvPr id="143" name="TextBox 142">
            <a:extLst>
              <a:ext uri="{FF2B5EF4-FFF2-40B4-BE49-F238E27FC236}">
                <a16:creationId xmlns:a16="http://schemas.microsoft.com/office/drawing/2014/main" id="{570CDCFF-E210-465F-9ED0-72E754A626CA}"/>
              </a:ext>
            </a:extLst>
          </p:cNvPr>
          <p:cNvSpPr txBox="1"/>
          <p:nvPr/>
        </p:nvSpPr>
        <p:spPr>
          <a:xfrm>
            <a:off x="691156" y="140054"/>
            <a:ext cx="3440131" cy="830997"/>
          </a:xfrm>
          <a:prstGeom prst="rect">
            <a:avLst/>
          </a:prstGeom>
          <a:solidFill>
            <a:schemeClr val="bg1">
              <a:lumMod val="85000"/>
            </a:schemeClr>
          </a:solidFill>
        </p:spPr>
        <p:txBody>
          <a:bodyPr wrap="square" rtlCol="0">
            <a:spAutoFit/>
          </a:bodyPr>
          <a:lstStyle/>
          <a:p>
            <a:r>
              <a:rPr lang="en-US" sz="2400" dirty="0"/>
              <a:t>Example: Position = Engineer</a:t>
            </a:r>
          </a:p>
        </p:txBody>
      </p:sp>
      <p:sp>
        <p:nvSpPr>
          <p:cNvPr id="144" name="Arrow: Right 143">
            <a:extLst>
              <a:ext uri="{FF2B5EF4-FFF2-40B4-BE49-F238E27FC236}">
                <a16:creationId xmlns:a16="http://schemas.microsoft.com/office/drawing/2014/main" id="{F5B90005-80F1-441E-8B79-A69DF5DDA703}"/>
              </a:ext>
            </a:extLst>
          </p:cNvPr>
          <p:cNvSpPr/>
          <p:nvPr/>
        </p:nvSpPr>
        <p:spPr>
          <a:xfrm rot="19949427">
            <a:off x="7186853" y="5667756"/>
            <a:ext cx="807096" cy="444301"/>
          </a:xfrm>
          <a:prstGeom prst="rightArrow">
            <a:avLst/>
          </a:prstGeom>
          <a:solidFill>
            <a:srgbClr val="42A8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Arrow: Right 144">
            <a:extLst>
              <a:ext uri="{FF2B5EF4-FFF2-40B4-BE49-F238E27FC236}">
                <a16:creationId xmlns:a16="http://schemas.microsoft.com/office/drawing/2014/main" id="{8A606F0B-825F-467C-89FE-1DD3B8AD2EE4}"/>
              </a:ext>
            </a:extLst>
          </p:cNvPr>
          <p:cNvSpPr/>
          <p:nvPr/>
        </p:nvSpPr>
        <p:spPr>
          <a:xfrm rot="1778903">
            <a:off x="7069204" y="1523544"/>
            <a:ext cx="807096" cy="444301"/>
          </a:xfrm>
          <a:prstGeom prst="rightArrow">
            <a:avLst/>
          </a:prstGeom>
          <a:solidFill>
            <a:srgbClr val="42A8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0" name="New shape">
            <a:extLst>
              <a:ext uri="{FF2B5EF4-FFF2-40B4-BE49-F238E27FC236}">
                <a16:creationId xmlns:a16="http://schemas.microsoft.com/office/drawing/2014/main" id="{C4A57ABE-9965-459E-B7A1-B25F03AC0E92}"/>
              </a:ext>
            </a:extLst>
          </p:cNvPr>
          <p:cNvSpPr/>
          <p:nvPr/>
        </p:nvSpPr>
        <p:spPr>
          <a:xfrm>
            <a:off x="11306922" y="1935504"/>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95</a:t>
            </a:r>
          </a:p>
        </p:txBody>
      </p:sp>
      <p:sp>
        <p:nvSpPr>
          <p:cNvPr id="181" name="New shape">
            <a:extLst>
              <a:ext uri="{FF2B5EF4-FFF2-40B4-BE49-F238E27FC236}">
                <a16:creationId xmlns:a16="http://schemas.microsoft.com/office/drawing/2014/main" id="{FB85EAEA-C0D2-4DEB-B738-57972963134F}"/>
              </a:ext>
            </a:extLst>
          </p:cNvPr>
          <p:cNvSpPr/>
          <p:nvPr/>
        </p:nvSpPr>
        <p:spPr>
          <a:xfrm>
            <a:off x="10837022" y="1935504"/>
            <a:ext cx="407620" cy="217304"/>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64</a:t>
            </a:r>
          </a:p>
        </p:txBody>
      </p:sp>
      <p:sp>
        <p:nvSpPr>
          <p:cNvPr id="182" name="New shape">
            <a:extLst>
              <a:ext uri="{FF2B5EF4-FFF2-40B4-BE49-F238E27FC236}">
                <a16:creationId xmlns:a16="http://schemas.microsoft.com/office/drawing/2014/main" id="{16399BE0-CFD3-47BD-92C6-5645D62323FD}"/>
              </a:ext>
            </a:extLst>
          </p:cNvPr>
          <p:cNvSpPr/>
          <p:nvPr/>
        </p:nvSpPr>
        <p:spPr>
          <a:xfrm>
            <a:off x="11306922" y="2280561"/>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99</a:t>
            </a:r>
          </a:p>
        </p:txBody>
      </p:sp>
      <p:sp>
        <p:nvSpPr>
          <p:cNvPr id="183" name="New shape">
            <a:extLst>
              <a:ext uri="{FF2B5EF4-FFF2-40B4-BE49-F238E27FC236}">
                <a16:creationId xmlns:a16="http://schemas.microsoft.com/office/drawing/2014/main" id="{44C97413-DD4F-4D9C-B20C-2C76C8949B4A}"/>
              </a:ext>
            </a:extLst>
          </p:cNvPr>
          <p:cNvSpPr/>
          <p:nvPr/>
        </p:nvSpPr>
        <p:spPr>
          <a:xfrm>
            <a:off x="10837022" y="2280561"/>
            <a:ext cx="407620" cy="217304"/>
          </a:xfrm>
          <a:prstGeom prst="rect">
            <a:avLst/>
          </a:prstGeom>
          <a:solidFill>
            <a:srgbClr val="BC9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41</a:t>
            </a:r>
          </a:p>
        </p:txBody>
      </p:sp>
      <p:sp>
        <p:nvSpPr>
          <p:cNvPr id="184" name="New shape">
            <a:extLst>
              <a:ext uri="{FF2B5EF4-FFF2-40B4-BE49-F238E27FC236}">
                <a16:creationId xmlns:a16="http://schemas.microsoft.com/office/drawing/2014/main" id="{0BF1CC98-BE52-4CF7-890C-84F7C75C4DFD}"/>
              </a:ext>
            </a:extLst>
          </p:cNvPr>
          <p:cNvSpPr/>
          <p:nvPr/>
        </p:nvSpPr>
        <p:spPr>
          <a:xfrm>
            <a:off x="11306922" y="2525811"/>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98</a:t>
            </a:r>
          </a:p>
        </p:txBody>
      </p:sp>
      <p:sp>
        <p:nvSpPr>
          <p:cNvPr id="185" name="New shape">
            <a:extLst>
              <a:ext uri="{FF2B5EF4-FFF2-40B4-BE49-F238E27FC236}">
                <a16:creationId xmlns:a16="http://schemas.microsoft.com/office/drawing/2014/main" id="{0EC0197A-43C4-4A20-A4C2-909AADA728D7}"/>
              </a:ext>
            </a:extLst>
          </p:cNvPr>
          <p:cNvSpPr/>
          <p:nvPr/>
        </p:nvSpPr>
        <p:spPr>
          <a:xfrm>
            <a:off x="10837022" y="2525811"/>
            <a:ext cx="407620" cy="217304"/>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62</a:t>
            </a:r>
          </a:p>
        </p:txBody>
      </p:sp>
      <p:sp>
        <p:nvSpPr>
          <p:cNvPr id="186" name="New shape">
            <a:extLst>
              <a:ext uri="{FF2B5EF4-FFF2-40B4-BE49-F238E27FC236}">
                <a16:creationId xmlns:a16="http://schemas.microsoft.com/office/drawing/2014/main" id="{0F5F3783-1111-4A9E-98C0-18C3FED57E17}"/>
              </a:ext>
            </a:extLst>
          </p:cNvPr>
          <p:cNvSpPr/>
          <p:nvPr/>
        </p:nvSpPr>
        <p:spPr>
          <a:xfrm>
            <a:off x="11306922" y="2771063"/>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96</a:t>
            </a:r>
          </a:p>
        </p:txBody>
      </p:sp>
      <p:sp>
        <p:nvSpPr>
          <p:cNvPr id="187" name="New shape">
            <a:extLst>
              <a:ext uri="{FF2B5EF4-FFF2-40B4-BE49-F238E27FC236}">
                <a16:creationId xmlns:a16="http://schemas.microsoft.com/office/drawing/2014/main" id="{89F77222-0E67-49D4-B2D1-C9A07C8D017D}"/>
              </a:ext>
            </a:extLst>
          </p:cNvPr>
          <p:cNvSpPr/>
          <p:nvPr/>
        </p:nvSpPr>
        <p:spPr>
          <a:xfrm>
            <a:off x="10837022" y="2771063"/>
            <a:ext cx="407620" cy="217304"/>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68</a:t>
            </a:r>
          </a:p>
        </p:txBody>
      </p:sp>
      <p:sp>
        <p:nvSpPr>
          <p:cNvPr id="188" name="New shape">
            <a:extLst>
              <a:ext uri="{FF2B5EF4-FFF2-40B4-BE49-F238E27FC236}">
                <a16:creationId xmlns:a16="http://schemas.microsoft.com/office/drawing/2014/main" id="{14B51D87-B34A-44EC-A0AF-D897CF30CCEE}"/>
              </a:ext>
            </a:extLst>
          </p:cNvPr>
          <p:cNvSpPr/>
          <p:nvPr/>
        </p:nvSpPr>
        <p:spPr>
          <a:xfrm>
            <a:off x="11306922" y="3016312"/>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96</a:t>
            </a:r>
          </a:p>
        </p:txBody>
      </p:sp>
      <p:sp>
        <p:nvSpPr>
          <p:cNvPr id="189" name="New shape">
            <a:extLst>
              <a:ext uri="{FF2B5EF4-FFF2-40B4-BE49-F238E27FC236}">
                <a16:creationId xmlns:a16="http://schemas.microsoft.com/office/drawing/2014/main" id="{82A6EBC1-A8EB-410F-85E3-BDF5D28E13F1}"/>
              </a:ext>
            </a:extLst>
          </p:cNvPr>
          <p:cNvSpPr/>
          <p:nvPr/>
        </p:nvSpPr>
        <p:spPr>
          <a:xfrm>
            <a:off x="10837022" y="3016312"/>
            <a:ext cx="407620" cy="217304"/>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53</a:t>
            </a:r>
          </a:p>
        </p:txBody>
      </p:sp>
      <p:sp>
        <p:nvSpPr>
          <p:cNvPr id="190" name="New shape">
            <a:extLst>
              <a:ext uri="{FF2B5EF4-FFF2-40B4-BE49-F238E27FC236}">
                <a16:creationId xmlns:a16="http://schemas.microsoft.com/office/drawing/2014/main" id="{B0598C97-405F-4AAE-BBD8-F499C4E834FD}"/>
              </a:ext>
            </a:extLst>
          </p:cNvPr>
          <p:cNvSpPr/>
          <p:nvPr/>
        </p:nvSpPr>
        <p:spPr>
          <a:xfrm>
            <a:off x="11306922" y="3261563"/>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95</a:t>
            </a:r>
          </a:p>
        </p:txBody>
      </p:sp>
      <p:sp>
        <p:nvSpPr>
          <p:cNvPr id="191" name="New shape">
            <a:extLst>
              <a:ext uri="{FF2B5EF4-FFF2-40B4-BE49-F238E27FC236}">
                <a16:creationId xmlns:a16="http://schemas.microsoft.com/office/drawing/2014/main" id="{CB446C61-9683-4F54-AAC5-C6246CDB3C0C}"/>
              </a:ext>
            </a:extLst>
          </p:cNvPr>
          <p:cNvSpPr/>
          <p:nvPr/>
        </p:nvSpPr>
        <p:spPr>
          <a:xfrm>
            <a:off x="10837022" y="3261563"/>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84</a:t>
            </a:r>
          </a:p>
        </p:txBody>
      </p:sp>
      <p:sp>
        <p:nvSpPr>
          <p:cNvPr id="192" name="New shape">
            <a:extLst>
              <a:ext uri="{FF2B5EF4-FFF2-40B4-BE49-F238E27FC236}">
                <a16:creationId xmlns:a16="http://schemas.microsoft.com/office/drawing/2014/main" id="{26648B4A-AB6B-43E2-B5CC-09617F579180}"/>
              </a:ext>
            </a:extLst>
          </p:cNvPr>
          <p:cNvSpPr/>
          <p:nvPr/>
        </p:nvSpPr>
        <p:spPr>
          <a:xfrm>
            <a:off x="11306922" y="3506813"/>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79</a:t>
            </a:r>
          </a:p>
        </p:txBody>
      </p:sp>
      <p:sp>
        <p:nvSpPr>
          <p:cNvPr id="193" name="New shape">
            <a:extLst>
              <a:ext uri="{FF2B5EF4-FFF2-40B4-BE49-F238E27FC236}">
                <a16:creationId xmlns:a16="http://schemas.microsoft.com/office/drawing/2014/main" id="{5B570B2B-0F67-4B68-9843-1331525E53B2}"/>
              </a:ext>
            </a:extLst>
          </p:cNvPr>
          <p:cNvSpPr/>
          <p:nvPr/>
        </p:nvSpPr>
        <p:spPr>
          <a:xfrm>
            <a:off x="10837022" y="3506813"/>
            <a:ext cx="407620" cy="217304"/>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57</a:t>
            </a:r>
          </a:p>
        </p:txBody>
      </p:sp>
      <p:sp>
        <p:nvSpPr>
          <p:cNvPr id="194" name="New shape">
            <a:extLst>
              <a:ext uri="{FF2B5EF4-FFF2-40B4-BE49-F238E27FC236}">
                <a16:creationId xmlns:a16="http://schemas.microsoft.com/office/drawing/2014/main" id="{956C7DA1-C8FE-474F-B71C-341DF9427DB8}"/>
              </a:ext>
            </a:extLst>
          </p:cNvPr>
          <p:cNvSpPr/>
          <p:nvPr/>
        </p:nvSpPr>
        <p:spPr>
          <a:xfrm>
            <a:off x="11306922" y="3752064"/>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95</a:t>
            </a:r>
          </a:p>
        </p:txBody>
      </p:sp>
      <p:sp>
        <p:nvSpPr>
          <p:cNvPr id="195" name="New shape">
            <a:extLst>
              <a:ext uri="{FF2B5EF4-FFF2-40B4-BE49-F238E27FC236}">
                <a16:creationId xmlns:a16="http://schemas.microsoft.com/office/drawing/2014/main" id="{A0F011CB-5D27-4D96-A6FF-CF69093B64EB}"/>
              </a:ext>
            </a:extLst>
          </p:cNvPr>
          <p:cNvSpPr/>
          <p:nvPr/>
        </p:nvSpPr>
        <p:spPr>
          <a:xfrm>
            <a:off x="10837022" y="3752064"/>
            <a:ext cx="407620" cy="217304"/>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75</a:t>
            </a:r>
          </a:p>
        </p:txBody>
      </p:sp>
      <p:sp>
        <p:nvSpPr>
          <p:cNvPr id="196" name="New shape">
            <a:extLst>
              <a:ext uri="{FF2B5EF4-FFF2-40B4-BE49-F238E27FC236}">
                <a16:creationId xmlns:a16="http://schemas.microsoft.com/office/drawing/2014/main" id="{8BEAE5F3-CEC6-490B-99E4-A3A9392DE4D5}"/>
              </a:ext>
            </a:extLst>
          </p:cNvPr>
          <p:cNvSpPr/>
          <p:nvPr/>
        </p:nvSpPr>
        <p:spPr>
          <a:xfrm>
            <a:off x="11306922" y="3997315"/>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96</a:t>
            </a:r>
          </a:p>
        </p:txBody>
      </p:sp>
      <p:sp>
        <p:nvSpPr>
          <p:cNvPr id="197" name="New shape">
            <a:extLst>
              <a:ext uri="{FF2B5EF4-FFF2-40B4-BE49-F238E27FC236}">
                <a16:creationId xmlns:a16="http://schemas.microsoft.com/office/drawing/2014/main" id="{2D9071D3-A6B5-4BAC-A74C-939A4AF2FFAE}"/>
              </a:ext>
            </a:extLst>
          </p:cNvPr>
          <p:cNvSpPr/>
          <p:nvPr/>
        </p:nvSpPr>
        <p:spPr>
          <a:xfrm>
            <a:off x="10837022" y="3997315"/>
            <a:ext cx="407620" cy="217304"/>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55</a:t>
            </a:r>
          </a:p>
        </p:txBody>
      </p:sp>
      <p:sp>
        <p:nvSpPr>
          <p:cNvPr id="198" name="New shape">
            <a:extLst>
              <a:ext uri="{FF2B5EF4-FFF2-40B4-BE49-F238E27FC236}">
                <a16:creationId xmlns:a16="http://schemas.microsoft.com/office/drawing/2014/main" id="{CF185527-49EE-4FD5-9D91-C7A41040099B}"/>
              </a:ext>
            </a:extLst>
          </p:cNvPr>
          <p:cNvSpPr/>
          <p:nvPr/>
        </p:nvSpPr>
        <p:spPr>
          <a:xfrm>
            <a:off x="11306922" y="4242565"/>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95</a:t>
            </a:r>
          </a:p>
        </p:txBody>
      </p:sp>
      <p:sp>
        <p:nvSpPr>
          <p:cNvPr id="199" name="New shape">
            <a:extLst>
              <a:ext uri="{FF2B5EF4-FFF2-40B4-BE49-F238E27FC236}">
                <a16:creationId xmlns:a16="http://schemas.microsoft.com/office/drawing/2014/main" id="{C18582C6-0563-46C6-B399-962257C42362}"/>
              </a:ext>
            </a:extLst>
          </p:cNvPr>
          <p:cNvSpPr/>
          <p:nvPr/>
        </p:nvSpPr>
        <p:spPr>
          <a:xfrm>
            <a:off x="10837022" y="4242565"/>
            <a:ext cx="407620" cy="217304"/>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68</a:t>
            </a:r>
          </a:p>
        </p:txBody>
      </p:sp>
      <p:sp>
        <p:nvSpPr>
          <p:cNvPr id="200" name="New shape">
            <a:extLst>
              <a:ext uri="{FF2B5EF4-FFF2-40B4-BE49-F238E27FC236}">
                <a16:creationId xmlns:a16="http://schemas.microsoft.com/office/drawing/2014/main" id="{04D023B1-4B3B-4E38-8164-8C2C179B6D7D}"/>
              </a:ext>
            </a:extLst>
          </p:cNvPr>
          <p:cNvSpPr/>
          <p:nvPr/>
        </p:nvSpPr>
        <p:spPr>
          <a:xfrm>
            <a:off x="11306922" y="4487815"/>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91</a:t>
            </a:r>
          </a:p>
        </p:txBody>
      </p:sp>
      <p:sp>
        <p:nvSpPr>
          <p:cNvPr id="201" name="New shape">
            <a:extLst>
              <a:ext uri="{FF2B5EF4-FFF2-40B4-BE49-F238E27FC236}">
                <a16:creationId xmlns:a16="http://schemas.microsoft.com/office/drawing/2014/main" id="{9F16F96D-87AF-47C7-AB9C-5B88B6074DCA}"/>
              </a:ext>
            </a:extLst>
          </p:cNvPr>
          <p:cNvSpPr/>
          <p:nvPr/>
        </p:nvSpPr>
        <p:spPr>
          <a:xfrm>
            <a:off x="10837022" y="4487815"/>
            <a:ext cx="407620" cy="217304"/>
          </a:xfrm>
          <a:prstGeom prst="rect">
            <a:avLst/>
          </a:prstGeom>
          <a:solidFill>
            <a:srgbClr val="BC9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34</a:t>
            </a:r>
          </a:p>
        </p:txBody>
      </p:sp>
      <p:sp>
        <p:nvSpPr>
          <p:cNvPr id="202" name="New shape">
            <a:extLst>
              <a:ext uri="{FF2B5EF4-FFF2-40B4-BE49-F238E27FC236}">
                <a16:creationId xmlns:a16="http://schemas.microsoft.com/office/drawing/2014/main" id="{8D2A36E0-18BA-4DFB-ACCA-F80FA12613D8}"/>
              </a:ext>
            </a:extLst>
          </p:cNvPr>
          <p:cNvSpPr/>
          <p:nvPr/>
        </p:nvSpPr>
        <p:spPr>
          <a:xfrm>
            <a:off x="11306922" y="4733067"/>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96</a:t>
            </a:r>
          </a:p>
        </p:txBody>
      </p:sp>
      <p:sp>
        <p:nvSpPr>
          <p:cNvPr id="203" name="New shape">
            <a:extLst>
              <a:ext uri="{FF2B5EF4-FFF2-40B4-BE49-F238E27FC236}">
                <a16:creationId xmlns:a16="http://schemas.microsoft.com/office/drawing/2014/main" id="{3ECEAAB7-7C15-4051-8299-D3CF5CAB4895}"/>
              </a:ext>
            </a:extLst>
          </p:cNvPr>
          <p:cNvSpPr/>
          <p:nvPr/>
        </p:nvSpPr>
        <p:spPr>
          <a:xfrm>
            <a:off x="10837022" y="4733067"/>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86</a:t>
            </a:r>
          </a:p>
        </p:txBody>
      </p:sp>
      <p:sp>
        <p:nvSpPr>
          <p:cNvPr id="204" name="New shape">
            <a:extLst>
              <a:ext uri="{FF2B5EF4-FFF2-40B4-BE49-F238E27FC236}">
                <a16:creationId xmlns:a16="http://schemas.microsoft.com/office/drawing/2014/main" id="{F8F7DB40-43BF-4AE7-9809-4B5702D7AAC9}"/>
              </a:ext>
            </a:extLst>
          </p:cNvPr>
          <p:cNvSpPr/>
          <p:nvPr/>
        </p:nvSpPr>
        <p:spPr>
          <a:xfrm>
            <a:off x="11306922" y="4978316"/>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96</a:t>
            </a:r>
          </a:p>
        </p:txBody>
      </p:sp>
      <p:sp>
        <p:nvSpPr>
          <p:cNvPr id="205" name="New shape">
            <a:extLst>
              <a:ext uri="{FF2B5EF4-FFF2-40B4-BE49-F238E27FC236}">
                <a16:creationId xmlns:a16="http://schemas.microsoft.com/office/drawing/2014/main" id="{ACF1F24F-6AB0-4523-83D4-9741B133C0FF}"/>
              </a:ext>
            </a:extLst>
          </p:cNvPr>
          <p:cNvSpPr/>
          <p:nvPr/>
        </p:nvSpPr>
        <p:spPr>
          <a:xfrm>
            <a:off x="10837022" y="4978316"/>
            <a:ext cx="407620" cy="217304"/>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74</a:t>
            </a:r>
          </a:p>
        </p:txBody>
      </p:sp>
      <p:sp>
        <p:nvSpPr>
          <p:cNvPr id="206" name="New shape">
            <a:extLst>
              <a:ext uri="{FF2B5EF4-FFF2-40B4-BE49-F238E27FC236}">
                <a16:creationId xmlns:a16="http://schemas.microsoft.com/office/drawing/2014/main" id="{B0274A27-781B-4791-8BDA-EEDEF0F30425}"/>
              </a:ext>
            </a:extLst>
          </p:cNvPr>
          <p:cNvSpPr/>
          <p:nvPr/>
        </p:nvSpPr>
        <p:spPr>
          <a:xfrm>
            <a:off x="5331957" y="1268303"/>
            <a:ext cx="408028"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700" b="1" dirty="0">
                <a:solidFill>
                  <a:srgbClr val="000000"/>
                </a:solidFill>
                <a:latin typeface="Arial"/>
              </a:rPr>
              <a:t>22</a:t>
            </a:r>
          </a:p>
        </p:txBody>
      </p:sp>
      <p:sp>
        <p:nvSpPr>
          <p:cNvPr id="207" name="New shape">
            <a:extLst>
              <a:ext uri="{FF2B5EF4-FFF2-40B4-BE49-F238E27FC236}">
                <a16:creationId xmlns:a16="http://schemas.microsoft.com/office/drawing/2014/main" id="{368411A1-A540-4CC3-BC84-2B07F175E86E}"/>
              </a:ext>
            </a:extLst>
          </p:cNvPr>
          <p:cNvSpPr/>
          <p:nvPr/>
        </p:nvSpPr>
        <p:spPr>
          <a:xfrm>
            <a:off x="5801857" y="1268303"/>
            <a:ext cx="408028"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700" b="1" dirty="0">
                <a:solidFill>
                  <a:srgbClr val="000000"/>
                </a:solidFill>
                <a:latin typeface="Arial"/>
              </a:rPr>
              <a:t>11</a:t>
            </a:r>
          </a:p>
        </p:txBody>
      </p:sp>
      <p:sp>
        <p:nvSpPr>
          <p:cNvPr id="208" name="New shape">
            <a:extLst>
              <a:ext uri="{FF2B5EF4-FFF2-40B4-BE49-F238E27FC236}">
                <a16:creationId xmlns:a16="http://schemas.microsoft.com/office/drawing/2014/main" id="{04DE4DC3-C02F-4737-8738-3388056EE2E1}"/>
              </a:ext>
            </a:extLst>
          </p:cNvPr>
          <p:cNvSpPr/>
          <p:nvPr/>
        </p:nvSpPr>
        <p:spPr>
          <a:xfrm>
            <a:off x="5801859" y="1424437"/>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95</a:t>
            </a:r>
          </a:p>
        </p:txBody>
      </p:sp>
      <p:sp>
        <p:nvSpPr>
          <p:cNvPr id="209" name="New shape">
            <a:extLst>
              <a:ext uri="{FF2B5EF4-FFF2-40B4-BE49-F238E27FC236}">
                <a16:creationId xmlns:a16="http://schemas.microsoft.com/office/drawing/2014/main" id="{78FF3DDA-4262-4AA8-B3BA-1EA144156BEC}"/>
              </a:ext>
            </a:extLst>
          </p:cNvPr>
          <p:cNvSpPr/>
          <p:nvPr/>
        </p:nvSpPr>
        <p:spPr>
          <a:xfrm>
            <a:off x="5331959" y="1424437"/>
            <a:ext cx="407620" cy="21730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61</a:t>
            </a:r>
          </a:p>
        </p:txBody>
      </p:sp>
      <p:sp>
        <p:nvSpPr>
          <p:cNvPr id="210" name="New shape">
            <a:extLst>
              <a:ext uri="{FF2B5EF4-FFF2-40B4-BE49-F238E27FC236}">
                <a16:creationId xmlns:a16="http://schemas.microsoft.com/office/drawing/2014/main" id="{28A1448A-4068-41BE-9A09-DABA827431A3}"/>
              </a:ext>
            </a:extLst>
          </p:cNvPr>
          <p:cNvSpPr/>
          <p:nvPr/>
        </p:nvSpPr>
        <p:spPr>
          <a:xfrm>
            <a:off x="5801859" y="1669688"/>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93</a:t>
            </a:r>
          </a:p>
        </p:txBody>
      </p:sp>
      <p:sp>
        <p:nvSpPr>
          <p:cNvPr id="211" name="New shape">
            <a:extLst>
              <a:ext uri="{FF2B5EF4-FFF2-40B4-BE49-F238E27FC236}">
                <a16:creationId xmlns:a16="http://schemas.microsoft.com/office/drawing/2014/main" id="{D6E8676B-9ABD-41D4-948A-22358E7455A6}"/>
              </a:ext>
            </a:extLst>
          </p:cNvPr>
          <p:cNvSpPr/>
          <p:nvPr/>
        </p:nvSpPr>
        <p:spPr>
          <a:xfrm>
            <a:off x="5331959" y="1669688"/>
            <a:ext cx="407620" cy="21730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72</a:t>
            </a:r>
          </a:p>
        </p:txBody>
      </p:sp>
      <p:sp>
        <p:nvSpPr>
          <p:cNvPr id="212" name="New shape">
            <a:extLst>
              <a:ext uri="{FF2B5EF4-FFF2-40B4-BE49-F238E27FC236}">
                <a16:creationId xmlns:a16="http://schemas.microsoft.com/office/drawing/2014/main" id="{135A9E2D-E371-422B-91F0-D41642067F65}"/>
              </a:ext>
            </a:extLst>
          </p:cNvPr>
          <p:cNvSpPr/>
          <p:nvPr/>
        </p:nvSpPr>
        <p:spPr>
          <a:xfrm>
            <a:off x="5801859" y="1914939"/>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91</a:t>
            </a:r>
          </a:p>
        </p:txBody>
      </p:sp>
      <p:sp>
        <p:nvSpPr>
          <p:cNvPr id="213" name="New shape">
            <a:extLst>
              <a:ext uri="{FF2B5EF4-FFF2-40B4-BE49-F238E27FC236}">
                <a16:creationId xmlns:a16="http://schemas.microsoft.com/office/drawing/2014/main" id="{EEF13F1A-6339-4417-B1E7-A6D8E6280980}"/>
              </a:ext>
            </a:extLst>
          </p:cNvPr>
          <p:cNvSpPr/>
          <p:nvPr/>
        </p:nvSpPr>
        <p:spPr>
          <a:xfrm>
            <a:off x="5331959" y="1914939"/>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81</a:t>
            </a:r>
          </a:p>
        </p:txBody>
      </p:sp>
      <p:sp>
        <p:nvSpPr>
          <p:cNvPr id="214" name="New shape">
            <a:extLst>
              <a:ext uri="{FF2B5EF4-FFF2-40B4-BE49-F238E27FC236}">
                <a16:creationId xmlns:a16="http://schemas.microsoft.com/office/drawing/2014/main" id="{F19C40F2-33CD-42D0-9C71-191CA0791A4B}"/>
              </a:ext>
            </a:extLst>
          </p:cNvPr>
          <p:cNvSpPr/>
          <p:nvPr/>
        </p:nvSpPr>
        <p:spPr>
          <a:xfrm>
            <a:off x="5801859" y="2160189"/>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91</a:t>
            </a:r>
          </a:p>
        </p:txBody>
      </p:sp>
      <p:sp>
        <p:nvSpPr>
          <p:cNvPr id="215" name="New shape">
            <a:extLst>
              <a:ext uri="{FF2B5EF4-FFF2-40B4-BE49-F238E27FC236}">
                <a16:creationId xmlns:a16="http://schemas.microsoft.com/office/drawing/2014/main" id="{39F7D1DD-FC41-4B5B-83DE-885EBBF2368A}"/>
              </a:ext>
            </a:extLst>
          </p:cNvPr>
          <p:cNvSpPr/>
          <p:nvPr/>
        </p:nvSpPr>
        <p:spPr>
          <a:xfrm>
            <a:off x="5331959" y="2160189"/>
            <a:ext cx="407620" cy="21730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69</a:t>
            </a:r>
          </a:p>
        </p:txBody>
      </p:sp>
      <p:sp>
        <p:nvSpPr>
          <p:cNvPr id="216" name="New shape">
            <a:extLst>
              <a:ext uri="{FF2B5EF4-FFF2-40B4-BE49-F238E27FC236}">
                <a16:creationId xmlns:a16="http://schemas.microsoft.com/office/drawing/2014/main" id="{7E4D35B9-37AB-40E0-910B-77B8C238BBD6}"/>
              </a:ext>
            </a:extLst>
          </p:cNvPr>
          <p:cNvSpPr/>
          <p:nvPr/>
        </p:nvSpPr>
        <p:spPr>
          <a:xfrm>
            <a:off x="5801859" y="2696793"/>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97</a:t>
            </a:r>
          </a:p>
        </p:txBody>
      </p:sp>
      <p:sp>
        <p:nvSpPr>
          <p:cNvPr id="217" name="New shape">
            <a:extLst>
              <a:ext uri="{FF2B5EF4-FFF2-40B4-BE49-F238E27FC236}">
                <a16:creationId xmlns:a16="http://schemas.microsoft.com/office/drawing/2014/main" id="{90838A3A-6F0D-4229-94BE-B254682380B0}"/>
              </a:ext>
            </a:extLst>
          </p:cNvPr>
          <p:cNvSpPr/>
          <p:nvPr/>
        </p:nvSpPr>
        <p:spPr>
          <a:xfrm>
            <a:off x="5331959" y="2696793"/>
            <a:ext cx="407620" cy="21730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74</a:t>
            </a:r>
          </a:p>
        </p:txBody>
      </p:sp>
      <p:sp>
        <p:nvSpPr>
          <p:cNvPr id="218" name="New shape">
            <a:extLst>
              <a:ext uri="{FF2B5EF4-FFF2-40B4-BE49-F238E27FC236}">
                <a16:creationId xmlns:a16="http://schemas.microsoft.com/office/drawing/2014/main" id="{7EFBA75B-D0DF-4EB1-BA81-0757ED16893E}"/>
              </a:ext>
            </a:extLst>
          </p:cNvPr>
          <p:cNvSpPr/>
          <p:nvPr/>
        </p:nvSpPr>
        <p:spPr>
          <a:xfrm>
            <a:off x="5801859" y="2942043"/>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97</a:t>
            </a:r>
          </a:p>
        </p:txBody>
      </p:sp>
      <p:sp>
        <p:nvSpPr>
          <p:cNvPr id="219" name="New shape">
            <a:extLst>
              <a:ext uri="{FF2B5EF4-FFF2-40B4-BE49-F238E27FC236}">
                <a16:creationId xmlns:a16="http://schemas.microsoft.com/office/drawing/2014/main" id="{B7C7D595-619D-458B-9480-2513420EF40B}"/>
              </a:ext>
            </a:extLst>
          </p:cNvPr>
          <p:cNvSpPr/>
          <p:nvPr/>
        </p:nvSpPr>
        <p:spPr>
          <a:xfrm>
            <a:off x="5331959" y="2942043"/>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79</a:t>
            </a:r>
          </a:p>
        </p:txBody>
      </p:sp>
      <p:sp>
        <p:nvSpPr>
          <p:cNvPr id="220" name="New shape">
            <a:extLst>
              <a:ext uri="{FF2B5EF4-FFF2-40B4-BE49-F238E27FC236}">
                <a16:creationId xmlns:a16="http://schemas.microsoft.com/office/drawing/2014/main" id="{31FAE116-7D3D-4F2F-B70E-65C6C6D81C7C}"/>
              </a:ext>
            </a:extLst>
          </p:cNvPr>
          <p:cNvSpPr/>
          <p:nvPr/>
        </p:nvSpPr>
        <p:spPr>
          <a:xfrm>
            <a:off x="5801859" y="3187293"/>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77</a:t>
            </a:r>
          </a:p>
        </p:txBody>
      </p:sp>
      <p:sp>
        <p:nvSpPr>
          <p:cNvPr id="221" name="New shape">
            <a:extLst>
              <a:ext uri="{FF2B5EF4-FFF2-40B4-BE49-F238E27FC236}">
                <a16:creationId xmlns:a16="http://schemas.microsoft.com/office/drawing/2014/main" id="{597B8860-5418-43CD-B6D0-C4A7C40849BC}"/>
              </a:ext>
            </a:extLst>
          </p:cNvPr>
          <p:cNvSpPr/>
          <p:nvPr/>
        </p:nvSpPr>
        <p:spPr>
          <a:xfrm>
            <a:off x="5331959" y="3187293"/>
            <a:ext cx="407620" cy="21730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70</a:t>
            </a:r>
          </a:p>
        </p:txBody>
      </p:sp>
      <p:sp>
        <p:nvSpPr>
          <p:cNvPr id="222" name="New shape">
            <a:extLst>
              <a:ext uri="{FF2B5EF4-FFF2-40B4-BE49-F238E27FC236}">
                <a16:creationId xmlns:a16="http://schemas.microsoft.com/office/drawing/2014/main" id="{C81E4789-7DAE-4D39-9BC6-A02080628B2A}"/>
              </a:ext>
            </a:extLst>
          </p:cNvPr>
          <p:cNvSpPr/>
          <p:nvPr/>
        </p:nvSpPr>
        <p:spPr>
          <a:xfrm>
            <a:off x="5801859" y="3432544"/>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86</a:t>
            </a:r>
          </a:p>
        </p:txBody>
      </p:sp>
      <p:sp>
        <p:nvSpPr>
          <p:cNvPr id="223" name="New shape">
            <a:extLst>
              <a:ext uri="{FF2B5EF4-FFF2-40B4-BE49-F238E27FC236}">
                <a16:creationId xmlns:a16="http://schemas.microsoft.com/office/drawing/2014/main" id="{20B1ED7F-0D14-4BC4-81FE-3CF302470D27}"/>
              </a:ext>
            </a:extLst>
          </p:cNvPr>
          <p:cNvSpPr/>
          <p:nvPr/>
        </p:nvSpPr>
        <p:spPr>
          <a:xfrm>
            <a:off x="5331959" y="3432544"/>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79</a:t>
            </a:r>
          </a:p>
        </p:txBody>
      </p:sp>
      <p:sp>
        <p:nvSpPr>
          <p:cNvPr id="224" name="New shape">
            <a:extLst>
              <a:ext uri="{FF2B5EF4-FFF2-40B4-BE49-F238E27FC236}">
                <a16:creationId xmlns:a16="http://schemas.microsoft.com/office/drawing/2014/main" id="{79594D4F-A49B-482A-9260-59676C276414}"/>
              </a:ext>
            </a:extLst>
          </p:cNvPr>
          <p:cNvSpPr/>
          <p:nvPr/>
        </p:nvSpPr>
        <p:spPr>
          <a:xfrm>
            <a:off x="5801859" y="3969148"/>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97</a:t>
            </a:r>
          </a:p>
        </p:txBody>
      </p:sp>
      <p:sp>
        <p:nvSpPr>
          <p:cNvPr id="225" name="New shape">
            <a:extLst>
              <a:ext uri="{FF2B5EF4-FFF2-40B4-BE49-F238E27FC236}">
                <a16:creationId xmlns:a16="http://schemas.microsoft.com/office/drawing/2014/main" id="{218AE741-5FA4-4CFD-99CA-651172845857}"/>
              </a:ext>
            </a:extLst>
          </p:cNvPr>
          <p:cNvSpPr/>
          <p:nvPr/>
        </p:nvSpPr>
        <p:spPr>
          <a:xfrm>
            <a:off x="5331959" y="3969148"/>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80</a:t>
            </a:r>
          </a:p>
        </p:txBody>
      </p:sp>
      <p:sp>
        <p:nvSpPr>
          <p:cNvPr id="226" name="New shape">
            <a:extLst>
              <a:ext uri="{FF2B5EF4-FFF2-40B4-BE49-F238E27FC236}">
                <a16:creationId xmlns:a16="http://schemas.microsoft.com/office/drawing/2014/main" id="{2CD701C6-FD5E-4BFE-95A7-6EC1A8C72986}"/>
              </a:ext>
            </a:extLst>
          </p:cNvPr>
          <p:cNvSpPr/>
          <p:nvPr/>
        </p:nvSpPr>
        <p:spPr>
          <a:xfrm>
            <a:off x="5801859" y="4214397"/>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98</a:t>
            </a:r>
          </a:p>
        </p:txBody>
      </p:sp>
      <p:sp>
        <p:nvSpPr>
          <p:cNvPr id="227" name="New shape">
            <a:extLst>
              <a:ext uri="{FF2B5EF4-FFF2-40B4-BE49-F238E27FC236}">
                <a16:creationId xmlns:a16="http://schemas.microsoft.com/office/drawing/2014/main" id="{237D5F75-572C-40F7-9F58-2CB371F59150}"/>
              </a:ext>
            </a:extLst>
          </p:cNvPr>
          <p:cNvSpPr/>
          <p:nvPr/>
        </p:nvSpPr>
        <p:spPr>
          <a:xfrm>
            <a:off x="5331959" y="4214397"/>
            <a:ext cx="407620" cy="21730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67</a:t>
            </a:r>
          </a:p>
        </p:txBody>
      </p:sp>
      <p:sp>
        <p:nvSpPr>
          <p:cNvPr id="228" name="New shape">
            <a:extLst>
              <a:ext uri="{FF2B5EF4-FFF2-40B4-BE49-F238E27FC236}">
                <a16:creationId xmlns:a16="http://schemas.microsoft.com/office/drawing/2014/main" id="{FAEEE6E3-57A7-4B09-9B5C-A5D42D41DA97}"/>
              </a:ext>
            </a:extLst>
          </p:cNvPr>
          <p:cNvSpPr/>
          <p:nvPr/>
        </p:nvSpPr>
        <p:spPr>
          <a:xfrm>
            <a:off x="5801859" y="4459649"/>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97</a:t>
            </a:r>
          </a:p>
        </p:txBody>
      </p:sp>
      <p:sp>
        <p:nvSpPr>
          <p:cNvPr id="229" name="New shape">
            <a:extLst>
              <a:ext uri="{FF2B5EF4-FFF2-40B4-BE49-F238E27FC236}">
                <a16:creationId xmlns:a16="http://schemas.microsoft.com/office/drawing/2014/main" id="{2DB71E5B-3357-4335-9790-4746E3FA96EF}"/>
              </a:ext>
            </a:extLst>
          </p:cNvPr>
          <p:cNvSpPr/>
          <p:nvPr/>
        </p:nvSpPr>
        <p:spPr>
          <a:xfrm>
            <a:off x="5331959" y="4459649"/>
            <a:ext cx="407620" cy="21730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71</a:t>
            </a:r>
          </a:p>
        </p:txBody>
      </p:sp>
      <p:sp>
        <p:nvSpPr>
          <p:cNvPr id="230" name="New shape">
            <a:extLst>
              <a:ext uri="{FF2B5EF4-FFF2-40B4-BE49-F238E27FC236}">
                <a16:creationId xmlns:a16="http://schemas.microsoft.com/office/drawing/2014/main" id="{FB868759-8567-4127-80A7-7585FFB1BCD5}"/>
              </a:ext>
            </a:extLst>
          </p:cNvPr>
          <p:cNvSpPr/>
          <p:nvPr/>
        </p:nvSpPr>
        <p:spPr>
          <a:xfrm>
            <a:off x="5801859" y="4704899"/>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99</a:t>
            </a:r>
          </a:p>
        </p:txBody>
      </p:sp>
      <p:sp>
        <p:nvSpPr>
          <p:cNvPr id="231" name="New shape">
            <a:extLst>
              <a:ext uri="{FF2B5EF4-FFF2-40B4-BE49-F238E27FC236}">
                <a16:creationId xmlns:a16="http://schemas.microsoft.com/office/drawing/2014/main" id="{C27DC87B-DB31-43F1-B013-6FA58B18B9AB}"/>
              </a:ext>
            </a:extLst>
          </p:cNvPr>
          <p:cNvSpPr/>
          <p:nvPr/>
        </p:nvSpPr>
        <p:spPr>
          <a:xfrm>
            <a:off x="5331959" y="4704899"/>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90</a:t>
            </a:r>
          </a:p>
        </p:txBody>
      </p:sp>
      <p:sp>
        <p:nvSpPr>
          <p:cNvPr id="232" name="New shape">
            <a:extLst>
              <a:ext uri="{FF2B5EF4-FFF2-40B4-BE49-F238E27FC236}">
                <a16:creationId xmlns:a16="http://schemas.microsoft.com/office/drawing/2014/main" id="{04D690F6-3FE1-48E0-990E-18B41ECFE530}"/>
              </a:ext>
            </a:extLst>
          </p:cNvPr>
          <p:cNvSpPr/>
          <p:nvPr/>
        </p:nvSpPr>
        <p:spPr>
          <a:xfrm>
            <a:off x="5802265" y="5196867"/>
            <a:ext cx="407620" cy="217304"/>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92</a:t>
            </a:r>
          </a:p>
        </p:txBody>
      </p:sp>
      <p:sp>
        <p:nvSpPr>
          <p:cNvPr id="233" name="New shape">
            <a:extLst>
              <a:ext uri="{FF2B5EF4-FFF2-40B4-BE49-F238E27FC236}">
                <a16:creationId xmlns:a16="http://schemas.microsoft.com/office/drawing/2014/main" id="{80D06462-D749-418D-9CA4-7C18F77F1F6B}"/>
              </a:ext>
            </a:extLst>
          </p:cNvPr>
          <p:cNvSpPr/>
          <p:nvPr/>
        </p:nvSpPr>
        <p:spPr>
          <a:xfrm>
            <a:off x="5332365" y="5196867"/>
            <a:ext cx="407620" cy="217304"/>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49</a:t>
            </a:r>
          </a:p>
        </p:txBody>
      </p:sp>
      <p:sp>
        <p:nvSpPr>
          <p:cNvPr id="234" name="New shape">
            <a:extLst>
              <a:ext uri="{FF2B5EF4-FFF2-40B4-BE49-F238E27FC236}">
                <a16:creationId xmlns:a16="http://schemas.microsoft.com/office/drawing/2014/main" id="{39C41ADB-10F2-4801-9DAF-7D31797C0D57}"/>
              </a:ext>
            </a:extLst>
          </p:cNvPr>
          <p:cNvSpPr/>
          <p:nvPr/>
        </p:nvSpPr>
        <p:spPr>
          <a:xfrm>
            <a:off x="5802265" y="5866821"/>
            <a:ext cx="407620" cy="217304"/>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99</a:t>
            </a:r>
          </a:p>
        </p:txBody>
      </p:sp>
      <p:sp>
        <p:nvSpPr>
          <p:cNvPr id="235" name="New shape">
            <a:extLst>
              <a:ext uri="{FF2B5EF4-FFF2-40B4-BE49-F238E27FC236}">
                <a16:creationId xmlns:a16="http://schemas.microsoft.com/office/drawing/2014/main" id="{1CB31A7F-C08F-4925-90B7-FC358FC5D4E4}"/>
              </a:ext>
            </a:extLst>
          </p:cNvPr>
          <p:cNvSpPr/>
          <p:nvPr/>
        </p:nvSpPr>
        <p:spPr>
          <a:xfrm>
            <a:off x="5332365" y="5866821"/>
            <a:ext cx="407620" cy="217304"/>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86</a:t>
            </a:r>
          </a:p>
        </p:txBody>
      </p:sp>
      <p:sp>
        <p:nvSpPr>
          <p:cNvPr id="239" name="New shape">
            <a:extLst>
              <a:ext uri="{FF2B5EF4-FFF2-40B4-BE49-F238E27FC236}">
                <a16:creationId xmlns:a16="http://schemas.microsoft.com/office/drawing/2014/main" id="{8C690794-E730-453C-B943-9CF0F1539DC1}"/>
              </a:ext>
            </a:extLst>
          </p:cNvPr>
          <p:cNvSpPr/>
          <p:nvPr/>
        </p:nvSpPr>
        <p:spPr>
          <a:xfrm>
            <a:off x="11736394" y="1948416"/>
            <a:ext cx="407620" cy="217304"/>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+31</a:t>
            </a:r>
            <a:endParaRPr sz="1412" dirty="0">
              <a:solidFill>
                <a:srgbClr val="000000"/>
              </a:solidFill>
              <a:latin typeface="Arial"/>
            </a:endParaRPr>
          </a:p>
        </p:txBody>
      </p:sp>
      <p:sp>
        <p:nvSpPr>
          <p:cNvPr id="240" name="New shape">
            <a:extLst>
              <a:ext uri="{FF2B5EF4-FFF2-40B4-BE49-F238E27FC236}">
                <a16:creationId xmlns:a16="http://schemas.microsoft.com/office/drawing/2014/main" id="{1C14B0DF-A040-4FAC-8534-65E673BB9338}"/>
              </a:ext>
            </a:extLst>
          </p:cNvPr>
          <p:cNvSpPr/>
          <p:nvPr/>
        </p:nvSpPr>
        <p:spPr>
          <a:xfrm rot="16200000">
            <a:off x="10491215" y="1145041"/>
            <a:ext cx="1079500" cy="4064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400" tIns="25400" rIns="25400" bIns="25400" rtlCol="0" anchor="ctr">
            <a:normAutofit/>
          </a:bodyPr>
          <a:lstStyle/>
          <a:p>
            <a:pPr algn="l"/>
            <a:r>
              <a:rPr sz="880" dirty="0">
                <a:solidFill>
                  <a:srgbClr val="000000"/>
                </a:solidFill>
                <a:latin typeface="Arial"/>
              </a:rPr>
              <a:t>2018: </a:t>
            </a:r>
            <a:r>
              <a:rPr lang="en-US" sz="880" dirty="0">
                <a:solidFill>
                  <a:srgbClr val="000000"/>
                </a:solidFill>
                <a:latin typeface="Arial"/>
              </a:rPr>
              <a:t>ENGINEER</a:t>
            </a:r>
            <a:endParaRPr sz="880" dirty="0">
              <a:solidFill>
                <a:srgbClr val="000000"/>
              </a:solidFill>
              <a:latin typeface="Arial"/>
            </a:endParaRPr>
          </a:p>
        </p:txBody>
      </p:sp>
      <p:sp>
        <p:nvSpPr>
          <p:cNvPr id="241" name="New shape">
            <a:extLst>
              <a:ext uri="{FF2B5EF4-FFF2-40B4-BE49-F238E27FC236}">
                <a16:creationId xmlns:a16="http://schemas.microsoft.com/office/drawing/2014/main" id="{D6AD26C7-CE27-4C0C-B3BE-F5730A69DCBC}"/>
              </a:ext>
            </a:extLst>
          </p:cNvPr>
          <p:cNvSpPr/>
          <p:nvPr/>
        </p:nvSpPr>
        <p:spPr>
          <a:xfrm rot="16200000">
            <a:off x="10961115" y="1145041"/>
            <a:ext cx="1079500" cy="406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400" tIns="25400" rIns="25400" bIns="25400" rtlCol="0" anchor="ctr">
            <a:normAutofit/>
          </a:bodyPr>
          <a:lstStyle/>
          <a:p>
            <a:pPr algn="l"/>
            <a:r>
              <a:rPr sz="880" dirty="0">
                <a:solidFill>
                  <a:srgbClr val="000000"/>
                </a:solidFill>
                <a:latin typeface="Arial"/>
              </a:rPr>
              <a:t>2020: </a:t>
            </a:r>
            <a:r>
              <a:rPr lang="en-US" sz="880" dirty="0">
                <a:solidFill>
                  <a:srgbClr val="000000"/>
                </a:solidFill>
                <a:latin typeface="Arial"/>
              </a:rPr>
              <a:t>ENGINEER</a:t>
            </a:r>
            <a:endParaRPr sz="880" dirty="0">
              <a:solidFill>
                <a:srgbClr val="000000"/>
              </a:solidFill>
              <a:latin typeface="Arial"/>
            </a:endParaRPr>
          </a:p>
        </p:txBody>
      </p:sp>
      <p:sp>
        <p:nvSpPr>
          <p:cNvPr id="242" name="New shape">
            <a:extLst>
              <a:ext uri="{FF2B5EF4-FFF2-40B4-BE49-F238E27FC236}">
                <a16:creationId xmlns:a16="http://schemas.microsoft.com/office/drawing/2014/main" id="{9757CA19-1E57-4556-840C-D7B99300CE88}"/>
              </a:ext>
            </a:extLst>
          </p:cNvPr>
          <p:cNvSpPr/>
          <p:nvPr/>
        </p:nvSpPr>
        <p:spPr>
          <a:xfrm rot="16200000">
            <a:off x="11391259" y="1145040"/>
            <a:ext cx="1079500" cy="4064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400" tIns="25400" rIns="25400" bIns="25400" rtlCol="0" anchor="ctr">
            <a:normAutofit/>
          </a:bodyPr>
          <a:lstStyle/>
          <a:p>
            <a:pPr algn="l"/>
            <a:r>
              <a:rPr lang="en-US" sz="880" dirty="0">
                <a:solidFill>
                  <a:srgbClr val="000000"/>
                </a:solidFill>
                <a:latin typeface="Arial"/>
              </a:rPr>
              <a:t>YOY Change</a:t>
            </a:r>
            <a:endParaRPr sz="880" dirty="0">
              <a:solidFill>
                <a:srgbClr val="000000"/>
              </a:solidFill>
              <a:latin typeface="Arial"/>
            </a:endParaRPr>
          </a:p>
        </p:txBody>
      </p:sp>
      <p:sp>
        <p:nvSpPr>
          <p:cNvPr id="7" name="Rectangle 6">
            <a:extLst>
              <a:ext uri="{FF2B5EF4-FFF2-40B4-BE49-F238E27FC236}">
                <a16:creationId xmlns:a16="http://schemas.microsoft.com/office/drawing/2014/main" id="{D8C982D3-5B72-FA43-ABDE-C96DDE65E1A9}"/>
              </a:ext>
            </a:extLst>
          </p:cNvPr>
          <p:cNvSpPr/>
          <p:nvPr/>
        </p:nvSpPr>
        <p:spPr>
          <a:xfrm>
            <a:off x="1255363" y="4959687"/>
            <a:ext cx="5520442" cy="56948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37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a:extLst>
              <a:ext uri="{FF2B5EF4-FFF2-40B4-BE49-F238E27FC236}">
                <a16:creationId xmlns:a16="http://schemas.microsoft.com/office/drawing/2014/main" id="{A9C22E8E-E17C-4D54-ACC8-657A40F3E93A}"/>
              </a:ext>
            </a:extLst>
          </p:cNvPr>
          <p:cNvSpPr/>
          <p:nvPr/>
        </p:nvSpPr>
        <p:spPr>
          <a:xfrm rot="16200000">
            <a:off x="5010141" y="476604"/>
            <a:ext cx="1079500" cy="4064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400" tIns="25400" rIns="25400" bIns="25400" rtlCol="0" anchor="ctr">
            <a:normAutofit/>
          </a:bodyPr>
          <a:lstStyle/>
          <a:p>
            <a:pPr algn="l"/>
            <a:r>
              <a:rPr sz="880" dirty="0">
                <a:solidFill>
                  <a:srgbClr val="000000"/>
                </a:solidFill>
                <a:latin typeface="Arial"/>
              </a:rPr>
              <a:t>2018: DRIVER</a:t>
            </a:r>
          </a:p>
        </p:txBody>
      </p:sp>
      <p:sp>
        <p:nvSpPr>
          <p:cNvPr id="4" name="New shape">
            <a:extLst>
              <a:ext uri="{FF2B5EF4-FFF2-40B4-BE49-F238E27FC236}">
                <a16:creationId xmlns:a16="http://schemas.microsoft.com/office/drawing/2014/main" id="{5BE6ED61-A7BB-4666-9D1B-1CD94961F6F4}"/>
              </a:ext>
            </a:extLst>
          </p:cNvPr>
          <p:cNvSpPr/>
          <p:nvPr/>
        </p:nvSpPr>
        <p:spPr>
          <a:xfrm rot="16200000">
            <a:off x="5480041" y="476604"/>
            <a:ext cx="1079500" cy="406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400" tIns="25400" rIns="25400" bIns="25400" rtlCol="0" anchor="ctr">
            <a:normAutofit/>
          </a:bodyPr>
          <a:lstStyle/>
          <a:p>
            <a:pPr algn="l"/>
            <a:r>
              <a:rPr sz="880" dirty="0">
                <a:solidFill>
                  <a:srgbClr val="000000"/>
                </a:solidFill>
                <a:latin typeface="Arial"/>
              </a:rPr>
              <a:t>2020: DRIVER</a:t>
            </a:r>
          </a:p>
        </p:txBody>
      </p:sp>
      <p:sp>
        <p:nvSpPr>
          <p:cNvPr id="5" name="New shape">
            <a:extLst>
              <a:ext uri="{FF2B5EF4-FFF2-40B4-BE49-F238E27FC236}">
                <a16:creationId xmlns:a16="http://schemas.microsoft.com/office/drawing/2014/main" id="{78992E84-FCF6-4ACF-AD26-62174927DB3A}"/>
              </a:ext>
            </a:extLst>
          </p:cNvPr>
          <p:cNvSpPr/>
          <p:nvPr/>
        </p:nvSpPr>
        <p:spPr>
          <a:xfrm rot="16200000">
            <a:off x="5949941" y="476604"/>
            <a:ext cx="1079500" cy="4064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400" tIns="25400" rIns="25400" bIns="25400" rtlCol="0" anchor="ctr">
            <a:normAutofit/>
          </a:bodyPr>
          <a:lstStyle/>
          <a:p>
            <a:pPr algn="l"/>
            <a:r>
              <a:rPr lang="en-US" sz="880" dirty="0">
                <a:solidFill>
                  <a:srgbClr val="000000"/>
                </a:solidFill>
                <a:latin typeface="Arial"/>
              </a:rPr>
              <a:t>YOY Change</a:t>
            </a:r>
            <a:endParaRPr sz="880" dirty="0">
              <a:solidFill>
                <a:srgbClr val="000000"/>
              </a:solidFill>
              <a:latin typeface="Arial"/>
            </a:endParaRPr>
          </a:p>
        </p:txBody>
      </p:sp>
      <p:sp>
        <p:nvSpPr>
          <p:cNvPr id="6" name="New shape">
            <a:extLst>
              <a:ext uri="{FF2B5EF4-FFF2-40B4-BE49-F238E27FC236}">
                <a16:creationId xmlns:a16="http://schemas.microsoft.com/office/drawing/2014/main" id="{7CB4FFF9-58BC-4769-92DA-3761C07848C9}"/>
              </a:ext>
            </a:extLst>
          </p:cNvPr>
          <p:cNvSpPr/>
          <p:nvPr/>
        </p:nvSpPr>
        <p:spPr>
          <a:xfrm>
            <a:off x="5346282" y="1257655"/>
            <a:ext cx="408028"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700" b="1" dirty="0">
                <a:solidFill>
                  <a:srgbClr val="000000"/>
                </a:solidFill>
                <a:latin typeface="Arial"/>
              </a:rPr>
              <a:t>19</a:t>
            </a:r>
          </a:p>
        </p:txBody>
      </p:sp>
      <p:sp>
        <p:nvSpPr>
          <p:cNvPr id="7" name="New shape">
            <a:extLst>
              <a:ext uri="{FF2B5EF4-FFF2-40B4-BE49-F238E27FC236}">
                <a16:creationId xmlns:a16="http://schemas.microsoft.com/office/drawing/2014/main" id="{0C1E5130-FBEF-4F89-82B8-D28405D1669E}"/>
              </a:ext>
            </a:extLst>
          </p:cNvPr>
          <p:cNvSpPr/>
          <p:nvPr/>
        </p:nvSpPr>
        <p:spPr>
          <a:xfrm>
            <a:off x="5816182" y="1257655"/>
            <a:ext cx="408028"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700" b="1" dirty="0">
                <a:solidFill>
                  <a:srgbClr val="000000"/>
                </a:solidFill>
                <a:latin typeface="Arial"/>
              </a:rPr>
              <a:t>19</a:t>
            </a:r>
          </a:p>
        </p:txBody>
      </p:sp>
      <p:sp>
        <p:nvSpPr>
          <p:cNvPr id="9" name="New shape">
            <a:extLst>
              <a:ext uri="{FF2B5EF4-FFF2-40B4-BE49-F238E27FC236}">
                <a16:creationId xmlns:a16="http://schemas.microsoft.com/office/drawing/2014/main" id="{21BD9B6E-8C50-4C57-BD6E-D7F65AAF2D73}"/>
              </a:ext>
            </a:extLst>
          </p:cNvPr>
          <p:cNvSpPr/>
          <p:nvPr/>
        </p:nvSpPr>
        <p:spPr>
          <a:xfrm>
            <a:off x="6286085" y="1413789"/>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-59</a:t>
            </a:r>
            <a:endParaRPr sz="1412" dirty="0">
              <a:solidFill>
                <a:schemeClr val="tx1"/>
              </a:solidFill>
              <a:latin typeface="Arial"/>
            </a:endParaRPr>
          </a:p>
        </p:txBody>
      </p:sp>
      <p:sp>
        <p:nvSpPr>
          <p:cNvPr id="10" name="New shape">
            <a:extLst>
              <a:ext uri="{FF2B5EF4-FFF2-40B4-BE49-F238E27FC236}">
                <a16:creationId xmlns:a16="http://schemas.microsoft.com/office/drawing/2014/main" id="{CCB3281A-23BF-46DF-874C-E5A4020EDE40}"/>
              </a:ext>
            </a:extLst>
          </p:cNvPr>
          <p:cNvSpPr/>
          <p:nvPr/>
        </p:nvSpPr>
        <p:spPr>
          <a:xfrm>
            <a:off x="5816183" y="1413789"/>
            <a:ext cx="407620" cy="21730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34</a:t>
            </a:r>
          </a:p>
        </p:txBody>
      </p:sp>
      <p:sp>
        <p:nvSpPr>
          <p:cNvPr id="11" name="New shape">
            <a:extLst>
              <a:ext uri="{FF2B5EF4-FFF2-40B4-BE49-F238E27FC236}">
                <a16:creationId xmlns:a16="http://schemas.microsoft.com/office/drawing/2014/main" id="{01C39F42-E0C6-471B-9B3F-84DBE6A1357E}"/>
              </a:ext>
            </a:extLst>
          </p:cNvPr>
          <p:cNvSpPr/>
          <p:nvPr/>
        </p:nvSpPr>
        <p:spPr>
          <a:xfrm>
            <a:off x="5346283" y="1413789"/>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93</a:t>
            </a:r>
          </a:p>
        </p:txBody>
      </p:sp>
      <p:sp>
        <p:nvSpPr>
          <p:cNvPr id="12" name="New shape">
            <a:extLst>
              <a:ext uri="{FF2B5EF4-FFF2-40B4-BE49-F238E27FC236}">
                <a16:creationId xmlns:a16="http://schemas.microsoft.com/office/drawing/2014/main" id="{3F90EA6C-3418-4054-912D-F29EC1352E83}"/>
              </a:ext>
            </a:extLst>
          </p:cNvPr>
          <p:cNvSpPr/>
          <p:nvPr/>
        </p:nvSpPr>
        <p:spPr>
          <a:xfrm>
            <a:off x="6286085" y="1659040"/>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-19</a:t>
            </a:r>
            <a:endParaRPr sz="1412" dirty="0">
              <a:solidFill>
                <a:schemeClr val="tx1"/>
              </a:solidFill>
              <a:latin typeface="Arial"/>
            </a:endParaRPr>
          </a:p>
        </p:txBody>
      </p:sp>
      <p:sp>
        <p:nvSpPr>
          <p:cNvPr id="13" name="New shape">
            <a:extLst>
              <a:ext uri="{FF2B5EF4-FFF2-40B4-BE49-F238E27FC236}">
                <a16:creationId xmlns:a16="http://schemas.microsoft.com/office/drawing/2014/main" id="{2225093B-A704-4F75-B308-F483C0B6FF66}"/>
              </a:ext>
            </a:extLst>
          </p:cNvPr>
          <p:cNvSpPr/>
          <p:nvPr/>
        </p:nvSpPr>
        <p:spPr>
          <a:xfrm>
            <a:off x="5816183" y="1659040"/>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76</a:t>
            </a:r>
          </a:p>
        </p:txBody>
      </p:sp>
      <p:sp>
        <p:nvSpPr>
          <p:cNvPr id="14" name="New shape">
            <a:extLst>
              <a:ext uri="{FF2B5EF4-FFF2-40B4-BE49-F238E27FC236}">
                <a16:creationId xmlns:a16="http://schemas.microsoft.com/office/drawing/2014/main" id="{34E7284C-C30D-4E5C-A30A-D9AB5E56026D}"/>
              </a:ext>
            </a:extLst>
          </p:cNvPr>
          <p:cNvSpPr/>
          <p:nvPr/>
        </p:nvSpPr>
        <p:spPr>
          <a:xfrm>
            <a:off x="5346283" y="1659040"/>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95</a:t>
            </a:r>
          </a:p>
        </p:txBody>
      </p:sp>
      <p:sp>
        <p:nvSpPr>
          <p:cNvPr id="15" name="New shape">
            <a:extLst>
              <a:ext uri="{FF2B5EF4-FFF2-40B4-BE49-F238E27FC236}">
                <a16:creationId xmlns:a16="http://schemas.microsoft.com/office/drawing/2014/main" id="{9ED666BB-4A17-4A09-A80F-7F50361D9B74}"/>
              </a:ext>
            </a:extLst>
          </p:cNvPr>
          <p:cNvSpPr/>
          <p:nvPr/>
        </p:nvSpPr>
        <p:spPr>
          <a:xfrm>
            <a:off x="6286085" y="1904291"/>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-75</a:t>
            </a:r>
            <a:endParaRPr sz="1412" dirty="0">
              <a:solidFill>
                <a:schemeClr val="tx1"/>
              </a:solidFill>
              <a:latin typeface="Arial"/>
            </a:endParaRPr>
          </a:p>
        </p:txBody>
      </p:sp>
      <p:sp>
        <p:nvSpPr>
          <p:cNvPr id="16" name="New shape">
            <a:extLst>
              <a:ext uri="{FF2B5EF4-FFF2-40B4-BE49-F238E27FC236}">
                <a16:creationId xmlns:a16="http://schemas.microsoft.com/office/drawing/2014/main" id="{3CA024ED-97B3-47A5-82C9-FF4C94968CFE}"/>
              </a:ext>
            </a:extLst>
          </p:cNvPr>
          <p:cNvSpPr/>
          <p:nvPr/>
        </p:nvSpPr>
        <p:spPr>
          <a:xfrm>
            <a:off x="5816183" y="1904291"/>
            <a:ext cx="407620" cy="217304"/>
          </a:xfrm>
          <a:prstGeom prst="rect">
            <a:avLst/>
          </a:prstGeom>
          <a:solidFill>
            <a:srgbClr val="EBB3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18</a:t>
            </a:r>
          </a:p>
        </p:txBody>
      </p:sp>
      <p:sp>
        <p:nvSpPr>
          <p:cNvPr id="17" name="New shape">
            <a:extLst>
              <a:ext uri="{FF2B5EF4-FFF2-40B4-BE49-F238E27FC236}">
                <a16:creationId xmlns:a16="http://schemas.microsoft.com/office/drawing/2014/main" id="{E6C6C5D5-5FC5-4672-92A2-2A8C8A656E21}"/>
              </a:ext>
            </a:extLst>
          </p:cNvPr>
          <p:cNvSpPr/>
          <p:nvPr/>
        </p:nvSpPr>
        <p:spPr>
          <a:xfrm>
            <a:off x="5346283" y="1904291"/>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93</a:t>
            </a:r>
          </a:p>
        </p:txBody>
      </p:sp>
      <p:sp>
        <p:nvSpPr>
          <p:cNvPr id="18" name="New shape">
            <a:extLst>
              <a:ext uri="{FF2B5EF4-FFF2-40B4-BE49-F238E27FC236}">
                <a16:creationId xmlns:a16="http://schemas.microsoft.com/office/drawing/2014/main" id="{06962105-67B3-45F6-A30E-078000A508D5}"/>
              </a:ext>
            </a:extLst>
          </p:cNvPr>
          <p:cNvSpPr/>
          <p:nvPr/>
        </p:nvSpPr>
        <p:spPr>
          <a:xfrm>
            <a:off x="6286085" y="2149541"/>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-69</a:t>
            </a:r>
            <a:endParaRPr sz="1412" dirty="0">
              <a:solidFill>
                <a:schemeClr val="tx1"/>
              </a:solidFill>
              <a:latin typeface="Arial"/>
            </a:endParaRPr>
          </a:p>
        </p:txBody>
      </p:sp>
      <p:sp>
        <p:nvSpPr>
          <p:cNvPr id="19" name="New shape">
            <a:extLst>
              <a:ext uri="{FF2B5EF4-FFF2-40B4-BE49-F238E27FC236}">
                <a16:creationId xmlns:a16="http://schemas.microsoft.com/office/drawing/2014/main" id="{B0625CCC-9684-48A7-9046-6757C6E92820}"/>
              </a:ext>
            </a:extLst>
          </p:cNvPr>
          <p:cNvSpPr/>
          <p:nvPr/>
        </p:nvSpPr>
        <p:spPr>
          <a:xfrm>
            <a:off x="5816183" y="2149541"/>
            <a:ext cx="407620" cy="21730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28</a:t>
            </a:r>
          </a:p>
        </p:txBody>
      </p:sp>
      <p:sp>
        <p:nvSpPr>
          <p:cNvPr id="20" name="New shape">
            <a:extLst>
              <a:ext uri="{FF2B5EF4-FFF2-40B4-BE49-F238E27FC236}">
                <a16:creationId xmlns:a16="http://schemas.microsoft.com/office/drawing/2014/main" id="{49548140-BE3B-468D-9794-507E1FF66EE8}"/>
              </a:ext>
            </a:extLst>
          </p:cNvPr>
          <p:cNvSpPr/>
          <p:nvPr/>
        </p:nvSpPr>
        <p:spPr>
          <a:xfrm>
            <a:off x="5346283" y="2149541"/>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97</a:t>
            </a:r>
          </a:p>
        </p:txBody>
      </p:sp>
      <p:sp>
        <p:nvSpPr>
          <p:cNvPr id="21" name="New shape">
            <a:extLst>
              <a:ext uri="{FF2B5EF4-FFF2-40B4-BE49-F238E27FC236}">
                <a16:creationId xmlns:a16="http://schemas.microsoft.com/office/drawing/2014/main" id="{C484C17A-6A85-46E5-B13B-91AA437BABFB}"/>
              </a:ext>
            </a:extLst>
          </p:cNvPr>
          <p:cNvSpPr/>
          <p:nvPr/>
        </p:nvSpPr>
        <p:spPr>
          <a:xfrm>
            <a:off x="6286085" y="2686145"/>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-41</a:t>
            </a:r>
            <a:endParaRPr sz="1412" dirty="0">
              <a:solidFill>
                <a:schemeClr val="tx1"/>
              </a:solidFill>
              <a:latin typeface="Arial"/>
            </a:endParaRPr>
          </a:p>
        </p:txBody>
      </p:sp>
      <p:sp>
        <p:nvSpPr>
          <p:cNvPr id="22" name="New shape">
            <a:extLst>
              <a:ext uri="{FF2B5EF4-FFF2-40B4-BE49-F238E27FC236}">
                <a16:creationId xmlns:a16="http://schemas.microsoft.com/office/drawing/2014/main" id="{406E7ECB-8570-4B88-A3BB-7164B1A2D728}"/>
              </a:ext>
            </a:extLst>
          </p:cNvPr>
          <p:cNvSpPr/>
          <p:nvPr/>
        </p:nvSpPr>
        <p:spPr>
          <a:xfrm>
            <a:off x="5816183" y="2686145"/>
            <a:ext cx="407620" cy="21730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56</a:t>
            </a:r>
          </a:p>
        </p:txBody>
      </p:sp>
      <p:sp>
        <p:nvSpPr>
          <p:cNvPr id="23" name="New shape">
            <a:extLst>
              <a:ext uri="{FF2B5EF4-FFF2-40B4-BE49-F238E27FC236}">
                <a16:creationId xmlns:a16="http://schemas.microsoft.com/office/drawing/2014/main" id="{995C5506-90A4-43E0-899F-20CE67743357}"/>
              </a:ext>
            </a:extLst>
          </p:cNvPr>
          <p:cNvSpPr/>
          <p:nvPr/>
        </p:nvSpPr>
        <p:spPr>
          <a:xfrm>
            <a:off x="5346283" y="2686145"/>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97</a:t>
            </a:r>
          </a:p>
        </p:txBody>
      </p:sp>
      <p:sp>
        <p:nvSpPr>
          <p:cNvPr id="24" name="New shape">
            <a:extLst>
              <a:ext uri="{FF2B5EF4-FFF2-40B4-BE49-F238E27FC236}">
                <a16:creationId xmlns:a16="http://schemas.microsoft.com/office/drawing/2014/main" id="{D742DE5B-B282-45D3-86C6-80492DDD28B1}"/>
              </a:ext>
            </a:extLst>
          </p:cNvPr>
          <p:cNvSpPr/>
          <p:nvPr/>
        </p:nvSpPr>
        <p:spPr>
          <a:xfrm>
            <a:off x="6286085" y="2931395"/>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-82</a:t>
            </a:r>
            <a:endParaRPr sz="1412" dirty="0">
              <a:solidFill>
                <a:schemeClr val="tx1"/>
              </a:solidFill>
              <a:latin typeface="Arial"/>
            </a:endParaRPr>
          </a:p>
        </p:txBody>
      </p:sp>
      <p:sp>
        <p:nvSpPr>
          <p:cNvPr id="25" name="New shape">
            <a:extLst>
              <a:ext uri="{FF2B5EF4-FFF2-40B4-BE49-F238E27FC236}">
                <a16:creationId xmlns:a16="http://schemas.microsoft.com/office/drawing/2014/main" id="{8C7E2597-A82D-4E14-A1FC-E170993AC266}"/>
              </a:ext>
            </a:extLst>
          </p:cNvPr>
          <p:cNvSpPr/>
          <p:nvPr/>
        </p:nvSpPr>
        <p:spPr>
          <a:xfrm>
            <a:off x="5816183" y="2931395"/>
            <a:ext cx="407620" cy="217304"/>
          </a:xfrm>
          <a:prstGeom prst="rect">
            <a:avLst/>
          </a:prstGeom>
          <a:solidFill>
            <a:srgbClr val="EBB3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15</a:t>
            </a:r>
          </a:p>
        </p:txBody>
      </p:sp>
      <p:sp>
        <p:nvSpPr>
          <p:cNvPr id="26" name="New shape">
            <a:extLst>
              <a:ext uri="{FF2B5EF4-FFF2-40B4-BE49-F238E27FC236}">
                <a16:creationId xmlns:a16="http://schemas.microsoft.com/office/drawing/2014/main" id="{1B16C7E9-2817-4693-B694-9FE688CBD469}"/>
              </a:ext>
            </a:extLst>
          </p:cNvPr>
          <p:cNvSpPr/>
          <p:nvPr/>
        </p:nvSpPr>
        <p:spPr>
          <a:xfrm>
            <a:off x="5346283" y="2931395"/>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97</a:t>
            </a:r>
          </a:p>
        </p:txBody>
      </p:sp>
      <p:sp>
        <p:nvSpPr>
          <p:cNvPr id="27" name="New shape">
            <a:extLst>
              <a:ext uri="{FF2B5EF4-FFF2-40B4-BE49-F238E27FC236}">
                <a16:creationId xmlns:a16="http://schemas.microsoft.com/office/drawing/2014/main" id="{605825B9-BE8B-4077-AB6F-1EC2B2FFA897}"/>
              </a:ext>
            </a:extLst>
          </p:cNvPr>
          <p:cNvSpPr/>
          <p:nvPr/>
        </p:nvSpPr>
        <p:spPr>
          <a:xfrm>
            <a:off x="6286085" y="3176645"/>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-78</a:t>
            </a:r>
            <a:endParaRPr sz="1412" dirty="0">
              <a:solidFill>
                <a:schemeClr val="tx1"/>
              </a:solidFill>
              <a:latin typeface="Arial"/>
            </a:endParaRPr>
          </a:p>
        </p:txBody>
      </p:sp>
      <p:sp>
        <p:nvSpPr>
          <p:cNvPr id="28" name="New shape">
            <a:extLst>
              <a:ext uri="{FF2B5EF4-FFF2-40B4-BE49-F238E27FC236}">
                <a16:creationId xmlns:a16="http://schemas.microsoft.com/office/drawing/2014/main" id="{89EFEB36-A8E8-4DAF-870E-37B3B041B34B}"/>
              </a:ext>
            </a:extLst>
          </p:cNvPr>
          <p:cNvSpPr/>
          <p:nvPr/>
        </p:nvSpPr>
        <p:spPr>
          <a:xfrm>
            <a:off x="5816183" y="3176645"/>
            <a:ext cx="407620" cy="217304"/>
          </a:xfrm>
          <a:prstGeom prst="rect">
            <a:avLst/>
          </a:prstGeom>
          <a:solidFill>
            <a:srgbClr val="EBB3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16</a:t>
            </a:r>
          </a:p>
        </p:txBody>
      </p:sp>
      <p:sp>
        <p:nvSpPr>
          <p:cNvPr id="29" name="New shape">
            <a:extLst>
              <a:ext uri="{FF2B5EF4-FFF2-40B4-BE49-F238E27FC236}">
                <a16:creationId xmlns:a16="http://schemas.microsoft.com/office/drawing/2014/main" id="{B426A5CB-A330-4D66-B852-C80BCDC33033}"/>
              </a:ext>
            </a:extLst>
          </p:cNvPr>
          <p:cNvSpPr/>
          <p:nvPr/>
        </p:nvSpPr>
        <p:spPr>
          <a:xfrm>
            <a:off x="5346283" y="3176645"/>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94</a:t>
            </a:r>
          </a:p>
        </p:txBody>
      </p:sp>
      <p:sp>
        <p:nvSpPr>
          <p:cNvPr id="30" name="New shape">
            <a:extLst>
              <a:ext uri="{FF2B5EF4-FFF2-40B4-BE49-F238E27FC236}">
                <a16:creationId xmlns:a16="http://schemas.microsoft.com/office/drawing/2014/main" id="{8F893FC1-5B69-40EA-AE68-8D98FC1C1EF3}"/>
              </a:ext>
            </a:extLst>
          </p:cNvPr>
          <p:cNvSpPr/>
          <p:nvPr/>
        </p:nvSpPr>
        <p:spPr>
          <a:xfrm>
            <a:off x="6286085" y="3421896"/>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a:t>
            </a:r>
            <a:r>
              <a:rPr sz="1412" dirty="0">
                <a:solidFill>
                  <a:schemeClr val="tx1"/>
                </a:solidFill>
                <a:latin typeface="Arial"/>
              </a:rPr>
              <a:t>6</a:t>
            </a:r>
            <a:r>
              <a:rPr lang="en-US" sz="1412" dirty="0">
                <a:solidFill>
                  <a:schemeClr val="tx1"/>
                </a:solidFill>
                <a:latin typeface="Arial"/>
              </a:rPr>
              <a:t>9</a:t>
            </a:r>
            <a:endParaRPr sz="1412" dirty="0">
              <a:solidFill>
                <a:schemeClr val="tx1"/>
              </a:solidFill>
              <a:latin typeface="Arial"/>
            </a:endParaRPr>
          </a:p>
        </p:txBody>
      </p:sp>
      <p:sp>
        <p:nvSpPr>
          <p:cNvPr id="31" name="New shape">
            <a:extLst>
              <a:ext uri="{FF2B5EF4-FFF2-40B4-BE49-F238E27FC236}">
                <a16:creationId xmlns:a16="http://schemas.microsoft.com/office/drawing/2014/main" id="{9E24280E-1982-4F7E-8910-C593B488B80A}"/>
              </a:ext>
            </a:extLst>
          </p:cNvPr>
          <p:cNvSpPr/>
          <p:nvPr/>
        </p:nvSpPr>
        <p:spPr>
          <a:xfrm>
            <a:off x="5816183" y="3421896"/>
            <a:ext cx="407620" cy="217304"/>
          </a:xfrm>
          <a:prstGeom prst="rect">
            <a:avLst/>
          </a:prstGeom>
          <a:solidFill>
            <a:srgbClr val="EBB3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25</a:t>
            </a:r>
          </a:p>
        </p:txBody>
      </p:sp>
      <p:sp>
        <p:nvSpPr>
          <p:cNvPr id="32" name="New shape">
            <a:extLst>
              <a:ext uri="{FF2B5EF4-FFF2-40B4-BE49-F238E27FC236}">
                <a16:creationId xmlns:a16="http://schemas.microsoft.com/office/drawing/2014/main" id="{97F80F24-F368-433E-B594-AD426E585647}"/>
              </a:ext>
            </a:extLst>
          </p:cNvPr>
          <p:cNvSpPr/>
          <p:nvPr/>
        </p:nvSpPr>
        <p:spPr>
          <a:xfrm>
            <a:off x="5346283" y="3421896"/>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94</a:t>
            </a:r>
          </a:p>
        </p:txBody>
      </p:sp>
      <p:sp>
        <p:nvSpPr>
          <p:cNvPr id="33" name="New shape">
            <a:extLst>
              <a:ext uri="{FF2B5EF4-FFF2-40B4-BE49-F238E27FC236}">
                <a16:creationId xmlns:a16="http://schemas.microsoft.com/office/drawing/2014/main" id="{63BDE38A-1A88-4980-A655-7B6EF23CDEBF}"/>
              </a:ext>
            </a:extLst>
          </p:cNvPr>
          <p:cNvSpPr/>
          <p:nvPr/>
        </p:nvSpPr>
        <p:spPr>
          <a:xfrm>
            <a:off x="6286085" y="3958500"/>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-31</a:t>
            </a:r>
            <a:endParaRPr sz="1412" dirty="0">
              <a:solidFill>
                <a:schemeClr val="tx1"/>
              </a:solidFill>
              <a:latin typeface="Arial"/>
            </a:endParaRPr>
          </a:p>
        </p:txBody>
      </p:sp>
      <p:sp>
        <p:nvSpPr>
          <p:cNvPr id="34" name="New shape">
            <a:extLst>
              <a:ext uri="{FF2B5EF4-FFF2-40B4-BE49-F238E27FC236}">
                <a16:creationId xmlns:a16="http://schemas.microsoft.com/office/drawing/2014/main" id="{52571236-6007-4C6F-9850-2C5F74615EBB}"/>
              </a:ext>
            </a:extLst>
          </p:cNvPr>
          <p:cNvSpPr/>
          <p:nvPr/>
        </p:nvSpPr>
        <p:spPr>
          <a:xfrm>
            <a:off x="5816183" y="3958500"/>
            <a:ext cx="407620" cy="21730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67</a:t>
            </a:r>
          </a:p>
        </p:txBody>
      </p:sp>
      <p:sp>
        <p:nvSpPr>
          <p:cNvPr id="35" name="New shape">
            <a:extLst>
              <a:ext uri="{FF2B5EF4-FFF2-40B4-BE49-F238E27FC236}">
                <a16:creationId xmlns:a16="http://schemas.microsoft.com/office/drawing/2014/main" id="{6EE41A9C-3D61-4A45-89F6-1370E5E9C3EE}"/>
              </a:ext>
            </a:extLst>
          </p:cNvPr>
          <p:cNvSpPr/>
          <p:nvPr/>
        </p:nvSpPr>
        <p:spPr>
          <a:xfrm>
            <a:off x="5346283" y="3958500"/>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98</a:t>
            </a:r>
          </a:p>
        </p:txBody>
      </p:sp>
      <p:sp>
        <p:nvSpPr>
          <p:cNvPr id="36" name="New shape">
            <a:extLst>
              <a:ext uri="{FF2B5EF4-FFF2-40B4-BE49-F238E27FC236}">
                <a16:creationId xmlns:a16="http://schemas.microsoft.com/office/drawing/2014/main" id="{0A2D9F75-C139-4945-8796-F3BE63F71D25}"/>
              </a:ext>
            </a:extLst>
          </p:cNvPr>
          <p:cNvSpPr/>
          <p:nvPr/>
        </p:nvSpPr>
        <p:spPr>
          <a:xfrm>
            <a:off x="6286085" y="4203749"/>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-69</a:t>
            </a:r>
            <a:endParaRPr sz="1412" dirty="0">
              <a:solidFill>
                <a:schemeClr val="tx1"/>
              </a:solidFill>
              <a:latin typeface="Arial"/>
            </a:endParaRPr>
          </a:p>
        </p:txBody>
      </p:sp>
      <p:sp>
        <p:nvSpPr>
          <p:cNvPr id="37" name="New shape">
            <a:extLst>
              <a:ext uri="{FF2B5EF4-FFF2-40B4-BE49-F238E27FC236}">
                <a16:creationId xmlns:a16="http://schemas.microsoft.com/office/drawing/2014/main" id="{CDB579C2-073D-4313-AA57-7AD918F61348}"/>
              </a:ext>
            </a:extLst>
          </p:cNvPr>
          <p:cNvSpPr/>
          <p:nvPr/>
        </p:nvSpPr>
        <p:spPr>
          <a:xfrm>
            <a:off x="5816183" y="4203749"/>
            <a:ext cx="407620" cy="217304"/>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26</a:t>
            </a:r>
          </a:p>
        </p:txBody>
      </p:sp>
      <p:sp>
        <p:nvSpPr>
          <p:cNvPr id="38" name="New shape">
            <a:extLst>
              <a:ext uri="{FF2B5EF4-FFF2-40B4-BE49-F238E27FC236}">
                <a16:creationId xmlns:a16="http://schemas.microsoft.com/office/drawing/2014/main" id="{A577D4A1-547F-429D-93F3-A41A5257666F}"/>
              </a:ext>
            </a:extLst>
          </p:cNvPr>
          <p:cNvSpPr/>
          <p:nvPr/>
        </p:nvSpPr>
        <p:spPr>
          <a:xfrm>
            <a:off x="5346283" y="4203749"/>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95</a:t>
            </a:r>
          </a:p>
        </p:txBody>
      </p:sp>
      <p:sp>
        <p:nvSpPr>
          <p:cNvPr id="39" name="New shape">
            <a:extLst>
              <a:ext uri="{FF2B5EF4-FFF2-40B4-BE49-F238E27FC236}">
                <a16:creationId xmlns:a16="http://schemas.microsoft.com/office/drawing/2014/main" id="{464E0E08-EF16-4985-A9D2-3CC13CDB05DB}"/>
              </a:ext>
            </a:extLst>
          </p:cNvPr>
          <p:cNvSpPr/>
          <p:nvPr/>
        </p:nvSpPr>
        <p:spPr>
          <a:xfrm>
            <a:off x="6286085" y="4449001"/>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-31</a:t>
            </a:r>
            <a:endParaRPr sz="1412" dirty="0">
              <a:solidFill>
                <a:schemeClr val="tx1"/>
              </a:solidFill>
              <a:latin typeface="Arial"/>
            </a:endParaRPr>
          </a:p>
        </p:txBody>
      </p:sp>
      <p:sp>
        <p:nvSpPr>
          <p:cNvPr id="40" name="New shape">
            <a:extLst>
              <a:ext uri="{FF2B5EF4-FFF2-40B4-BE49-F238E27FC236}">
                <a16:creationId xmlns:a16="http://schemas.microsoft.com/office/drawing/2014/main" id="{BC1C09AA-A4D9-4BB1-A573-D19CAA3A095C}"/>
              </a:ext>
            </a:extLst>
          </p:cNvPr>
          <p:cNvSpPr/>
          <p:nvPr/>
        </p:nvSpPr>
        <p:spPr>
          <a:xfrm>
            <a:off x="5816183" y="4449001"/>
            <a:ext cx="407620" cy="21730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62</a:t>
            </a:r>
          </a:p>
        </p:txBody>
      </p:sp>
      <p:sp>
        <p:nvSpPr>
          <p:cNvPr id="41" name="New shape">
            <a:extLst>
              <a:ext uri="{FF2B5EF4-FFF2-40B4-BE49-F238E27FC236}">
                <a16:creationId xmlns:a16="http://schemas.microsoft.com/office/drawing/2014/main" id="{AEA068A1-2E0F-4080-90E4-D750D4803A49}"/>
              </a:ext>
            </a:extLst>
          </p:cNvPr>
          <p:cNvSpPr/>
          <p:nvPr/>
        </p:nvSpPr>
        <p:spPr>
          <a:xfrm>
            <a:off x="5346283" y="4449001"/>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93</a:t>
            </a:r>
          </a:p>
        </p:txBody>
      </p:sp>
      <p:sp>
        <p:nvSpPr>
          <p:cNvPr id="42" name="New shape">
            <a:extLst>
              <a:ext uri="{FF2B5EF4-FFF2-40B4-BE49-F238E27FC236}">
                <a16:creationId xmlns:a16="http://schemas.microsoft.com/office/drawing/2014/main" id="{398177E6-8BBE-453E-B11A-FBF460021B63}"/>
              </a:ext>
            </a:extLst>
          </p:cNvPr>
          <p:cNvSpPr/>
          <p:nvPr/>
        </p:nvSpPr>
        <p:spPr>
          <a:xfrm>
            <a:off x="6286085" y="4694251"/>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chemeClr val="tx1"/>
                </a:solidFill>
                <a:latin typeface="Arial"/>
              </a:rPr>
              <a:t>-34</a:t>
            </a:r>
            <a:endParaRPr sz="1412" dirty="0">
              <a:solidFill>
                <a:schemeClr val="tx1"/>
              </a:solidFill>
              <a:latin typeface="Arial"/>
            </a:endParaRPr>
          </a:p>
        </p:txBody>
      </p:sp>
      <p:sp>
        <p:nvSpPr>
          <p:cNvPr id="43" name="New shape">
            <a:extLst>
              <a:ext uri="{FF2B5EF4-FFF2-40B4-BE49-F238E27FC236}">
                <a16:creationId xmlns:a16="http://schemas.microsoft.com/office/drawing/2014/main" id="{C9D612C5-5EA5-49BC-87C0-AB13F6095965}"/>
              </a:ext>
            </a:extLst>
          </p:cNvPr>
          <p:cNvSpPr/>
          <p:nvPr/>
        </p:nvSpPr>
        <p:spPr>
          <a:xfrm>
            <a:off x="5816183" y="4694251"/>
            <a:ext cx="407620" cy="217304"/>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64</a:t>
            </a:r>
          </a:p>
        </p:txBody>
      </p:sp>
      <p:sp>
        <p:nvSpPr>
          <p:cNvPr id="44" name="New shape">
            <a:extLst>
              <a:ext uri="{FF2B5EF4-FFF2-40B4-BE49-F238E27FC236}">
                <a16:creationId xmlns:a16="http://schemas.microsoft.com/office/drawing/2014/main" id="{AC05F5A3-9368-4235-B692-FC936885EB36}"/>
              </a:ext>
            </a:extLst>
          </p:cNvPr>
          <p:cNvSpPr/>
          <p:nvPr/>
        </p:nvSpPr>
        <p:spPr>
          <a:xfrm>
            <a:off x="5346283" y="4694251"/>
            <a:ext cx="407620" cy="217304"/>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98</a:t>
            </a:r>
          </a:p>
        </p:txBody>
      </p:sp>
      <p:sp>
        <p:nvSpPr>
          <p:cNvPr id="45" name="New shape">
            <a:extLst>
              <a:ext uri="{FF2B5EF4-FFF2-40B4-BE49-F238E27FC236}">
                <a16:creationId xmlns:a16="http://schemas.microsoft.com/office/drawing/2014/main" id="{1B56190B-C179-46F8-BA15-FF3761CA27A4}"/>
              </a:ext>
            </a:extLst>
          </p:cNvPr>
          <p:cNvSpPr/>
          <p:nvPr/>
        </p:nvSpPr>
        <p:spPr>
          <a:xfrm>
            <a:off x="2884745" y="1218576"/>
            <a:ext cx="2332369" cy="23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529" dirty="0">
                <a:solidFill>
                  <a:srgbClr val="CE3E2B"/>
                </a:solidFill>
                <a:latin typeface="Arial"/>
              </a:rPr>
              <a:t>Strategic Direction &amp; Intent</a:t>
            </a:r>
          </a:p>
        </p:txBody>
      </p:sp>
      <p:sp>
        <p:nvSpPr>
          <p:cNvPr id="46" name="New shape">
            <a:extLst>
              <a:ext uri="{FF2B5EF4-FFF2-40B4-BE49-F238E27FC236}">
                <a16:creationId xmlns:a16="http://schemas.microsoft.com/office/drawing/2014/main" id="{AF60D3B1-E780-4345-BF0D-3CE87A4BE18C}"/>
              </a:ext>
            </a:extLst>
          </p:cNvPr>
          <p:cNvSpPr/>
          <p:nvPr/>
        </p:nvSpPr>
        <p:spPr>
          <a:xfrm>
            <a:off x="-4820657" y="1478811"/>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There is a long-term purpose and direction.</a:t>
            </a:r>
          </a:p>
        </p:txBody>
      </p:sp>
      <p:sp>
        <p:nvSpPr>
          <p:cNvPr id="47" name="New shape">
            <a:extLst>
              <a:ext uri="{FF2B5EF4-FFF2-40B4-BE49-F238E27FC236}">
                <a16:creationId xmlns:a16="http://schemas.microsoft.com/office/drawing/2014/main" id="{133DD641-BEE4-4FF4-B09C-6527B54FFC72}"/>
              </a:ext>
            </a:extLst>
          </p:cNvPr>
          <p:cNvSpPr/>
          <p:nvPr/>
        </p:nvSpPr>
        <p:spPr>
          <a:xfrm>
            <a:off x="-4820657" y="1724062"/>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Our strategy leads other organizations to change the way they compete in the industry.</a:t>
            </a:r>
          </a:p>
        </p:txBody>
      </p:sp>
      <p:sp>
        <p:nvSpPr>
          <p:cNvPr id="48" name="New shape">
            <a:extLst>
              <a:ext uri="{FF2B5EF4-FFF2-40B4-BE49-F238E27FC236}">
                <a16:creationId xmlns:a16="http://schemas.microsoft.com/office/drawing/2014/main" id="{E20CBD4D-9E1C-4801-B916-F4250379751C}"/>
              </a:ext>
            </a:extLst>
          </p:cNvPr>
          <p:cNvSpPr/>
          <p:nvPr/>
        </p:nvSpPr>
        <p:spPr>
          <a:xfrm>
            <a:off x="-4820657" y="1969313"/>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There is a clear mission that gives meaning and direction to our work.</a:t>
            </a:r>
          </a:p>
        </p:txBody>
      </p:sp>
      <p:sp>
        <p:nvSpPr>
          <p:cNvPr id="49" name="New shape">
            <a:extLst>
              <a:ext uri="{FF2B5EF4-FFF2-40B4-BE49-F238E27FC236}">
                <a16:creationId xmlns:a16="http://schemas.microsoft.com/office/drawing/2014/main" id="{4EB74F99-F20F-4ADD-89DA-4540056C0B52}"/>
              </a:ext>
            </a:extLst>
          </p:cNvPr>
          <p:cNvSpPr/>
          <p:nvPr/>
        </p:nvSpPr>
        <p:spPr>
          <a:xfrm>
            <a:off x="-4820657" y="2214562"/>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There is a clear strategy for the future.</a:t>
            </a:r>
          </a:p>
        </p:txBody>
      </p:sp>
      <p:sp>
        <p:nvSpPr>
          <p:cNvPr id="50" name="New shape">
            <a:extLst>
              <a:ext uri="{FF2B5EF4-FFF2-40B4-BE49-F238E27FC236}">
                <a16:creationId xmlns:a16="http://schemas.microsoft.com/office/drawing/2014/main" id="{554F056A-A508-4BAF-B192-1B10F4645902}"/>
              </a:ext>
            </a:extLst>
          </p:cNvPr>
          <p:cNvSpPr/>
          <p:nvPr/>
        </p:nvSpPr>
        <p:spPr>
          <a:xfrm>
            <a:off x="3548700" y="2490930"/>
            <a:ext cx="1665520" cy="23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529" dirty="0">
                <a:solidFill>
                  <a:srgbClr val="CE3E2B"/>
                </a:solidFill>
                <a:latin typeface="Arial"/>
              </a:rPr>
              <a:t>Goals &amp; Objectives</a:t>
            </a:r>
          </a:p>
        </p:txBody>
      </p:sp>
      <p:sp>
        <p:nvSpPr>
          <p:cNvPr id="51" name="New shape">
            <a:extLst>
              <a:ext uri="{FF2B5EF4-FFF2-40B4-BE49-F238E27FC236}">
                <a16:creationId xmlns:a16="http://schemas.microsoft.com/office/drawing/2014/main" id="{1EB213A4-07B5-4E04-943F-D8B9D96B0188}"/>
              </a:ext>
            </a:extLst>
          </p:cNvPr>
          <p:cNvSpPr/>
          <p:nvPr/>
        </p:nvSpPr>
        <p:spPr>
          <a:xfrm>
            <a:off x="-4820657" y="2751166"/>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There is widespread agreement about goals.</a:t>
            </a:r>
          </a:p>
        </p:txBody>
      </p:sp>
      <p:sp>
        <p:nvSpPr>
          <p:cNvPr id="52" name="New shape">
            <a:extLst>
              <a:ext uri="{FF2B5EF4-FFF2-40B4-BE49-F238E27FC236}">
                <a16:creationId xmlns:a16="http://schemas.microsoft.com/office/drawing/2014/main" id="{17A19554-001E-43AD-8FAA-96BA057E8C3F}"/>
              </a:ext>
            </a:extLst>
          </p:cNvPr>
          <p:cNvSpPr/>
          <p:nvPr/>
        </p:nvSpPr>
        <p:spPr>
          <a:xfrm>
            <a:off x="-4820657" y="2996417"/>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FF0000"/>
                </a:solidFill>
                <a:latin typeface="Arial"/>
              </a:rPr>
              <a:t>Leaders</a:t>
            </a:r>
            <a:r>
              <a:rPr sz="1059" dirty="0">
                <a:solidFill>
                  <a:srgbClr val="000000"/>
                </a:solidFill>
                <a:latin typeface="Arial"/>
              </a:rPr>
              <a:t> set goals that are ambitious, but realistic.</a:t>
            </a:r>
          </a:p>
        </p:txBody>
      </p:sp>
      <p:sp>
        <p:nvSpPr>
          <p:cNvPr id="53" name="New shape">
            <a:extLst>
              <a:ext uri="{FF2B5EF4-FFF2-40B4-BE49-F238E27FC236}">
                <a16:creationId xmlns:a16="http://schemas.microsoft.com/office/drawing/2014/main" id="{79CD90EC-07E5-4239-8DFC-16555B35F482}"/>
              </a:ext>
            </a:extLst>
          </p:cNvPr>
          <p:cNvSpPr/>
          <p:nvPr/>
        </p:nvSpPr>
        <p:spPr>
          <a:xfrm>
            <a:off x="-4820657" y="3241667"/>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The leadership has clearly stated the objectives we are trying to meet.</a:t>
            </a:r>
          </a:p>
        </p:txBody>
      </p:sp>
      <p:sp>
        <p:nvSpPr>
          <p:cNvPr id="54" name="New shape">
            <a:extLst>
              <a:ext uri="{FF2B5EF4-FFF2-40B4-BE49-F238E27FC236}">
                <a16:creationId xmlns:a16="http://schemas.microsoft.com/office/drawing/2014/main" id="{B865BA8D-C124-40B3-A9D7-A66835E996BB}"/>
              </a:ext>
            </a:extLst>
          </p:cNvPr>
          <p:cNvSpPr/>
          <p:nvPr/>
        </p:nvSpPr>
        <p:spPr>
          <a:xfrm>
            <a:off x="-4820657" y="3486918"/>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continuously track our progress against our stated goals.</a:t>
            </a:r>
          </a:p>
        </p:txBody>
      </p:sp>
      <p:sp>
        <p:nvSpPr>
          <p:cNvPr id="55" name="New shape">
            <a:extLst>
              <a:ext uri="{FF2B5EF4-FFF2-40B4-BE49-F238E27FC236}">
                <a16:creationId xmlns:a16="http://schemas.microsoft.com/office/drawing/2014/main" id="{0391F591-6683-455D-ACCF-A270E5A8F75B}"/>
              </a:ext>
            </a:extLst>
          </p:cNvPr>
          <p:cNvSpPr/>
          <p:nvPr/>
        </p:nvSpPr>
        <p:spPr>
          <a:xfrm>
            <a:off x="4677270" y="3763285"/>
            <a:ext cx="530273" cy="23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529" dirty="0">
                <a:solidFill>
                  <a:srgbClr val="CE3E2B"/>
                </a:solidFill>
                <a:latin typeface="Arial"/>
              </a:rPr>
              <a:t>Vision</a:t>
            </a:r>
          </a:p>
        </p:txBody>
      </p:sp>
      <p:sp>
        <p:nvSpPr>
          <p:cNvPr id="56" name="New shape">
            <a:extLst>
              <a:ext uri="{FF2B5EF4-FFF2-40B4-BE49-F238E27FC236}">
                <a16:creationId xmlns:a16="http://schemas.microsoft.com/office/drawing/2014/main" id="{0565CCE3-319E-4385-8A69-19F4572C1EAE}"/>
              </a:ext>
            </a:extLst>
          </p:cNvPr>
          <p:cNvSpPr/>
          <p:nvPr/>
        </p:nvSpPr>
        <p:spPr>
          <a:xfrm>
            <a:off x="-4820657" y="4023521"/>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have a shared vision of what the organization will be like in the future.</a:t>
            </a:r>
          </a:p>
        </p:txBody>
      </p:sp>
      <p:sp>
        <p:nvSpPr>
          <p:cNvPr id="57" name="New shape">
            <a:extLst>
              <a:ext uri="{FF2B5EF4-FFF2-40B4-BE49-F238E27FC236}">
                <a16:creationId xmlns:a16="http://schemas.microsoft.com/office/drawing/2014/main" id="{6ACAAE45-67FF-4FC8-AFCC-619A552DF5B4}"/>
              </a:ext>
            </a:extLst>
          </p:cNvPr>
          <p:cNvSpPr/>
          <p:nvPr/>
        </p:nvSpPr>
        <p:spPr>
          <a:xfrm>
            <a:off x="-4820657" y="4268771"/>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FF0000"/>
                </a:solidFill>
                <a:latin typeface="Arial"/>
              </a:rPr>
              <a:t>Leaders </a:t>
            </a:r>
            <a:r>
              <a:rPr sz="1059" dirty="0">
                <a:solidFill>
                  <a:srgbClr val="000000"/>
                </a:solidFill>
                <a:latin typeface="Arial"/>
              </a:rPr>
              <a:t>have a long-term viewpoint.</a:t>
            </a:r>
          </a:p>
        </p:txBody>
      </p:sp>
      <p:sp>
        <p:nvSpPr>
          <p:cNvPr id="58" name="New shape">
            <a:extLst>
              <a:ext uri="{FF2B5EF4-FFF2-40B4-BE49-F238E27FC236}">
                <a16:creationId xmlns:a16="http://schemas.microsoft.com/office/drawing/2014/main" id="{B44ABCF5-8D02-4A1D-A3B3-7E0C16EA97B6}"/>
              </a:ext>
            </a:extLst>
          </p:cNvPr>
          <p:cNvSpPr/>
          <p:nvPr/>
        </p:nvSpPr>
        <p:spPr>
          <a:xfrm>
            <a:off x="-4820657" y="4514022"/>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Our vision creates excitement and motivation for our teammates.</a:t>
            </a:r>
          </a:p>
        </p:txBody>
      </p:sp>
      <p:sp>
        <p:nvSpPr>
          <p:cNvPr id="59" name="New shape">
            <a:extLst>
              <a:ext uri="{FF2B5EF4-FFF2-40B4-BE49-F238E27FC236}">
                <a16:creationId xmlns:a16="http://schemas.microsoft.com/office/drawing/2014/main" id="{FAE10FE0-C541-4549-8330-226943FCE620}"/>
              </a:ext>
            </a:extLst>
          </p:cNvPr>
          <p:cNvSpPr/>
          <p:nvPr/>
        </p:nvSpPr>
        <p:spPr>
          <a:xfrm>
            <a:off x="-4820657" y="4759273"/>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are able to meet short-term demands without compromising our long-term vision.</a:t>
            </a:r>
          </a:p>
        </p:txBody>
      </p:sp>
      <p:sp>
        <p:nvSpPr>
          <p:cNvPr id="65" name="New shape">
            <a:extLst>
              <a:ext uri="{FF2B5EF4-FFF2-40B4-BE49-F238E27FC236}">
                <a16:creationId xmlns:a16="http://schemas.microsoft.com/office/drawing/2014/main" id="{4F481985-60EF-4A0D-AABF-004078322C52}"/>
              </a:ext>
            </a:extLst>
          </p:cNvPr>
          <p:cNvSpPr/>
          <p:nvPr/>
        </p:nvSpPr>
        <p:spPr>
          <a:xfrm>
            <a:off x="4137764" y="4966613"/>
            <a:ext cx="1064266" cy="23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529" dirty="0">
                <a:solidFill>
                  <a:srgbClr val="FFBF00"/>
                </a:solidFill>
                <a:latin typeface="Arial"/>
              </a:rPr>
              <a:t>Core Values</a:t>
            </a:r>
          </a:p>
        </p:txBody>
      </p:sp>
      <p:sp>
        <p:nvSpPr>
          <p:cNvPr id="66" name="New shape">
            <a:extLst>
              <a:ext uri="{FF2B5EF4-FFF2-40B4-BE49-F238E27FC236}">
                <a16:creationId xmlns:a16="http://schemas.microsoft.com/office/drawing/2014/main" id="{2BD1A0D6-62DB-4281-9A5D-70C4EBC8089E}"/>
              </a:ext>
            </a:extLst>
          </p:cNvPr>
          <p:cNvSpPr/>
          <p:nvPr/>
        </p:nvSpPr>
        <p:spPr>
          <a:xfrm>
            <a:off x="6285273" y="5199780"/>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-86</a:t>
            </a:r>
            <a:endParaRPr sz="1412" dirty="0">
              <a:solidFill>
                <a:srgbClr val="000000"/>
              </a:solidFill>
              <a:latin typeface="Arial"/>
            </a:endParaRPr>
          </a:p>
        </p:txBody>
      </p:sp>
      <p:sp>
        <p:nvSpPr>
          <p:cNvPr id="67" name="New shape">
            <a:extLst>
              <a:ext uri="{FF2B5EF4-FFF2-40B4-BE49-F238E27FC236}">
                <a16:creationId xmlns:a16="http://schemas.microsoft.com/office/drawing/2014/main" id="{6F871E67-8D2F-4045-BB0B-DD3E84CE14B2}"/>
              </a:ext>
            </a:extLst>
          </p:cNvPr>
          <p:cNvSpPr/>
          <p:nvPr/>
        </p:nvSpPr>
        <p:spPr>
          <a:xfrm>
            <a:off x="5815371" y="5199780"/>
            <a:ext cx="407620" cy="217304"/>
          </a:xfrm>
          <a:prstGeom prst="rect">
            <a:avLst/>
          </a:prstGeom>
          <a:solidFill>
            <a:srgbClr val="FBED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5</a:t>
            </a:r>
          </a:p>
        </p:txBody>
      </p:sp>
      <p:sp>
        <p:nvSpPr>
          <p:cNvPr id="68" name="New shape">
            <a:extLst>
              <a:ext uri="{FF2B5EF4-FFF2-40B4-BE49-F238E27FC236}">
                <a16:creationId xmlns:a16="http://schemas.microsoft.com/office/drawing/2014/main" id="{C8FA6939-C57E-41A2-A61E-DB206FF7B257}"/>
              </a:ext>
            </a:extLst>
          </p:cNvPr>
          <p:cNvSpPr/>
          <p:nvPr/>
        </p:nvSpPr>
        <p:spPr>
          <a:xfrm>
            <a:off x="5345471" y="5199780"/>
            <a:ext cx="407620" cy="217304"/>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91</a:t>
            </a:r>
          </a:p>
        </p:txBody>
      </p:sp>
      <p:sp>
        <p:nvSpPr>
          <p:cNvPr id="75" name="New shape">
            <a:extLst>
              <a:ext uri="{FF2B5EF4-FFF2-40B4-BE49-F238E27FC236}">
                <a16:creationId xmlns:a16="http://schemas.microsoft.com/office/drawing/2014/main" id="{3159AE43-0E99-4E4E-A3FB-2526FFE4859B}"/>
              </a:ext>
            </a:extLst>
          </p:cNvPr>
          <p:cNvSpPr/>
          <p:nvPr/>
        </p:nvSpPr>
        <p:spPr>
          <a:xfrm>
            <a:off x="2964536" y="5544673"/>
            <a:ext cx="2277868" cy="23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sz="1529" dirty="0">
                <a:solidFill>
                  <a:srgbClr val="FFBF00"/>
                </a:solidFill>
                <a:latin typeface="Arial"/>
              </a:rPr>
              <a:t>Co</a:t>
            </a:r>
            <a:r>
              <a:rPr lang="en-US" sz="1529" dirty="0">
                <a:solidFill>
                  <a:srgbClr val="FFBF00"/>
                </a:solidFill>
                <a:latin typeface="Arial"/>
              </a:rPr>
              <a:t>ordination &amp; Integration</a:t>
            </a:r>
            <a:endParaRPr sz="1529" dirty="0">
              <a:solidFill>
                <a:srgbClr val="FFBF00"/>
              </a:solidFill>
              <a:latin typeface="Arial"/>
            </a:endParaRPr>
          </a:p>
        </p:txBody>
      </p:sp>
      <p:sp>
        <p:nvSpPr>
          <p:cNvPr id="76" name="New shape">
            <a:extLst>
              <a:ext uri="{FF2B5EF4-FFF2-40B4-BE49-F238E27FC236}">
                <a16:creationId xmlns:a16="http://schemas.microsoft.com/office/drawing/2014/main" id="{21A6B9D6-D3F3-4EF1-9525-0445C8F3C88A}"/>
              </a:ext>
            </a:extLst>
          </p:cNvPr>
          <p:cNvSpPr/>
          <p:nvPr/>
        </p:nvSpPr>
        <p:spPr>
          <a:xfrm>
            <a:off x="6285274" y="5872821"/>
            <a:ext cx="407620" cy="21730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-35</a:t>
            </a:r>
            <a:endParaRPr sz="1412" dirty="0">
              <a:solidFill>
                <a:srgbClr val="000000"/>
              </a:solidFill>
              <a:latin typeface="Arial"/>
            </a:endParaRPr>
          </a:p>
        </p:txBody>
      </p:sp>
      <p:sp>
        <p:nvSpPr>
          <p:cNvPr id="78" name="New shape">
            <a:extLst>
              <a:ext uri="{FF2B5EF4-FFF2-40B4-BE49-F238E27FC236}">
                <a16:creationId xmlns:a16="http://schemas.microsoft.com/office/drawing/2014/main" id="{1B034F0D-6F64-493A-A809-D00A45A79784}"/>
              </a:ext>
            </a:extLst>
          </p:cNvPr>
          <p:cNvSpPr/>
          <p:nvPr/>
        </p:nvSpPr>
        <p:spPr>
          <a:xfrm>
            <a:off x="5345473" y="5872821"/>
            <a:ext cx="407620" cy="217304"/>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a:t>
            </a:r>
            <a:r>
              <a:rPr lang="en-US" sz="1412" dirty="0">
                <a:solidFill>
                  <a:srgbClr val="FFFFFF"/>
                </a:solidFill>
                <a:latin typeface="Arial"/>
              </a:rPr>
              <a:t>5</a:t>
            </a:r>
            <a:endParaRPr sz="1412" dirty="0">
              <a:solidFill>
                <a:srgbClr val="FFFFFF"/>
              </a:solidFill>
              <a:latin typeface="Arial"/>
            </a:endParaRPr>
          </a:p>
        </p:txBody>
      </p:sp>
      <p:sp>
        <p:nvSpPr>
          <p:cNvPr id="80" name="New shape">
            <a:extLst>
              <a:ext uri="{FF2B5EF4-FFF2-40B4-BE49-F238E27FC236}">
                <a16:creationId xmlns:a16="http://schemas.microsoft.com/office/drawing/2014/main" id="{78D3CC82-4440-470B-9350-A4C4AA6D7A22}"/>
              </a:ext>
            </a:extLst>
          </p:cNvPr>
          <p:cNvSpPr/>
          <p:nvPr/>
        </p:nvSpPr>
        <p:spPr>
          <a:xfrm>
            <a:off x="5815371" y="5872971"/>
            <a:ext cx="407620" cy="217304"/>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60</a:t>
            </a:r>
          </a:p>
        </p:txBody>
      </p:sp>
      <p:sp>
        <p:nvSpPr>
          <p:cNvPr id="84" name="New shape">
            <a:extLst>
              <a:ext uri="{FF2B5EF4-FFF2-40B4-BE49-F238E27FC236}">
                <a16:creationId xmlns:a16="http://schemas.microsoft.com/office/drawing/2014/main" id="{7849FF9B-A22E-4498-A9EE-A37A5B24D5B0}"/>
              </a:ext>
            </a:extLst>
          </p:cNvPr>
          <p:cNvSpPr/>
          <p:nvPr/>
        </p:nvSpPr>
        <p:spPr>
          <a:xfrm>
            <a:off x="10822651" y="1345515"/>
            <a:ext cx="408028"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700" b="1" dirty="0">
                <a:solidFill>
                  <a:srgbClr val="000000"/>
                </a:solidFill>
                <a:latin typeface="Arial"/>
              </a:rPr>
              <a:t>19</a:t>
            </a:r>
          </a:p>
        </p:txBody>
      </p:sp>
      <p:sp>
        <p:nvSpPr>
          <p:cNvPr id="85" name="New shape">
            <a:extLst>
              <a:ext uri="{FF2B5EF4-FFF2-40B4-BE49-F238E27FC236}">
                <a16:creationId xmlns:a16="http://schemas.microsoft.com/office/drawing/2014/main" id="{4BE6C3F5-7534-4BE9-AE82-EB88AA734529}"/>
              </a:ext>
            </a:extLst>
          </p:cNvPr>
          <p:cNvSpPr/>
          <p:nvPr/>
        </p:nvSpPr>
        <p:spPr>
          <a:xfrm>
            <a:off x="11292551" y="1345515"/>
            <a:ext cx="408028"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700" b="1" dirty="0">
                <a:solidFill>
                  <a:srgbClr val="000000"/>
                </a:solidFill>
                <a:latin typeface="Arial"/>
              </a:rPr>
              <a:t>19</a:t>
            </a:r>
          </a:p>
        </p:txBody>
      </p:sp>
      <p:sp>
        <p:nvSpPr>
          <p:cNvPr id="86" name="New shape">
            <a:extLst>
              <a:ext uri="{FF2B5EF4-FFF2-40B4-BE49-F238E27FC236}">
                <a16:creationId xmlns:a16="http://schemas.microsoft.com/office/drawing/2014/main" id="{57524DD4-843E-458C-B14B-CA3F15EF4838}"/>
              </a:ext>
            </a:extLst>
          </p:cNvPr>
          <p:cNvSpPr/>
          <p:nvPr/>
        </p:nvSpPr>
        <p:spPr>
          <a:xfrm>
            <a:off x="11292553" y="1501649"/>
            <a:ext cx="407620" cy="217304"/>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12</a:t>
            </a:r>
          </a:p>
        </p:txBody>
      </p:sp>
      <p:sp>
        <p:nvSpPr>
          <p:cNvPr id="87" name="New shape">
            <a:extLst>
              <a:ext uri="{FF2B5EF4-FFF2-40B4-BE49-F238E27FC236}">
                <a16:creationId xmlns:a16="http://schemas.microsoft.com/office/drawing/2014/main" id="{9FAABB1A-4C9E-4C77-A8EE-B37F266608C8}"/>
              </a:ext>
            </a:extLst>
          </p:cNvPr>
          <p:cNvSpPr/>
          <p:nvPr/>
        </p:nvSpPr>
        <p:spPr>
          <a:xfrm>
            <a:off x="10822653" y="1501649"/>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92</a:t>
            </a:r>
          </a:p>
        </p:txBody>
      </p:sp>
      <p:sp>
        <p:nvSpPr>
          <p:cNvPr id="88" name="New shape">
            <a:extLst>
              <a:ext uri="{FF2B5EF4-FFF2-40B4-BE49-F238E27FC236}">
                <a16:creationId xmlns:a16="http://schemas.microsoft.com/office/drawing/2014/main" id="{C84BCBB7-14FC-4E3D-8687-AA5188390166}"/>
              </a:ext>
            </a:extLst>
          </p:cNvPr>
          <p:cNvSpPr/>
          <p:nvPr/>
        </p:nvSpPr>
        <p:spPr>
          <a:xfrm>
            <a:off x="11292553" y="1878792"/>
            <a:ext cx="407620" cy="217304"/>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2</a:t>
            </a:r>
          </a:p>
        </p:txBody>
      </p:sp>
      <p:sp>
        <p:nvSpPr>
          <p:cNvPr id="89" name="New shape">
            <a:extLst>
              <a:ext uri="{FF2B5EF4-FFF2-40B4-BE49-F238E27FC236}">
                <a16:creationId xmlns:a16="http://schemas.microsoft.com/office/drawing/2014/main" id="{D723E887-7154-428D-BC55-0BDA54DCA7DE}"/>
              </a:ext>
            </a:extLst>
          </p:cNvPr>
          <p:cNvSpPr/>
          <p:nvPr/>
        </p:nvSpPr>
        <p:spPr>
          <a:xfrm>
            <a:off x="10822653" y="1878792"/>
            <a:ext cx="407620" cy="217304"/>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64</a:t>
            </a:r>
          </a:p>
        </p:txBody>
      </p:sp>
      <p:sp>
        <p:nvSpPr>
          <p:cNvPr id="90" name="New shape">
            <a:extLst>
              <a:ext uri="{FF2B5EF4-FFF2-40B4-BE49-F238E27FC236}">
                <a16:creationId xmlns:a16="http://schemas.microsoft.com/office/drawing/2014/main" id="{DBCE0D21-348D-4CE0-8A3F-03E6F99EBE15}"/>
              </a:ext>
            </a:extLst>
          </p:cNvPr>
          <p:cNvSpPr/>
          <p:nvPr/>
        </p:nvSpPr>
        <p:spPr>
          <a:xfrm>
            <a:off x="11292553" y="2124041"/>
            <a:ext cx="407620" cy="217304"/>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10</a:t>
            </a:r>
          </a:p>
        </p:txBody>
      </p:sp>
      <p:sp>
        <p:nvSpPr>
          <p:cNvPr id="91" name="New shape">
            <a:extLst>
              <a:ext uri="{FF2B5EF4-FFF2-40B4-BE49-F238E27FC236}">
                <a16:creationId xmlns:a16="http://schemas.microsoft.com/office/drawing/2014/main" id="{E3E0A80D-63C2-4915-9C3F-AC43FF76B654}"/>
              </a:ext>
            </a:extLst>
          </p:cNvPr>
          <p:cNvSpPr/>
          <p:nvPr/>
        </p:nvSpPr>
        <p:spPr>
          <a:xfrm>
            <a:off x="10822653" y="2124041"/>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93</a:t>
            </a:r>
          </a:p>
        </p:txBody>
      </p:sp>
      <p:sp>
        <p:nvSpPr>
          <p:cNvPr id="92" name="New shape">
            <a:extLst>
              <a:ext uri="{FF2B5EF4-FFF2-40B4-BE49-F238E27FC236}">
                <a16:creationId xmlns:a16="http://schemas.microsoft.com/office/drawing/2014/main" id="{C05ED5F9-5F6A-4C13-A5B1-6C1739103C06}"/>
              </a:ext>
            </a:extLst>
          </p:cNvPr>
          <p:cNvSpPr/>
          <p:nvPr/>
        </p:nvSpPr>
        <p:spPr>
          <a:xfrm>
            <a:off x="11292553" y="2369293"/>
            <a:ext cx="407620" cy="217304"/>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24</a:t>
            </a:r>
          </a:p>
        </p:txBody>
      </p:sp>
      <p:sp>
        <p:nvSpPr>
          <p:cNvPr id="93" name="New shape">
            <a:extLst>
              <a:ext uri="{FF2B5EF4-FFF2-40B4-BE49-F238E27FC236}">
                <a16:creationId xmlns:a16="http://schemas.microsoft.com/office/drawing/2014/main" id="{2C3CCAAC-92AA-4439-B4DF-313C28149F29}"/>
              </a:ext>
            </a:extLst>
          </p:cNvPr>
          <p:cNvSpPr/>
          <p:nvPr/>
        </p:nvSpPr>
        <p:spPr>
          <a:xfrm>
            <a:off x="10822653" y="2369293"/>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97</a:t>
            </a:r>
          </a:p>
        </p:txBody>
      </p:sp>
      <p:sp>
        <p:nvSpPr>
          <p:cNvPr id="94" name="New shape">
            <a:extLst>
              <a:ext uri="{FF2B5EF4-FFF2-40B4-BE49-F238E27FC236}">
                <a16:creationId xmlns:a16="http://schemas.microsoft.com/office/drawing/2014/main" id="{0E6E2005-7677-40B9-A557-D4A9BACBC075}"/>
              </a:ext>
            </a:extLst>
          </p:cNvPr>
          <p:cNvSpPr/>
          <p:nvPr/>
        </p:nvSpPr>
        <p:spPr>
          <a:xfrm>
            <a:off x="11292553" y="2614543"/>
            <a:ext cx="407620" cy="217304"/>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7</a:t>
            </a:r>
          </a:p>
        </p:txBody>
      </p:sp>
      <p:sp>
        <p:nvSpPr>
          <p:cNvPr id="95" name="New shape">
            <a:extLst>
              <a:ext uri="{FF2B5EF4-FFF2-40B4-BE49-F238E27FC236}">
                <a16:creationId xmlns:a16="http://schemas.microsoft.com/office/drawing/2014/main" id="{4DBCBC4A-4977-452E-BE34-68B8B3EC7A27}"/>
              </a:ext>
            </a:extLst>
          </p:cNvPr>
          <p:cNvSpPr/>
          <p:nvPr/>
        </p:nvSpPr>
        <p:spPr>
          <a:xfrm>
            <a:off x="10822653" y="2614543"/>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90</a:t>
            </a:r>
          </a:p>
        </p:txBody>
      </p:sp>
      <p:sp>
        <p:nvSpPr>
          <p:cNvPr id="96" name="New shape">
            <a:extLst>
              <a:ext uri="{FF2B5EF4-FFF2-40B4-BE49-F238E27FC236}">
                <a16:creationId xmlns:a16="http://schemas.microsoft.com/office/drawing/2014/main" id="{049EDDC5-4171-4145-9D12-B07C6B86D814}"/>
              </a:ext>
            </a:extLst>
          </p:cNvPr>
          <p:cNvSpPr/>
          <p:nvPr/>
        </p:nvSpPr>
        <p:spPr>
          <a:xfrm>
            <a:off x="11292553" y="2859793"/>
            <a:ext cx="407620" cy="217304"/>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17</a:t>
            </a:r>
          </a:p>
        </p:txBody>
      </p:sp>
      <p:sp>
        <p:nvSpPr>
          <p:cNvPr id="97" name="New shape">
            <a:extLst>
              <a:ext uri="{FF2B5EF4-FFF2-40B4-BE49-F238E27FC236}">
                <a16:creationId xmlns:a16="http://schemas.microsoft.com/office/drawing/2014/main" id="{8A1C45F9-1CD1-4198-852D-9178C6735D97}"/>
              </a:ext>
            </a:extLst>
          </p:cNvPr>
          <p:cNvSpPr/>
          <p:nvPr/>
        </p:nvSpPr>
        <p:spPr>
          <a:xfrm>
            <a:off x="10822653" y="2859793"/>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90</a:t>
            </a:r>
          </a:p>
        </p:txBody>
      </p:sp>
      <p:sp>
        <p:nvSpPr>
          <p:cNvPr id="98" name="New shape">
            <a:extLst>
              <a:ext uri="{FF2B5EF4-FFF2-40B4-BE49-F238E27FC236}">
                <a16:creationId xmlns:a16="http://schemas.microsoft.com/office/drawing/2014/main" id="{F2F98165-6E4F-4433-A7F6-A91A6C77DD1F}"/>
              </a:ext>
            </a:extLst>
          </p:cNvPr>
          <p:cNvSpPr/>
          <p:nvPr/>
        </p:nvSpPr>
        <p:spPr>
          <a:xfrm>
            <a:off x="11292553" y="3105044"/>
            <a:ext cx="407620" cy="217304"/>
          </a:xfrm>
          <a:prstGeom prst="rect">
            <a:avLst/>
          </a:prstGeom>
          <a:solidFill>
            <a:srgbClr val="BC9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38</a:t>
            </a:r>
          </a:p>
        </p:txBody>
      </p:sp>
      <p:sp>
        <p:nvSpPr>
          <p:cNvPr id="99" name="New shape">
            <a:extLst>
              <a:ext uri="{FF2B5EF4-FFF2-40B4-BE49-F238E27FC236}">
                <a16:creationId xmlns:a16="http://schemas.microsoft.com/office/drawing/2014/main" id="{161EAA5E-5619-4D10-811D-694438234CA6}"/>
              </a:ext>
            </a:extLst>
          </p:cNvPr>
          <p:cNvSpPr/>
          <p:nvPr/>
        </p:nvSpPr>
        <p:spPr>
          <a:xfrm>
            <a:off x="10822653" y="3105044"/>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91</a:t>
            </a:r>
          </a:p>
        </p:txBody>
      </p:sp>
      <p:sp>
        <p:nvSpPr>
          <p:cNvPr id="100" name="New shape">
            <a:extLst>
              <a:ext uri="{FF2B5EF4-FFF2-40B4-BE49-F238E27FC236}">
                <a16:creationId xmlns:a16="http://schemas.microsoft.com/office/drawing/2014/main" id="{FC843095-8095-43CD-9BB1-D9F20352D150}"/>
              </a:ext>
            </a:extLst>
          </p:cNvPr>
          <p:cNvSpPr/>
          <p:nvPr/>
        </p:nvSpPr>
        <p:spPr>
          <a:xfrm>
            <a:off x="11292553" y="3350295"/>
            <a:ext cx="407620" cy="217304"/>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17</a:t>
            </a:r>
          </a:p>
        </p:txBody>
      </p:sp>
      <p:sp>
        <p:nvSpPr>
          <p:cNvPr id="101" name="New shape">
            <a:extLst>
              <a:ext uri="{FF2B5EF4-FFF2-40B4-BE49-F238E27FC236}">
                <a16:creationId xmlns:a16="http://schemas.microsoft.com/office/drawing/2014/main" id="{06BFB690-FE22-4328-A9F3-C037FF6D05C7}"/>
              </a:ext>
            </a:extLst>
          </p:cNvPr>
          <p:cNvSpPr/>
          <p:nvPr/>
        </p:nvSpPr>
        <p:spPr>
          <a:xfrm>
            <a:off x="10822653" y="3350295"/>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95</a:t>
            </a:r>
          </a:p>
        </p:txBody>
      </p:sp>
      <p:sp>
        <p:nvSpPr>
          <p:cNvPr id="102" name="New shape">
            <a:extLst>
              <a:ext uri="{FF2B5EF4-FFF2-40B4-BE49-F238E27FC236}">
                <a16:creationId xmlns:a16="http://schemas.microsoft.com/office/drawing/2014/main" id="{FF0E78FF-0AB7-4166-B419-EE6F4A8639BA}"/>
              </a:ext>
            </a:extLst>
          </p:cNvPr>
          <p:cNvSpPr/>
          <p:nvPr/>
        </p:nvSpPr>
        <p:spPr>
          <a:xfrm>
            <a:off x="11292553" y="3595545"/>
            <a:ext cx="407620" cy="217304"/>
          </a:xfrm>
          <a:prstGeom prst="rect">
            <a:avLst/>
          </a:prstGeom>
          <a:solidFill>
            <a:srgbClr val="BC9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38</a:t>
            </a:r>
          </a:p>
        </p:txBody>
      </p:sp>
      <p:sp>
        <p:nvSpPr>
          <p:cNvPr id="103" name="New shape">
            <a:extLst>
              <a:ext uri="{FF2B5EF4-FFF2-40B4-BE49-F238E27FC236}">
                <a16:creationId xmlns:a16="http://schemas.microsoft.com/office/drawing/2014/main" id="{679DAD45-6545-4C1E-AE85-1EF8F3AC584D}"/>
              </a:ext>
            </a:extLst>
          </p:cNvPr>
          <p:cNvSpPr/>
          <p:nvPr/>
        </p:nvSpPr>
        <p:spPr>
          <a:xfrm>
            <a:off x="10822653" y="3595545"/>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93</a:t>
            </a:r>
          </a:p>
        </p:txBody>
      </p:sp>
      <p:sp>
        <p:nvSpPr>
          <p:cNvPr id="104" name="New shape">
            <a:extLst>
              <a:ext uri="{FF2B5EF4-FFF2-40B4-BE49-F238E27FC236}">
                <a16:creationId xmlns:a16="http://schemas.microsoft.com/office/drawing/2014/main" id="{4BB56045-31C3-4AAD-8C95-B2622F410679}"/>
              </a:ext>
            </a:extLst>
          </p:cNvPr>
          <p:cNvSpPr/>
          <p:nvPr/>
        </p:nvSpPr>
        <p:spPr>
          <a:xfrm>
            <a:off x="11292553" y="3840796"/>
            <a:ext cx="407620" cy="217304"/>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18</a:t>
            </a:r>
          </a:p>
        </p:txBody>
      </p:sp>
      <p:sp>
        <p:nvSpPr>
          <p:cNvPr id="105" name="New shape">
            <a:extLst>
              <a:ext uri="{FF2B5EF4-FFF2-40B4-BE49-F238E27FC236}">
                <a16:creationId xmlns:a16="http://schemas.microsoft.com/office/drawing/2014/main" id="{58DB6ACD-27D3-45A4-9D22-DF6EBFFA9347}"/>
              </a:ext>
            </a:extLst>
          </p:cNvPr>
          <p:cNvSpPr/>
          <p:nvPr/>
        </p:nvSpPr>
        <p:spPr>
          <a:xfrm>
            <a:off x="10822653" y="3840796"/>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95</a:t>
            </a:r>
          </a:p>
        </p:txBody>
      </p:sp>
      <p:sp>
        <p:nvSpPr>
          <p:cNvPr id="106" name="New shape">
            <a:extLst>
              <a:ext uri="{FF2B5EF4-FFF2-40B4-BE49-F238E27FC236}">
                <a16:creationId xmlns:a16="http://schemas.microsoft.com/office/drawing/2014/main" id="{0E95FD61-5555-4923-A2C3-7991148A3883}"/>
              </a:ext>
            </a:extLst>
          </p:cNvPr>
          <p:cNvSpPr/>
          <p:nvPr/>
        </p:nvSpPr>
        <p:spPr>
          <a:xfrm>
            <a:off x="11292553" y="4086045"/>
            <a:ext cx="407620" cy="217304"/>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6</a:t>
            </a:r>
          </a:p>
        </p:txBody>
      </p:sp>
      <p:sp>
        <p:nvSpPr>
          <p:cNvPr id="107" name="New shape">
            <a:extLst>
              <a:ext uri="{FF2B5EF4-FFF2-40B4-BE49-F238E27FC236}">
                <a16:creationId xmlns:a16="http://schemas.microsoft.com/office/drawing/2014/main" id="{C72C42B5-073E-4E46-B6BF-9251D589D888}"/>
              </a:ext>
            </a:extLst>
          </p:cNvPr>
          <p:cNvSpPr/>
          <p:nvPr/>
        </p:nvSpPr>
        <p:spPr>
          <a:xfrm>
            <a:off x="10822653" y="4086045"/>
            <a:ext cx="407620" cy="217304"/>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70</a:t>
            </a:r>
          </a:p>
        </p:txBody>
      </p:sp>
      <p:sp>
        <p:nvSpPr>
          <p:cNvPr id="108" name="New shape">
            <a:extLst>
              <a:ext uri="{FF2B5EF4-FFF2-40B4-BE49-F238E27FC236}">
                <a16:creationId xmlns:a16="http://schemas.microsoft.com/office/drawing/2014/main" id="{C0894096-7523-4E35-81EE-1A428C28006C}"/>
              </a:ext>
            </a:extLst>
          </p:cNvPr>
          <p:cNvSpPr/>
          <p:nvPr/>
        </p:nvSpPr>
        <p:spPr>
          <a:xfrm>
            <a:off x="11292553" y="4331297"/>
            <a:ext cx="407620" cy="217304"/>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12</a:t>
            </a:r>
          </a:p>
        </p:txBody>
      </p:sp>
      <p:sp>
        <p:nvSpPr>
          <p:cNvPr id="109" name="New shape">
            <a:extLst>
              <a:ext uri="{FF2B5EF4-FFF2-40B4-BE49-F238E27FC236}">
                <a16:creationId xmlns:a16="http://schemas.microsoft.com/office/drawing/2014/main" id="{3E05D072-D41B-4F68-A5B5-83632B5768AC}"/>
              </a:ext>
            </a:extLst>
          </p:cNvPr>
          <p:cNvSpPr/>
          <p:nvPr/>
        </p:nvSpPr>
        <p:spPr>
          <a:xfrm>
            <a:off x="10822653" y="4331297"/>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90</a:t>
            </a:r>
          </a:p>
        </p:txBody>
      </p:sp>
      <p:sp>
        <p:nvSpPr>
          <p:cNvPr id="110" name="New shape">
            <a:extLst>
              <a:ext uri="{FF2B5EF4-FFF2-40B4-BE49-F238E27FC236}">
                <a16:creationId xmlns:a16="http://schemas.microsoft.com/office/drawing/2014/main" id="{FD867D60-0D7E-4059-935C-33CE9996AF7D}"/>
              </a:ext>
            </a:extLst>
          </p:cNvPr>
          <p:cNvSpPr/>
          <p:nvPr/>
        </p:nvSpPr>
        <p:spPr>
          <a:xfrm>
            <a:off x="11292553" y="4576547"/>
            <a:ext cx="407620" cy="217304"/>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000000"/>
                </a:solidFill>
                <a:latin typeface="Arial"/>
              </a:rPr>
              <a:t>15</a:t>
            </a:r>
          </a:p>
        </p:txBody>
      </p:sp>
      <p:sp>
        <p:nvSpPr>
          <p:cNvPr id="111" name="New shape">
            <a:extLst>
              <a:ext uri="{FF2B5EF4-FFF2-40B4-BE49-F238E27FC236}">
                <a16:creationId xmlns:a16="http://schemas.microsoft.com/office/drawing/2014/main" id="{0BDE12A5-6C60-45C2-9225-6C162C0AF43B}"/>
              </a:ext>
            </a:extLst>
          </p:cNvPr>
          <p:cNvSpPr/>
          <p:nvPr/>
        </p:nvSpPr>
        <p:spPr>
          <a:xfrm>
            <a:off x="10822653" y="4576547"/>
            <a:ext cx="407620" cy="217304"/>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sz="1412" dirty="0">
                <a:solidFill>
                  <a:srgbClr val="FFFFFF"/>
                </a:solidFill>
                <a:latin typeface="Arial"/>
              </a:rPr>
              <a:t>93</a:t>
            </a:r>
          </a:p>
        </p:txBody>
      </p:sp>
      <p:sp>
        <p:nvSpPr>
          <p:cNvPr id="112" name="New shape">
            <a:extLst>
              <a:ext uri="{FF2B5EF4-FFF2-40B4-BE49-F238E27FC236}">
                <a16:creationId xmlns:a16="http://schemas.microsoft.com/office/drawing/2014/main" id="{7EDB08FE-B99F-488A-825A-E33813F17B23}"/>
              </a:ext>
            </a:extLst>
          </p:cNvPr>
          <p:cNvSpPr/>
          <p:nvPr/>
        </p:nvSpPr>
        <p:spPr>
          <a:xfrm>
            <a:off x="-4777884" y="5251241"/>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lang="en-US" sz="1059" dirty="0">
                <a:solidFill>
                  <a:srgbClr val="000000"/>
                </a:solidFill>
                <a:latin typeface="Arial"/>
              </a:rPr>
              <a:t>The </a:t>
            </a:r>
            <a:r>
              <a:rPr lang="en-US" sz="1059" dirty="0">
                <a:solidFill>
                  <a:srgbClr val="FF0000"/>
                </a:solidFill>
                <a:latin typeface="Arial"/>
              </a:rPr>
              <a:t>leaders and managers </a:t>
            </a:r>
            <a:r>
              <a:rPr lang="en-US" sz="1059" dirty="0">
                <a:solidFill>
                  <a:srgbClr val="000000"/>
                </a:solidFill>
                <a:latin typeface="Arial"/>
              </a:rPr>
              <a:t>“practice what they preach”</a:t>
            </a:r>
            <a:r>
              <a:rPr sz="1059" dirty="0">
                <a:solidFill>
                  <a:srgbClr val="000000"/>
                </a:solidFill>
                <a:latin typeface="Arial"/>
              </a:rPr>
              <a:t>.</a:t>
            </a:r>
          </a:p>
        </p:txBody>
      </p:sp>
      <p:sp>
        <p:nvSpPr>
          <p:cNvPr id="113" name="New shape">
            <a:extLst>
              <a:ext uri="{FF2B5EF4-FFF2-40B4-BE49-F238E27FC236}">
                <a16:creationId xmlns:a16="http://schemas.microsoft.com/office/drawing/2014/main" id="{F9F8178F-1867-4107-AF07-86AF0551AB8A}"/>
              </a:ext>
            </a:extLst>
          </p:cNvPr>
          <p:cNvSpPr/>
          <p:nvPr/>
        </p:nvSpPr>
        <p:spPr>
          <a:xfrm>
            <a:off x="-4783238" y="5903625"/>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lang="en-US" sz="1059" dirty="0">
                <a:solidFill>
                  <a:srgbClr val="000000"/>
                </a:solidFill>
                <a:latin typeface="Arial"/>
              </a:rPr>
              <a:t>There is good alignment of goals across levels.</a:t>
            </a:r>
            <a:r>
              <a:rPr sz="1059" dirty="0">
                <a:solidFill>
                  <a:srgbClr val="000000"/>
                </a:solidFill>
                <a:latin typeface="Arial"/>
              </a:rPr>
              <a:t>.</a:t>
            </a:r>
          </a:p>
        </p:txBody>
      </p:sp>
      <p:cxnSp>
        <p:nvCxnSpPr>
          <p:cNvPr id="115" name="Straight Connector 114">
            <a:extLst>
              <a:ext uri="{FF2B5EF4-FFF2-40B4-BE49-F238E27FC236}">
                <a16:creationId xmlns:a16="http://schemas.microsoft.com/office/drawing/2014/main" id="{53C0A37E-FA69-4B6D-B82C-EEAE637A880B}"/>
              </a:ext>
            </a:extLst>
          </p:cNvPr>
          <p:cNvCxnSpPr/>
          <p:nvPr/>
        </p:nvCxnSpPr>
        <p:spPr>
          <a:xfrm>
            <a:off x="6838088" y="43798"/>
            <a:ext cx="0" cy="6581423"/>
          </a:xfrm>
          <a:prstGeom prst="line">
            <a:avLst/>
          </a:prstGeom>
        </p:spPr>
        <p:style>
          <a:lnRef idx="1">
            <a:schemeClr val="accent1"/>
          </a:lnRef>
          <a:fillRef idx="0">
            <a:schemeClr val="accent1"/>
          </a:fillRef>
          <a:effectRef idx="0">
            <a:schemeClr val="accent1"/>
          </a:effectRef>
          <a:fontRef idx="minor">
            <a:schemeClr val="tx1"/>
          </a:fontRef>
        </p:style>
      </p:cxnSp>
      <p:sp>
        <p:nvSpPr>
          <p:cNvPr id="116" name="New shape">
            <a:extLst>
              <a:ext uri="{FF2B5EF4-FFF2-40B4-BE49-F238E27FC236}">
                <a16:creationId xmlns:a16="http://schemas.microsoft.com/office/drawing/2014/main" id="{BE220C61-F992-4C23-B16C-608D3147472B}"/>
              </a:ext>
            </a:extLst>
          </p:cNvPr>
          <p:cNvSpPr/>
          <p:nvPr/>
        </p:nvSpPr>
        <p:spPr>
          <a:xfrm>
            <a:off x="691157" y="1485630"/>
            <a:ext cx="10047692" cy="253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647" b="1" dirty="0">
                <a:solidFill>
                  <a:srgbClr val="702963"/>
                </a:solidFill>
                <a:latin typeface="Arial"/>
              </a:rPr>
              <a:t>Safety</a:t>
            </a:r>
          </a:p>
        </p:txBody>
      </p:sp>
      <p:sp>
        <p:nvSpPr>
          <p:cNvPr id="117" name="New shape">
            <a:extLst>
              <a:ext uri="{FF2B5EF4-FFF2-40B4-BE49-F238E27FC236}">
                <a16:creationId xmlns:a16="http://schemas.microsoft.com/office/drawing/2014/main" id="{BE906A4F-E1EC-48FF-92EE-5C74C689DFEC}"/>
              </a:ext>
            </a:extLst>
          </p:cNvPr>
          <p:cNvSpPr/>
          <p:nvPr/>
        </p:nvSpPr>
        <p:spPr>
          <a:xfrm>
            <a:off x="739303" y="1889694"/>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u="sng" dirty="0">
                <a:solidFill>
                  <a:srgbClr val="FF0000"/>
                </a:solidFill>
                <a:latin typeface="Arial"/>
              </a:rPr>
              <a:t>All leaders</a:t>
            </a:r>
            <a:r>
              <a:rPr sz="1059" u="sng" dirty="0">
                <a:solidFill>
                  <a:srgbClr val="000000"/>
                </a:solidFill>
                <a:latin typeface="Arial"/>
              </a:rPr>
              <a:t> demonstrate strong commitment</a:t>
            </a:r>
            <a:r>
              <a:rPr sz="1059" dirty="0">
                <a:solidFill>
                  <a:srgbClr val="000000"/>
                </a:solidFill>
                <a:latin typeface="Arial"/>
              </a:rPr>
              <a:t> to safety.</a:t>
            </a:r>
          </a:p>
        </p:txBody>
      </p:sp>
      <p:sp>
        <p:nvSpPr>
          <p:cNvPr id="118" name="New shape">
            <a:extLst>
              <a:ext uri="{FF2B5EF4-FFF2-40B4-BE49-F238E27FC236}">
                <a16:creationId xmlns:a16="http://schemas.microsoft.com/office/drawing/2014/main" id="{F143A56C-FDC3-4C8D-8BD9-C31011FFAC79}"/>
              </a:ext>
            </a:extLst>
          </p:cNvPr>
          <p:cNvSpPr/>
          <p:nvPr/>
        </p:nvSpPr>
        <p:spPr>
          <a:xfrm>
            <a:off x="739303" y="2134945"/>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Safety is the number one priority in everything we do.</a:t>
            </a:r>
          </a:p>
        </p:txBody>
      </p:sp>
      <p:sp>
        <p:nvSpPr>
          <p:cNvPr id="119" name="New shape">
            <a:extLst>
              <a:ext uri="{FF2B5EF4-FFF2-40B4-BE49-F238E27FC236}">
                <a16:creationId xmlns:a16="http://schemas.microsoft.com/office/drawing/2014/main" id="{6607D339-7535-468C-8DE8-413408F32481}"/>
              </a:ext>
            </a:extLst>
          </p:cNvPr>
          <p:cNvSpPr/>
          <p:nvPr/>
        </p:nvSpPr>
        <p:spPr>
          <a:xfrm>
            <a:off x="739303" y="2380195"/>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have all the tools and resources needed to work safely.</a:t>
            </a:r>
          </a:p>
        </p:txBody>
      </p:sp>
      <p:sp>
        <p:nvSpPr>
          <p:cNvPr id="120" name="New shape">
            <a:extLst>
              <a:ext uri="{FF2B5EF4-FFF2-40B4-BE49-F238E27FC236}">
                <a16:creationId xmlns:a16="http://schemas.microsoft.com/office/drawing/2014/main" id="{B3875EB6-0E6B-4504-AA0E-4C7B8FF9E31D}"/>
              </a:ext>
            </a:extLst>
          </p:cNvPr>
          <p:cNvSpPr/>
          <p:nvPr/>
        </p:nvSpPr>
        <p:spPr>
          <a:xfrm>
            <a:off x="739303" y="2625446"/>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Teammates take personal ownership for each other's safety.</a:t>
            </a:r>
          </a:p>
        </p:txBody>
      </p:sp>
      <p:sp>
        <p:nvSpPr>
          <p:cNvPr id="121" name="New shape">
            <a:extLst>
              <a:ext uri="{FF2B5EF4-FFF2-40B4-BE49-F238E27FC236}">
                <a16:creationId xmlns:a16="http://schemas.microsoft.com/office/drawing/2014/main" id="{84D826B3-3F5B-47AA-B616-770D40A526D1}"/>
              </a:ext>
            </a:extLst>
          </p:cNvPr>
          <p:cNvSpPr/>
          <p:nvPr/>
        </p:nvSpPr>
        <p:spPr>
          <a:xfrm>
            <a:off x="739303" y="2870695"/>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Teammates contribute to the development of our safety practices.</a:t>
            </a:r>
          </a:p>
        </p:txBody>
      </p:sp>
      <p:sp>
        <p:nvSpPr>
          <p:cNvPr id="122" name="New shape">
            <a:extLst>
              <a:ext uri="{FF2B5EF4-FFF2-40B4-BE49-F238E27FC236}">
                <a16:creationId xmlns:a16="http://schemas.microsoft.com/office/drawing/2014/main" id="{F6108098-F299-441D-921E-2D37C6EF64C9}"/>
              </a:ext>
            </a:extLst>
          </p:cNvPr>
          <p:cNvSpPr/>
          <p:nvPr/>
        </p:nvSpPr>
        <p:spPr>
          <a:xfrm>
            <a:off x="739303" y="3131990"/>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always work safely, even under high pressure.</a:t>
            </a:r>
          </a:p>
        </p:txBody>
      </p:sp>
      <p:sp>
        <p:nvSpPr>
          <p:cNvPr id="123" name="New shape">
            <a:extLst>
              <a:ext uri="{FF2B5EF4-FFF2-40B4-BE49-F238E27FC236}">
                <a16:creationId xmlns:a16="http://schemas.microsoft.com/office/drawing/2014/main" id="{11BE3ECC-DC29-4031-BA33-2806DA0EEA6C}"/>
              </a:ext>
            </a:extLst>
          </p:cNvPr>
          <p:cNvSpPr/>
          <p:nvPr/>
        </p:nvSpPr>
        <p:spPr>
          <a:xfrm>
            <a:off x="739303" y="3361198"/>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continually look for new ways to work safely.</a:t>
            </a:r>
          </a:p>
        </p:txBody>
      </p:sp>
      <p:sp>
        <p:nvSpPr>
          <p:cNvPr id="124" name="New shape">
            <a:extLst>
              <a:ext uri="{FF2B5EF4-FFF2-40B4-BE49-F238E27FC236}">
                <a16:creationId xmlns:a16="http://schemas.microsoft.com/office/drawing/2014/main" id="{125FD285-F57F-4E5E-87B4-BA0CE9FF20D3}"/>
              </a:ext>
            </a:extLst>
          </p:cNvPr>
          <p:cNvSpPr/>
          <p:nvPr/>
        </p:nvSpPr>
        <p:spPr>
          <a:xfrm>
            <a:off x="739303" y="3526234"/>
            <a:ext cx="10037655" cy="325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We work to gain a deep understanding of all</a:t>
            </a:r>
            <a:endParaRPr lang="en-US" sz="1059" dirty="0">
              <a:solidFill>
                <a:srgbClr val="000000"/>
              </a:solidFill>
              <a:latin typeface="Arial"/>
            </a:endParaRPr>
          </a:p>
          <a:p>
            <a:pPr algn="r"/>
            <a:r>
              <a:rPr sz="1059" dirty="0">
                <a:solidFill>
                  <a:srgbClr val="000000"/>
                </a:solidFill>
                <a:latin typeface="Arial"/>
              </a:rPr>
              <a:t> near-misses</a:t>
            </a:r>
            <a:r>
              <a:rPr lang="en-US" sz="1059" dirty="0">
                <a:solidFill>
                  <a:srgbClr val="000000"/>
                </a:solidFill>
                <a:latin typeface="Arial"/>
              </a:rPr>
              <a:t>.</a:t>
            </a:r>
            <a:r>
              <a:rPr sz="1059" dirty="0">
                <a:solidFill>
                  <a:srgbClr val="000000"/>
                </a:solidFill>
                <a:latin typeface="Arial"/>
              </a:rPr>
              <a:t> (or "close calls"). </a:t>
            </a:r>
          </a:p>
        </p:txBody>
      </p:sp>
      <p:sp>
        <p:nvSpPr>
          <p:cNvPr id="125" name="New shape">
            <a:extLst>
              <a:ext uri="{FF2B5EF4-FFF2-40B4-BE49-F238E27FC236}">
                <a16:creationId xmlns:a16="http://schemas.microsoft.com/office/drawing/2014/main" id="{0973FFB9-ADF3-4612-A8F1-BC7929F237DB}"/>
              </a:ext>
            </a:extLst>
          </p:cNvPr>
          <p:cNvSpPr/>
          <p:nvPr/>
        </p:nvSpPr>
        <p:spPr>
          <a:xfrm>
            <a:off x="739303" y="3819614"/>
            <a:ext cx="10037655" cy="325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People from different parts of the organization work togethe</a:t>
            </a:r>
            <a:r>
              <a:rPr lang="en-US" sz="1059" dirty="0">
                <a:solidFill>
                  <a:srgbClr val="000000"/>
                </a:solidFill>
                <a:latin typeface="Arial"/>
              </a:rPr>
              <a:t>r</a:t>
            </a:r>
          </a:p>
          <a:p>
            <a:pPr algn="r"/>
            <a:r>
              <a:rPr sz="1059" dirty="0">
                <a:solidFill>
                  <a:srgbClr val="000000"/>
                </a:solidFill>
                <a:latin typeface="Arial"/>
              </a:rPr>
              <a:t> in a way that ensures their safety.</a:t>
            </a:r>
          </a:p>
        </p:txBody>
      </p:sp>
      <p:sp>
        <p:nvSpPr>
          <p:cNvPr id="126" name="New shape">
            <a:extLst>
              <a:ext uri="{FF2B5EF4-FFF2-40B4-BE49-F238E27FC236}">
                <a16:creationId xmlns:a16="http://schemas.microsoft.com/office/drawing/2014/main" id="{AE5A6935-DC71-4371-8822-4F902B5545C3}"/>
              </a:ext>
            </a:extLst>
          </p:cNvPr>
          <p:cNvSpPr/>
          <p:nvPr/>
        </p:nvSpPr>
        <p:spPr>
          <a:xfrm>
            <a:off x="739303" y="4145077"/>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All safety issues are reported quickly to leaders and managers.</a:t>
            </a:r>
          </a:p>
        </p:txBody>
      </p:sp>
      <p:sp>
        <p:nvSpPr>
          <p:cNvPr id="127" name="New shape">
            <a:extLst>
              <a:ext uri="{FF2B5EF4-FFF2-40B4-BE49-F238E27FC236}">
                <a16:creationId xmlns:a16="http://schemas.microsoft.com/office/drawing/2014/main" id="{DAAC74ED-06C1-48C3-8222-246A2E40947D}"/>
              </a:ext>
            </a:extLst>
          </p:cNvPr>
          <p:cNvSpPr/>
          <p:nvPr/>
        </p:nvSpPr>
        <p:spPr>
          <a:xfrm>
            <a:off x="739303" y="4342199"/>
            <a:ext cx="10037655" cy="162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u="sng" dirty="0">
                <a:solidFill>
                  <a:srgbClr val="FF0000"/>
                </a:solidFill>
                <a:latin typeface="Arial"/>
              </a:rPr>
              <a:t>Leaders and managers </a:t>
            </a:r>
            <a:r>
              <a:rPr sz="1059" u="sng" dirty="0">
                <a:solidFill>
                  <a:srgbClr val="000000"/>
                </a:solidFill>
                <a:latin typeface="Arial"/>
              </a:rPr>
              <a:t>act quickly</a:t>
            </a:r>
            <a:r>
              <a:rPr sz="1059" dirty="0">
                <a:solidFill>
                  <a:srgbClr val="000000"/>
                </a:solidFill>
                <a:latin typeface="Arial"/>
              </a:rPr>
              <a:t> to resolve all safety issues.</a:t>
            </a:r>
          </a:p>
        </p:txBody>
      </p:sp>
      <p:sp>
        <p:nvSpPr>
          <p:cNvPr id="128" name="New shape">
            <a:extLst>
              <a:ext uri="{FF2B5EF4-FFF2-40B4-BE49-F238E27FC236}">
                <a16:creationId xmlns:a16="http://schemas.microsoft.com/office/drawing/2014/main" id="{8821B56E-486C-4CB1-B330-86DA555D4D65}"/>
              </a:ext>
            </a:extLst>
          </p:cNvPr>
          <p:cNvSpPr/>
          <p:nvPr/>
        </p:nvSpPr>
        <p:spPr>
          <a:xfrm>
            <a:off x="739303" y="4539322"/>
            <a:ext cx="10037655" cy="325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sz="1059" dirty="0">
                <a:solidFill>
                  <a:srgbClr val="000000"/>
                </a:solidFill>
                <a:latin typeface="Arial"/>
              </a:rPr>
              <a:t>Considering everything, this organization</a:t>
            </a:r>
            <a:endParaRPr lang="en-US" sz="1059" dirty="0">
              <a:solidFill>
                <a:srgbClr val="000000"/>
              </a:solidFill>
              <a:latin typeface="Arial"/>
            </a:endParaRPr>
          </a:p>
          <a:p>
            <a:pPr algn="r"/>
            <a:r>
              <a:rPr sz="1059" dirty="0">
                <a:solidFill>
                  <a:srgbClr val="000000"/>
                </a:solidFill>
                <a:latin typeface="Arial"/>
              </a:rPr>
              <a:t> is a very safe place to work.</a:t>
            </a:r>
          </a:p>
        </p:txBody>
      </p:sp>
      <p:sp>
        <p:nvSpPr>
          <p:cNvPr id="129" name="New shape">
            <a:extLst>
              <a:ext uri="{FF2B5EF4-FFF2-40B4-BE49-F238E27FC236}">
                <a16:creationId xmlns:a16="http://schemas.microsoft.com/office/drawing/2014/main" id="{0D49C162-77B7-4429-B165-991FF0791BE3}"/>
              </a:ext>
            </a:extLst>
          </p:cNvPr>
          <p:cNvSpPr/>
          <p:nvPr/>
        </p:nvSpPr>
        <p:spPr>
          <a:xfrm>
            <a:off x="11736393" y="1515264"/>
            <a:ext cx="407620" cy="217304"/>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-80</a:t>
            </a:r>
            <a:endParaRPr sz="1412" dirty="0">
              <a:solidFill>
                <a:srgbClr val="000000"/>
              </a:solidFill>
              <a:latin typeface="Arial"/>
            </a:endParaRPr>
          </a:p>
        </p:txBody>
      </p:sp>
      <p:sp>
        <p:nvSpPr>
          <p:cNvPr id="130" name="New shape">
            <a:extLst>
              <a:ext uri="{FF2B5EF4-FFF2-40B4-BE49-F238E27FC236}">
                <a16:creationId xmlns:a16="http://schemas.microsoft.com/office/drawing/2014/main" id="{76ED97E8-A8AD-462F-B0D4-58B757AFF3F7}"/>
              </a:ext>
            </a:extLst>
          </p:cNvPr>
          <p:cNvSpPr/>
          <p:nvPr/>
        </p:nvSpPr>
        <p:spPr>
          <a:xfrm>
            <a:off x="11736393" y="1876364"/>
            <a:ext cx="407620" cy="217304"/>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-6</a:t>
            </a:r>
            <a:r>
              <a:rPr sz="1412" dirty="0">
                <a:solidFill>
                  <a:srgbClr val="000000"/>
                </a:solidFill>
                <a:latin typeface="Arial"/>
              </a:rPr>
              <a:t>2</a:t>
            </a:r>
          </a:p>
        </p:txBody>
      </p:sp>
      <p:sp>
        <p:nvSpPr>
          <p:cNvPr id="131" name="New shape">
            <a:extLst>
              <a:ext uri="{FF2B5EF4-FFF2-40B4-BE49-F238E27FC236}">
                <a16:creationId xmlns:a16="http://schemas.microsoft.com/office/drawing/2014/main" id="{F8FA6CD0-6A1F-477C-8EAE-77763836F556}"/>
              </a:ext>
            </a:extLst>
          </p:cNvPr>
          <p:cNvSpPr/>
          <p:nvPr/>
        </p:nvSpPr>
        <p:spPr>
          <a:xfrm>
            <a:off x="11736393" y="2121613"/>
            <a:ext cx="407620" cy="217304"/>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-83</a:t>
            </a:r>
            <a:endParaRPr sz="1412" dirty="0">
              <a:solidFill>
                <a:srgbClr val="000000"/>
              </a:solidFill>
              <a:latin typeface="Arial"/>
            </a:endParaRPr>
          </a:p>
        </p:txBody>
      </p:sp>
      <p:sp>
        <p:nvSpPr>
          <p:cNvPr id="132" name="New shape">
            <a:extLst>
              <a:ext uri="{FF2B5EF4-FFF2-40B4-BE49-F238E27FC236}">
                <a16:creationId xmlns:a16="http://schemas.microsoft.com/office/drawing/2014/main" id="{BBEE9E54-AE95-4BFB-B28A-6B55DCAC8090}"/>
              </a:ext>
            </a:extLst>
          </p:cNvPr>
          <p:cNvSpPr/>
          <p:nvPr/>
        </p:nvSpPr>
        <p:spPr>
          <a:xfrm>
            <a:off x="11736393" y="2366865"/>
            <a:ext cx="407620" cy="217304"/>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-73</a:t>
            </a:r>
            <a:endParaRPr sz="1412" dirty="0">
              <a:solidFill>
                <a:srgbClr val="000000"/>
              </a:solidFill>
              <a:latin typeface="Arial"/>
            </a:endParaRPr>
          </a:p>
        </p:txBody>
      </p:sp>
      <p:sp>
        <p:nvSpPr>
          <p:cNvPr id="133" name="New shape">
            <a:extLst>
              <a:ext uri="{FF2B5EF4-FFF2-40B4-BE49-F238E27FC236}">
                <a16:creationId xmlns:a16="http://schemas.microsoft.com/office/drawing/2014/main" id="{84E04830-1A1C-4609-8DCD-72926449AF1D}"/>
              </a:ext>
            </a:extLst>
          </p:cNvPr>
          <p:cNvSpPr/>
          <p:nvPr/>
        </p:nvSpPr>
        <p:spPr>
          <a:xfrm>
            <a:off x="11736393" y="2612115"/>
            <a:ext cx="407620" cy="217304"/>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-83</a:t>
            </a:r>
            <a:endParaRPr sz="1412" dirty="0">
              <a:solidFill>
                <a:srgbClr val="000000"/>
              </a:solidFill>
              <a:latin typeface="Arial"/>
            </a:endParaRPr>
          </a:p>
        </p:txBody>
      </p:sp>
      <p:sp>
        <p:nvSpPr>
          <p:cNvPr id="134" name="New shape">
            <a:extLst>
              <a:ext uri="{FF2B5EF4-FFF2-40B4-BE49-F238E27FC236}">
                <a16:creationId xmlns:a16="http://schemas.microsoft.com/office/drawing/2014/main" id="{DF9E034F-5FC8-4CB3-96A3-0C547BD73B26}"/>
              </a:ext>
            </a:extLst>
          </p:cNvPr>
          <p:cNvSpPr/>
          <p:nvPr/>
        </p:nvSpPr>
        <p:spPr>
          <a:xfrm>
            <a:off x="11736393" y="2857365"/>
            <a:ext cx="407620" cy="217304"/>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-73</a:t>
            </a:r>
            <a:endParaRPr sz="1412" dirty="0">
              <a:solidFill>
                <a:srgbClr val="000000"/>
              </a:solidFill>
              <a:latin typeface="Arial"/>
            </a:endParaRPr>
          </a:p>
        </p:txBody>
      </p:sp>
      <p:sp>
        <p:nvSpPr>
          <p:cNvPr id="135" name="New shape">
            <a:extLst>
              <a:ext uri="{FF2B5EF4-FFF2-40B4-BE49-F238E27FC236}">
                <a16:creationId xmlns:a16="http://schemas.microsoft.com/office/drawing/2014/main" id="{2804C588-2F34-4185-BCA3-20F50FDE999C}"/>
              </a:ext>
            </a:extLst>
          </p:cNvPr>
          <p:cNvSpPr/>
          <p:nvPr/>
        </p:nvSpPr>
        <p:spPr>
          <a:xfrm>
            <a:off x="11736393" y="3102616"/>
            <a:ext cx="407620" cy="217304"/>
          </a:xfrm>
          <a:prstGeom prst="rect">
            <a:avLst/>
          </a:prstGeom>
          <a:solidFill>
            <a:srgbClr val="BC9BB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-53</a:t>
            </a:r>
            <a:endParaRPr sz="1412" dirty="0">
              <a:solidFill>
                <a:srgbClr val="000000"/>
              </a:solidFill>
              <a:latin typeface="Arial"/>
            </a:endParaRPr>
          </a:p>
        </p:txBody>
      </p:sp>
      <p:sp>
        <p:nvSpPr>
          <p:cNvPr id="136" name="New shape">
            <a:extLst>
              <a:ext uri="{FF2B5EF4-FFF2-40B4-BE49-F238E27FC236}">
                <a16:creationId xmlns:a16="http://schemas.microsoft.com/office/drawing/2014/main" id="{C4D9D4ED-89EC-45EF-954F-9BFEF6B84D54}"/>
              </a:ext>
            </a:extLst>
          </p:cNvPr>
          <p:cNvSpPr/>
          <p:nvPr/>
        </p:nvSpPr>
        <p:spPr>
          <a:xfrm>
            <a:off x="11736393" y="3347867"/>
            <a:ext cx="407620" cy="217304"/>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-78</a:t>
            </a:r>
            <a:endParaRPr sz="1412" dirty="0">
              <a:solidFill>
                <a:srgbClr val="000000"/>
              </a:solidFill>
              <a:latin typeface="Arial"/>
            </a:endParaRPr>
          </a:p>
        </p:txBody>
      </p:sp>
      <p:sp>
        <p:nvSpPr>
          <p:cNvPr id="137" name="New shape">
            <a:extLst>
              <a:ext uri="{FF2B5EF4-FFF2-40B4-BE49-F238E27FC236}">
                <a16:creationId xmlns:a16="http://schemas.microsoft.com/office/drawing/2014/main" id="{E41A7769-6163-4E94-853E-16FFBAE40DA4}"/>
              </a:ext>
            </a:extLst>
          </p:cNvPr>
          <p:cNvSpPr/>
          <p:nvPr/>
        </p:nvSpPr>
        <p:spPr>
          <a:xfrm>
            <a:off x="11736393" y="3593117"/>
            <a:ext cx="407620" cy="217304"/>
          </a:xfrm>
          <a:prstGeom prst="rect">
            <a:avLst/>
          </a:prstGeom>
          <a:solidFill>
            <a:srgbClr val="BC9BB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-55</a:t>
            </a:r>
            <a:endParaRPr sz="1412" dirty="0">
              <a:solidFill>
                <a:srgbClr val="000000"/>
              </a:solidFill>
              <a:latin typeface="Arial"/>
            </a:endParaRPr>
          </a:p>
        </p:txBody>
      </p:sp>
      <p:sp>
        <p:nvSpPr>
          <p:cNvPr id="138" name="New shape">
            <a:extLst>
              <a:ext uri="{FF2B5EF4-FFF2-40B4-BE49-F238E27FC236}">
                <a16:creationId xmlns:a16="http://schemas.microsoft.com/office/drawing/2014/main" id="{A61943DD-79F3-4514-84D0-81DEBF868973}"/>
              </a:ext>
            </a:extLst>
          </p:cNvPr>
          <p:cNvSpPr/>
          <p:nvPr/>
        </p:nvSpPr>
        <p:spPr>
          <a:xfrm>
            <a:off x="11736393" y="3838368"/>
            <a:ext cx="407620" cy="217304"/>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-77</a:t>
            </a:r>
            <a:endParaRPr sz="1412" dirty="0">
              <a:solidFill>
                <a:srgbClr val="000000"/>
              </a:solidFill>
              <a:latin typeface="Arial"/>
            </a:endParaRPr>
          </a:p>
        </p:txBody>
      </p:sp>
      <p:sp>
        <p:nvSpPr>
          <p:cNvPr id="139" name="New shape">
            <a:extLst>
              <a:ext uri="{FF2B5EF4-FFF2-40B4-BE49-F238E27FC236}">
                <a16:creationId xmlns:a16="http://schemas.microsoft.com/office/drawing/2014/main" id="{8890995D-5FB6-4BE9-92A8-1009A4CB8ECB}"/>
              </a:ext>
            </a:extLst>
          </p:cNvPr>
          <p:cNvSpPr/>
          <p:nvPr/>
        </p:nvSpPr>
        <p:spPr>
          <a:xfrm>
            <a:off x="11736393" y="4083617"/>
            <a:ext cx="407620" cy="217304"/>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a:t>
            </a:r>
            <a:r>
              <a:rPr sz="1412" dirty="0">
                <a:solidFill>
                  <a:srgbClr val="000000"/>
                </a:solidFill>
                <a:latin typeface="Arial"/>
              </a:rPr>
              <a:t>6</a:t>
            </a:r>
            <a:r>
              <a:rPr lang="en-US" sz="1412" dirty="0">
                <a:solidFill>
                  <a:srgbClr val="000000"/>
                </a:solidFill>
                <a:latin typeface="Arial"/>
              </a:rPr>
              <a:t>4</a:t>
            </a:r>
            <a:endParaRPr sz="1412" dirty="0">
              <a:solidFill>
                <a:srgbClr val="000000"/>
              </a:solidFill>
              <a:latin typeface="Arial"/>
            </a:endParaRPr>
          </a:p>
        </p:txBody>
      </p:sp>
      <p:sp>
        <p:nvSpPr>
          <p:cNvPr id="140" name="New shape">
            <a:extLst>
              <a:ext uri="{FF2B5EF4-FFF2-40B4-BE49-F238E27FC236}">
                <a16:creationId xmlns:a16="http://schemas.microsoft.com/office/drawing/2014/main" id="{2914DAAD-59CC-4CE1-A886-54B9AC59798D}"/>
              </a:ext>
            </a:extLst>
          </p:cNvPr>
          <p:cNvSpPr/>
          <p:nvPr/>
        </p:nvSpPr>
        <p:spPr>
          <a:xfrm>
            <a:off x="11736393" y="4328869"/>
            <a:ext cx="407620" cy="217304"/>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-78</a:t>
            </a:r>
            <a:endParaRPr sz="1412" dirty="0">
              <a:solidFill>
                <a:srgbClr val="000000"/>
              </a:solidFill>
              <a:latin typeface="Arial"/>
            </a:endParaRPr>
          </a:p>
        </p:txBody>
      </p:sp>
      <p:sp>
        <p:nvSpPr>
          <p:cNvPr id="141" name="New shape">
            <a:extLst>
              <a:ext uri="{FF2B5EF4-FFF2-40B4-BE49-F238E27FC236}">
                <a16:creationId xmlns:a16="http://schemas.microsoft.com/office/drawing/2014/main" id="{6EB1E4D3-C010-4F16-ACA0-5BD59091772A}"/>
              </a:ext>
            </a:extLst>
          </p:cNvPr>
          <p:cNvSpPr/>
          <p:nvPr/>
        </p:nvSpPr>
        <p:spPr>
          <a:xfrm>
            <a:off x="11736393" y="4574119"/>
            <a:ext cx="407620" cy="217304"/>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en-US" sz="1412" dirty="0">
                <a:solidFill>
                  <a:srgbClr val="000000"/>
                </a:solidFill>
                <a:latin typeface="Arial"/>
              </a:rPr>
              <a:t>-78</a:t>
            </a:r>
            <a:endParaRPr sz="1412" dirty="0">
              <a:solidFill>
                <a:srgbClr val="000000"/>
              </a:solidFill>
              <a:latin typeface="Arial"/>
            </a:endParaRPr>
          </a:p>
        </p:txBody>
      </p:sp>
      <p:sp>
        <p:nvSpPr>
          <p:cNvPr id="143" name="TextBox 142">
            <a:extLst>
              <a:ext uri="{FF2B5EF4-FFF2-40B4-BE49-F238E27FC236}">
                <a16:creationId xmlns:a16="http://schemas.microsoft.com/office/drawing/2014/main" id="{570CDCFF-E210-465F-9ED0-72E754A626CA}"/>
              </a:ext>
            </a:extLst>
          </p:cNvPr>
          <p:cNvSpPr txBox="1"/>
          <p:nvPr/>
        </p:nvSpPr>
        <p:spPr>
          <a:xfrm>
            <a:off x="691156" y="140054"/>
            <a:ext cx="4041248" cy="830997"/>
          </a:xfrm>
          <a:prstGeom prst="rect">
            <a:avLst/>
          </a:prstGeom>
          <a:solidFill>
            <a:schemeClr val="bg1">
              <a:lumMod val="85000"/>
            </a:schemeClr>
          </a:solidFill>
        </p:spPr>
        <p:txBody>
          <a:bodyPr wrap="square" rtlCol="0">
            <a:spAutoFit/>
          </a:bodyPr>
          <a:lstStyle/>
          <a:p>
            <a:r>
              <a:rPr lang="en-US" sz="2400" dirty="0"/>
              <a:t>Example: Position = Equipment Operator/Driver</a:t>
            </a:r>
          </a:p>
        </p:txBody>
      </p:sp>
      <p:sp>
        <p:nvSpPr>
          <p:cNvPr id="144" name="Arrow: Right 143">
            <a:extLst>
              <a:ext uri="{FF2B5EF4-FFF2-40B4-BE49-F238E27FC236}">
                <a16:creationId xmlns:a16="http://schemas.microsoft.com/office/drawing/2014/main" id="{F5B90005-80F1-441E-8B79-A69DF5DDA703}"/>
              </a:ext>
            </a:extLst>
          </p:cNvPr>
          <p:cNvSpPr/>
          <p:nvPr/>
        </p:nvSpPr>
        <p:spPr>
          <a:xfrm rot="19949427">
            <a:off x="7186853" y="5266690"/>
            <a:ext cx="807096" cy="4443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Arrow: Right 144">
            <a:extLst>
              <a:ext uri="{FF2B5EF4-FFF2-40B4-BE49-F238E27FC236}">
                <a16:creationId xmlns:a16="http://schemas.microsoft.com/office/drawing/2014/main" id="{8A606F0B-825F-467C-89FE-1DD3B8AD2EE4}"/>
              </a:ext>
            </a:extLst>
          </p:cNvPr>
          <p:cNvSpPr/>
          <p:nvPr/>
        </p:nvSpPr>
        <p:spPr>
          <a:xfrm rot="1778903">
            <a:off x="7069204" y="1122478"/>
            <a:ext cx="807096" cy="4443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ectangle 141">
            <a:extLst>
              <a:ext uri="{FF2B5EF4-FFF2-40B4-BE49-F238E27FC236}">
                <a16:creationId xmlns:a16="http://schemas.microsoft.com/office/drawing/2014/main" id="{D29E9AE9-4C82-3935-6D28-BCDAA65DEF4E}"/>
              </a:ext>
            </a:extLst>
          </p:cNvPr>
          <p:cNvSpPr/>
          <p:nvPr/>
        </p:nvSpPr>
        <p:spPr>
          <a:xfrm>
            <a:off x="1255363" y="4959687"/>
            <a:ext cx="5520442" cy="5694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186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3218</Words>
  <Application>Microsoft Office PowerPoint</Application>
  <PresentationFormat>Widescreen</PresentationFormat>
  <Paragraphs>971</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Nova</vt:lpstr>
      <vt:lpstr>Arial Rounded MT Bold</vt:lpstr>
      <vt:lpstr>Calibri</vt:lpstr>
      <vt:lpstr>Calibri Light</vt:lpstr>
      <vt:lpstr>Raleway Light</vt:lpstr>
      <vt:lpstr>Raleway Medium</vt:lpstr>
      <vt:lpstr>Times New Roman</vt:lpstr>
      <vt:lpstr>Office Theme</vt:lpstr>
      <vt:lpstr>‘Executive Teams and Leadership Coaching’</vt:lpstr>
      <vt:lpstr>PowerPoint Presentation</vt:lpstr>
      <vt:lpstr>PowerPoint Presentation</vt:lpstr>
      <vt:lpstr>Importance of Listening and Learning from the data</vt:lpstr>
      <vt:lpstr>PowerPoint Presentation</vt:lpstr>
      <vt:lpstr>PowerPoint Presentation</vt:lpstr>
      <vt:lpstr>PowerPoint Presentation</vt:lpstr>
      <vt:lpstr>PowerPoint Presentation</vt:lpstr>
      <vt:lpstr>PowerPoint Presentation</vt:lpstr>
      <vt:lpstr>Sample Team Composite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Leadership Coaching Process</vt:lpstr>
      <vt:lpstr>Leadership Coaching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Teams and Leadership Coaching’</dc:title>
  <dc:creator>Meredith Grzyb</dc:creator>
  <cp:lastModifiedBy>Meredith Grzyb</cp:lastModifiedBy>
  <cp:revision>3</cp:revision>
  <dcterms:created xsi:type="dcterms:W3CDTF">2022-05-09T20:04:10Z</dcterms:created>
  <dcterms:modified xsi:type="dcterms:W3CDTF">2022-05-11T18:20:02Z</dcterms:modified>
</cp:coreProperties>
</file>