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88" r:id="rId2"/>
    <p:sldId id="389" r:id="rId3"/>
    <p:sldId id="387" r:id="rId4"/>
    <p:sldId id="366" r:id="rId5"/>
    <p:sldId id="368" r:id="rId6"/>
    <p:sldId id="380" r:id="rId7"/>
    <p:sldId id="386" r:id="rId8"/>
    <p:sldId id="256" r:id="rId9"/>
    <p:sldId id="258" r:id="rId10"/>
    <p:sldId id="270" r:id="rId11"/>
    <p:sldId id="276" r:id="rId12"/>
    <p:sldId id="278" r:id="rId13"/>
    <p:sldId id="280" r:id="rId14"/>
    <p:sldId id="292" r:id="rId15"/>
    <p:sldId id="298" r:id="rId16"/>
    <p:sldId id="300" r:id="rId17"/>
    <p:sldId id="302" r:id="rId18"/>
    <p:sldId id="314" r:id="rId19"/>
    <p:sldId id="320" r:id="rId20"/>
    <p:sldId id="322" r:id="rId21"/>
    <p:sldId id="324" r:id="rId22"/>
    <p:sldId id="336" r:id="rId23"/>
    <p:sldId id="342" r:id="rId24"/>
    <p:sldId id="344" r:id="rId25"/>
    <p:sldId id="346" r:id="rId26"/>
    <p:sldId id="358" r:id="rId27"/>
    <p:sldId id="364" r:id="rId28"/>
  </p:sldIdLst>
  <p:sldSz cx="22952075" cy="10880725"/>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92" autoAdjust="0"/>
    <p:restoredTop sz="0"/>
  </p:normalViewPr>
  <p:slideViewPr>
    <p:cSldViewPr>
      <p:cViewPr varScale="1">
        <p:scale>
          <a:sx n="41" d="100"/>
          <a:sy n="41" d="100"/>
        </p:scale>
        <p:origin x="200" y="24"/>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895644BE-73F5-4C62-94B0-F18429BFF667}" type="datetimeFigureOut">
              <a:rPr lang="en-US" smtClean="0"/>
              <a:t>8/25/2022</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712582A1-6637-49A1-8F43-506D0F72B3E0}" type="datetimeFigureOut">
              <a:rPr lang="en-US" smtClean="0"/>
              <a:t>8/25/2022</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45C0F020-086A-4717-85C9-710E57B02E7F}" type="datetimeFigureOut">
              <a:rPr lang="en-US" smtClean="0"/>
              <a:t>8/25/2022</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9904DF9A-2B1D-400C-B23C-2C2C45DA8780}" type="datetimeFigureOut">
              <a:rPr lang="en-US" smtClean="0"/>
              <a:t>8/25/2022</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14C2A9B7-01E3-4D71-B865-12C30601B1D4}" type="datetimeFigureOut">
              <a:rPr lang="en-US" smtClean="0"/>
              <a:t>8/25/2022</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D40907F8-45AA-47B7-A80F-24C65958C2EA}" type="datetimeFigureOut">
              <a:rPr lang="en-US" smtClean="0"/>
              <a:t>8/25/2022</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35537894-B851-444E-943A-AC047BFE6ED5}" type="datetimeFigureOut">
              <a:rPr lang="en-US" smtClean="0"/>
              <a:t>8/25/2022</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62A006E7-33A3-454A-A97B-E13C71FC9610}" type="datetimeFigureOut">
              <a:rPr lang="en-US" smtClean="0"/>
              <a:t>8/25/2022</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AF07258D-7722-4AD4-92D8-BC7F6ABD131B}" type="datetimeFigureOut">
              <a:rPr lang="en-US" smtClean="0"/>
              <a:t>8/25/2022</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2678230E-98A3-440B-A6C2-7CE74D9B2246}" type="datetimeFigureOut">
              <a:rPr lang="en-US" smtClean="0"/>
              <a:t>8/25/2022</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EED999A6-8EE1-4802-97A1-2CC6099E11F6}" type="datetimeFigureOut">
              <a:rPr lang="en-US" smtClean="0"/>
              <a:t>8/25/2022</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8/25/2022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nvPicPr>
        <p:blipFill>
          <a:blip r:embed="rId2"/>
          <a:stretch>
            <a:fillRect/>
          </a:stretch>
        </p:blipFill>
        <p:spPr>
          <a:xfrm>
            <a:off x="8999945" y="955853"/>
            <a:ext cx="4951551" cy="1601724"/>
          </a:xfrm>
          <a:prstGeom prst="rect">
            <a:avLst/>
          </a:prstGeom>
        </p:spPr>
      </p:pic>
      <p:sp>
        <p:nvSpPr>
          <p:cNvPr id="5" name="New shape"/>
          <p:cNvSpPr/>
          <p:nvPr/>
        </p:nvSpPr>
        <p:spPr>
          <a:xfrm>
            <a:off x="670306" y="7285837"/>
            <a:ext cx="21610828"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lang="en-US" sz="3600" b="0" i="0" u="none" spc="0" dirty="0">
                <a:solidFill>
                  <a:srgbClr val="000000"/>
                </a:solidFill>
                <a:latin typeface="Arial" pitchFamily="34" charset="0"/>
              </a:rPr>
              <a:t>2021 </a:t>
            </a:r>
            <a:r>
              <a:rPr sz="3600" b="0" i="0" u="none" spc="0" dirty="0">
                <a:solidFill>
                  <a:srgbClr val="000000"/>
                </a:solidFill>
                <a:latin typeface="Arial" pitchFamily="34" charset="0"/>
              </a:rPr>
              <a:t>Organizational Culture Survey</a:t>
            </a:r>
          </a:p>
        </p:txBody>
      </p:sp>
      <p:sp>
        <p:nvSpPr>
          <p:cNvPr id="6" name="New shape"/>
          <p:cNvSpPr/>
          <p:nvPr/>
        </p:nvSpPr>
        <p:spPr>
          <a:xfrm>
            <a:off x="670306" y="8048041"/>
            <a:ext cx="21610828"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lang="en-US" sz="3600" b="0" i="0" u="none" spc="0" dirty="0">
                <a:solidFill>
                  <a:srgbClr val="000000"/>
                </a:solidFill>
                <a:latin typeface="Arial" pitchFamily="34" charset="0"/>
              </a:rPr>
              <a:t>Diversity &amp; Inclusion Driver Analysis: Demographic Report</a:t>
            </a:r>
            <a:endParaRPr sz="3600" b="0" i="0" u="none" spc="0" dirty="0">
              <a:solidFill>
                <a:srgbClr val="000000"/>
              </a:solidFill>
              <a:latin typeface="Arial" pitchFamily="34" charset="0"/>
            </a:endParaRPr>
          </a:p>
        </p:txBody>
      </p:sp>
      <p:sp>
        <p:nvSpPr>
          <p:cNvPr id="8" name="New shape">
            <a:extLst>
              <a:ext uri="{FF2B5EF4-FFF2-40B4-BE49-F238E27FC236}">
                <a16:creationId xmlns:a16="http://schemas.microsoft.com/office/drawing/2014/main" id="{F3CD50FE-60E7-D4BB-E1BF-29BE5CED18A8}"/>
              </a:ext>
            </a:extLst>
          </p:cNvPr>
          <p:cNvSpPr/>
          <p:nvPr/>
        </p:nvSpPr>
        <p:spPr>
          <a:xfrm>
            <a:off x="670306" y="6401714"/>
            <a:ext cx="21610828" cy="6705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lang="en-US" sz="4400" b="0" i="0" u="none" spc="0" dirty="0">
                <a:solidFill>
                  <a:srgbClr val="000000"/>
                </a:solidFill>
                <a:latin typeface="Arial" pitchFamily="34" charset="0"/>
              </a:rPr>
              <a:t>Company Name</a:t>
            </a:r>
            <a:endParaRPr sz="4400" b="0" i="0" u="none" spc="0" dirty="0">
              <a:solidFill>
                <a:srgbClr val="000000"/>
              </a:solidFill>
              <a:latin typeface="Arial" pitchFamily="34" charset="0"/>
            </a:endParaRPr>
          </a:p>
        </p:txBody>
      </p:sp>
      <p:pic>
        <p:nvPicPr>
          <p:cNvPr id="10" name="Picture 2" descr="Generic Logo Images – Browse 25,927 Stock Photos, Vectors ...">
            <a:extLst>
              <a:ext uri="{FF2B5EF4-FFF2-40B4-BE49-F238E27FC236}">
                <a16:creationId xmlns:a16="http://schemas.microsoft.com/office/drawing/2014/main" id="{60BE2085-674A-CDC5-68E3-4D3CF9F5EA5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00" t="23333" r="21999" b="20411"/>
          <a:stretch/>
        </p:blipFill>
        <p:spPr bwMode="auto">
          <a:xfrm>
            <a:off x="10147319" y="3609141"/>
            <a:ext cx="2657436" cy="1601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628136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101600" y="101600"/>
            <a:ext cx="3043206"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a:solidFill>
                  <a:srgbClr val="000000"/>
                </a:solidFill>
                <a:latin typeface="Arial" pitchFamily="34" charset="0"/>
              </a:rPr>
              <a:t>Diversity &amp; Inclusion</a:t>
            </a:r>
          </a:p>
        </p:txBody>
      </p:sp>
      <p:sp>
        <p:nvSpPr>
          <p:cNvPr id="4" name="New shape"/>
          <p:cNvSpPr/>
          <p:nvPr/>
        </p:nvSpPr>
        <p:spPr>
          <a:xfrm>
            <a:off x="101600" y="471018"/>
            <a:ext cx="3043206" cy="127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101600" y="509118"/>
            <a:ext cx="1700980"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a:solidFill>
                  <a:srgbClr val="000000"/>
                </a:solidFill>
                <a:latin typeface="Arial" pitchFamily="34" charset="0"/>
              </a:rPr>
              <a:t>2021: Asian</a:t>
            </a:r>
          </a:p>
        </p:txBody>
      </p:sp>
      <p:sp>
        <p:nvSpPr>
          <p:cNvPr id="6" name="New shape"/>
          <p:cNvSpPr/>
          <p:nvPr/>
        </p:nvSpPr>
        <p:spPr>
          <a:xfrm>
            <a:off x="330200" y="1047293"/>
            <a:ext cx="22062439"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l"/>
            <a:r>
              <a:rPr sz="1800" b="0" i="0" u="none" spc="0">
                <a:solidFill>
                  <a:srgbClr val="000000"/>
                </a:solidFill>
                <a:latin typeface="Arial" pitchFamily="34" charset="0"/>
              </a:rPr>
              <a:t>The Diversity &amp; Inclusion module measures how effectively an organization fosters diversity (diverse representation of people) and inclusion (an inclusive and supportive work environment). The module includes four areas: (1) perceptions of inclusion and respect, (2) a workplace free of discrimination, (3) fair and equal access to opportunities, and (4) leadership commitment to diversity values.</a:t>
            </a:r>
          </a:p>
        </p:txBody>
      </p:sp>
      <p:sp>
        <p:nvSpPr>
          <p:cNvPr id="7" name="New shape"/>
          <p:cNvSpPr/>
          <p:nvPr/>
        </p:nvSpPr>
        <p:spPr>
          <a:xfrm>
            <a:off x="101600" y="10595051"/>
            <a:ext cx="2151729"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8/25/2022  |  MDI1019Q3G-120</a:t>
            </a:r>
          </a:p>
        </p:txBody>
      </p:sp>
      <p:sp>
        <p:nvSpPr>
          <p:cNvPr id="8" name="New shape"/>
          <p:cNvSpPr/>
          <p:nvPr/>
        </p:nvSpPr>
        <p:spPr>
          <a:xfrm>
            <a:off x="15342921" y="1778813"/>
            <a:ext cx="1138396" cy="2154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400" b="1" i="0" u="none" spc="0">
                <a:solidFill>
                  <a:srgbClr val="000000"/>
                </a:solidFill>
                <a:latin typeface="Arial" pitchFamily="34" charset="0"/>
              </a:rPr>
              <a:t>PERCENTILE</a:t>
            </a:r>
          </a:p>
        </p:txBody>
      </p:sp>
      <p:sp>
        <p:nvSpPr>
          <p:cNvPr id="10" name="New shape"/>
          <p:cNvSpPr/>
          <p:nvPr/>
        </p:nvSpPr>
        <p:spPr>
          <a:xfrm>
            <a:off x="15292121" y="1994306"/>
            <a:ext cx="1138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0</a:t>
            </a:r>
          </a:p>
        </p:txBody>
      </p:sp>
      <p:sp>
        <p:nvSpPr>
          <p:cNvPr id="11" name="New shape"/>
          <p:cNvSpPr/>
          <p:nvPr/>
        </p:nvSpPr>
        <p:spPr>
          <a:xfrm>
            <a:off x="15292121"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16879235" y="1994306"/>
            <a:ext cx="3992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25th</a:t>
            </a:r>
          </a:p>
        </p:txBody>
      </p:sp>
      <p:sp>
        <p:nvSpPr>
          <p:cNvPr id="13" name="New shape"/>
          <p:cNvSpPr/>
          <p:nvPr/>
        </p:nvSpPr>
        <p:spPr>
          <a:xfrm>
            <a:off x="17018939"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18606049" y="1994306"/>
            <a:ext cx="3992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50th</a:t>
            </a:r>
          </a:p>
        </p:txBody>
      </p:sp>
      <p:sp>
        <p:nvSpPr>
          <p:cNvPr id="15" name="New shape"/>
          <p:cNvSpPr/>
          <p:nvPr/>
        </p:nvSpPr>
        <p:spPr>
          <a:xfrm>
            <a:off x="18745746"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20332863" y="1994306"/>
            <a:ext cx="3992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75th</a:t>
            </a:r>
          </a:p>
        </p:txBody>
      </p:sp>
      <p:sp>
        <p:nvSpPr>
          <p:cNvPr id="17" name="New shape"/>
          <p:cNvSpPr/>
          <p:nvPr/>
        </p:nvSpPr>
        <p:spPr>
          <a:xfrm>
            <a:off x="20472564"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New shape"/>
          <p:cNvSpPr/>
          <p:nvPr/>
        </p:nvSpPr>
        <p:spPr>
          <a:xfrm>
            <a:off x="21996177" y="1994306"/>
            <a:ext cx="51308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100th</a:t>
            </a:r>
          </a:p>
        </p:txBody>
      </p:sp>
      <p:sp>
        <p:nvSpPr>
          <p:cNvPr id="19" name="New shape"/>
          <p:cNvSpPr/>
          <p:nvPr/>
        </p:nvSpPr>
        <p:spPr>
          <a:xfrm>
            <a:off x="22199372"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New shape"/>
          <p:cNvSpPr/>
          <p:nvPr/>
        </p:nvSpPr>
        <p:spPr>
          <a:xfrm>
            <a:off x="15342921" y="2272335"/>
            <a:ext cx="6907257" cy="381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New shape"/>
          <p:cNvSpPr/>
          <p:nvPr/>
        </p:nvSpPr>
        <p:spPr>
          <a:xfrm>
            <a:off x="22221744" y="2409622"/>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99</a:t>
            </a:r>
          </a:p>
        </p:txBody>
      </p:sp>
      <p:sp>
        <p:nvSpPr>
          <p:cNvPr id="22" name="New shape"/>
          <p:cNvSpPr/>
          <p:nvPr/>
        </p:nvSpPr>
        <p:spPr>
          <a:xfrm>
            <a:off x="12318036" y="2445588"/>
            <a:ext cx="2796286" cy="3386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200" b="1" i="0" u="none" spc="0">
                <a:solidFill>
                  <a:srgbClr val="000000"/>
                </a:solidFill>
                <a:latin typeface="Arial" pitchFamily="34" charset="0"/>
              </a:rPr>
              <a:t>Diversity &amp; Inclusion</a:t>
            </a:r>
          </a:p>
        </p:txBody>
      </p:sp>
      <p:sp>
        <p:nvSpPr>
          <p:cNvPr id="23" name="New shape"/>
          <p:cNvSpPr/>
          <p:nvPr/>
        </p:nvSpPr>
        <p:spPr>
          <a:xfrm>
            <a:off x="15342921" y="2419706"/>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4" name="New shape"/>
          <p:cNvSpPr/>
          <p:nvPr/>
        </p:nvSpPr>
        <p:spPr>
          <a:xfrm>
            <a:off x="17090059" y="2419706"/>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5" name="New shape"/>
          <p:cNvSpPr/>
          <p:nvPr/>
        </p:nvSpPr>
        <p:spPr>
          <a:xfrm>
            <a:off x="18816865" y="2419706"/>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6" name="New shape"/>
          <p:cNvSpPr/>
          <p:nvPr/>
        </p:nvSpPr>
        <p:spPr>
          <a:xfrm>
            <a:off x="20543686" y="2419706"/>
            <a:ext cx="163742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7" name="New shape"/>
          <p:cNvSpPr/>
          <p:nvPr/>
        </p:nvSpPr>
        <p:spPr>
          <a:xfrm>
            <a:off x="15342921" y="2915260"/>
            <a:ext cx="6907257" cy="12700"/>
          </a:xfrm>
          <a:prstGeom prst="rect">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New shape"/>
          <p:cNvSpPr/>
          <p:nvPr/>
        </p:nvSpPr>
        <p:spPr>
          <a:xfrm>
            <a:off x="22221744" y="300118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99</a:t>
            </a:r>
          </a:p>
        </p:txBody>
      </p:sp>
      <p:sp>
        <p:nvSpPr>
          <p:cNvPr id="29" name="New shape"/>
          <p:cNvSpPr/>
          <p:nvPr/>
        </p:nvSpPr>
        <p:spPr>
          <a:xfrm>
            <a:off x="8509843" y="3052546"/>
            <a:ext cx="6604477"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are treated with respect.</a:t>
            </a:r>
          </a:p>
        </p:txBody>
      </p:sp>
      <p:sp>
        <p:nvSpPr>
          <p:cNvPr id="30" name="New shape"/>
          <p:cNvSpPr/>
          <p:nvPr/>
        </p:nvSpPr>
        <p:spPr>
          <a:xfrm>
            <a:off x="15342921" y="301127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New shape"/>
          <p:cNvSpPr/>
          <p:nvPr/>
        </p:nvSpPr>
        <p:spPr>
          <a:xfrm>
            <a:off x="17090059" y="301127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2" name="New shape"/>
          <p:cNvSpPr/>
          <p:nvPr/>
        </p:nvSpPr>
        <p:spPr>
          <a:xfrm>
            <a:off x="18816865" y="301127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3" name="New shape"/>
          <p:cNvSpPr/>
          <p:nvPr/>
        </p:nvSpPr>
        <p:spPr>
          <a:xfrm>
            <a:off x="20543686" y="3011272"/>
            <a:ext cx="163742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4" name="New shape"/>
          <p:cNvSpPr/>
          <p:nvPr/>
        </p:nvSpPr>
        <p:spPr>
          <a:xfrm>
            <a:off x="21945454" y="344187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95</a:t>
            </a:r>
          </a:p>
        </p:txBody>
      </p:sp>
      <p:sp>
        <p:nvSpPr>
          <p:cNvPr id="35" name="New shape"/>
          <p:cNvSpPr/>
          <p:nvPr/>
        </p:nvSpPr>
        <p:spPr>
          <a:xfrm>
            <a:off x="5955667" y="3493236"/>
            <a:ext cx="9158653"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are made to feel included and like they belong.</a:t>
            </a:r>
          </a:p>
        </p:txBody>
      </p:sp>
      <p:sp>
        <p:nvSpPr>
          <p:cNvPr id="36" name="New shape"/>
          <p:cNvSpPr/>
          <p:nvPr/>
        </p:nvSpPr>
        <p:spPr>
          <a:xfrm>
            <a:off x="15342921" y="345196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New shape"/>
          <p:cNvSpPr/>
          <p:nvPr/>
        </p:nvSpPr>
        <p:spPr>
          <a:xfrm>
            <a:off x="17090059" y="345196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8" name="New shape"/>
          <p:cNvSpPr/>
          <p:nvPr/>
        </p:nvSpPr>
        <p:spPr>
          <a:xfrm>
            <a:off x="18816865" y="345196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9" name="New shape"/>
          <p:cNvSpPr/>
          <p:nvPr/>
        </p:nvSpPr>
        <p:spPr>
          <a:xfrm>
            <a:off x="20543686" y="3451962"/>
            <a:ext cx="136113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0" name="New shape"/>
          <p:cNvSpPr/>
          <p:nvPr/>
        </p:nvSpPr>
        <p:spPr>
          <a:xfrm>
            <a:off x="21738236" y="388256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92</a:t>
            </a:r>
          </a:p>
        </p:txBody>
      </p:sp>
      <p:sp>
        <p:nvSpPr>
          <p:cNvPr id="41" name="New shape"/>
          <p:cNvSpPr/>
          <p:nvPr/>
        </p:nvSpPr>
        <p:spPr>
          <a:xfrm>
            <a:off x="9204282" y="3933927"/>
            <a:ext cx="5910040"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Even subtle forms of discrimination are not tolerated.</a:t>
            </a:r>
          </a:p>
        </p:txBody>
      </p:sp>
      <p:sp>
        <p:nvSpPr>
          <p:cNvPr id="42" name="New shape"/>
          <p:cNvSpPr/>
          <p:nvPr/>
        </p:nvSpPr>
        <p:spPr>
          <a:xfrm>
            <a:off x="15342921" y="389265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3" name="New shape"/>
          <p:cNvSpPr/>
          <p:nvPr/>
        </p:nvSpPr>
        <p:spPr>
          <a:xfrm>
            <a:off x="17090059" y="389265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4" name="New shape"/>
          <p:cNvSpPr/>
          <p:nvPr/>
        </p:nvSpPr>
        <p:spPr>
          <a:xfrm>
            <a:off x="18816865" y="389265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5" name="New shape"/>
          <p:cNvSpPr/>
          <p:nvPr/>
        </p:nvSpPr>
        <p:spPr>
          <a:xfrm>
            <a:off x="20543686" y="3892652"/>
            <a:ext cx="115391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6" name="New shape"/>
          <p:cNvSpPr/>
          <p:nvPr/>
        </p:nvSpPr>
        <p:spPr>
          <a:xfrm>
            <a:off x="22221744" y="432325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99</a:t>
            </a:r>
          </a:p>
        </p:txBody>
      </p:sp>
      <p:sp>
        <p:nvSpPr>
          <p:cNvPr id="47" name="New shape"/>
          <p:cNvSpPr/>
          <p:nvPr/>
        </p:nvSpPr>
        <p:spPr>
          <a:xfrm>
            <a:off x="8779185" y="4374617"/>
            <a:ext cx="6335135"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Our recruiting and hiring practices enhance our diversity.</a:t>
            </a:r>
          </a:p>
        </p:txBody>
      </p:sp>
      <p:sp>
        <p:nvSpPr>
          <p:cNvPr id="48" name="New shape"/>
          <p:cNvSpPr/>
          <p:nvPr/>
        </p:nvSpPr>
        <p:spPr>
          <a:xfrm>
            <a:off x="15342921" y="433334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9" name="New shape"/>
          <p:cNvSpPr/>
          <p:nvPr/>
        </p:nvSpPr>
        <p:spPr>
          <a:xfrm>
            <a:off x="17090059" y="433334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0" name="New shape"/>
          <p:cNvSpPr/>
          <p:nvPr/>
        </p:nvSpPr>
        <p:spPr>
          <a:xfrm>
            <a:off x="18816865" y="433334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1" name="New shape"/>
          <p:cNvSpPr/>
          <p:nvPr/>
        </p:nvSpPr>
        <p:spPr>
          <a:xfrm>
            <a:off x="20543686" y="4333342"/>
            <a:ext cx="163742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2" name="New shape"/>
          <p:cNvSpPr/>
          <p:nvPr/>
        </p:nvSpPr>
        <p:spPr>
          <a:xfrm>
            <a:off x="22221744" y="476394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99</a:t>
            </a:r>
          </a:p>
        </p:txBody>
      </p:sp>
      <p:sp>
        <p:nvSpPr>
          <p:cNvPr id="53" name="New shape"/>
          <p:cNvSpPr/>
          <p:nvPr/>
        </p:nvSpPr>
        <p:spPr>
          <a:xfrm>
            <a:off x="3305289" y="4815307"/>
            <a:ext cx="11809032"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have fair and equal access to personal and professional development.</a:t>
            </a:r>
          </a:p>
        </p:txBody>
      </p:sp>
      <p:sp>
        <p:nvSpPr>
          <p:cNvPr id="54" name="New shape"/>
          <p:cNvSpPr/>
          <p:nvPr/>
        </p:nvSpPr>
        <p:spPr>
          <a:xfrm>
            <a:off x="15342921" y="4774031"/>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5" name="New shape"/>
          <p:cNvSpPr/>
          <p:nvPr/>
        </p:nvSpPr>
        <p:spPr>
          <a:xfrm>
            <a:off x="17090059" y="4774031"/>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6" name="New shape"/>
          <p:cNvSpPr/>
          <p:nvPr/>
        </p:nvSpPr>
        <p:spPr>
          <a:xfrm>
            <a:off x="18816865" y="4774031"/>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7" name="New shape"/>
          <p:cNvSpPr/>
          <p:nvPr/>
        </p:nvSpPr>
        <p:spPr>
          <a:xfrm>
            <a:off x="20543686" y="4774031"/>
            <a:ext cx="163742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8" name="New shape"/>
          <p:cNvSpPr/>
          <p:nvPr/>
        </p:nvSpPr>
        <p:spPr>
          <a:xfrm>
            <a:off x="21185656" y="520463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84</a:t>
            </a:r>
          </a:p>
        </p:txBody>
      </p:sp>
      <p:sp>
        <p:nvSpPr>
          <p:cNvPr id="59" name="New shape"/>
          <p:cNvSpPr/>
          <p:nvPr/>
        </p:nvSpPr>
        <p:spPr>
          <a:xfrm>
            <a:off x="5886722" y="5255997"/>
            <a:ext cx="9227599"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have fair and equal opportunities for promotion.</a:t>
            </a:r>
          </a:p>
        </p:txBody>
      </p:sp>
      <p:sp>
        <p:nvSpPr>
          <p:cNvPr id="60" name="New shape"/>
          <p:cNvSpPr/>
          <p:nvPr/>
        </p:nvSpPr>
        <p:spPr>
          <a:xfrm>
            <a:off x="15342921" y="521472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1" name="New shape"/>
          <p:cNvSpPr/>
          <p:nvPr/>
        </p:nvSpPr>
        <p:spPr>
          <a:xfrm>
            <a:off x="17090059" y="521472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2" name="New shape"/>
          <p:cNvSpPr/>
          <p:nvPr/>
        </p:nvSpPr>
        <p:spPr>
          <a:xfrm>
            <a:off x="18816865" y="521472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3" name="New shape"/>
          <p:cNvSpPr/>
          <p:nvPr/>
        </p:nvSpPr>
        <p:spPr>
          <a:xfrm>
            <a:off x="20543686" y="5214722"/>
            <a:ext cx="601333"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4" name="New shape"/>
          <p:cNvSpPr/>
          <p:nvPr/>
        </p:nvSpPr>
        <p:spPr>
          <a:xfrm>
            <a:off x="22221744" y="564532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99</a:t>
            </a:r>
          </a:p>
        </p:txBody>
      </p:sp>
      <p:sp>
        <p:nvSpPr>
          <p:cNvPr id="65" name="New shape"/>
          <p:cNvSpPr/>
          <p:nvPr/>
        </p:nvSpPr>
        <p:spPr>
          <a:xfrm>
            <a:off x="9563236" y="5696687"/>
            <a:ext cx="5551085"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There is good support for learning about diversity.</a:t>
            </a:r>
          </a:p>
        </p:txBody>
      </p:sp>
      <p:sp>
        <p:nvSpPr>
          <p:cNvPr id="66" name="New shape"/>
          <p:cNvSpPr/>
          <p:nvPr/>
        </p:nvSpPr>
        <p:spPr>
          <a:xfrm>
            <a:off x="15342921" y="565541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7" name="New shape"/>
          <p:cNvSpPr/>
          <p:nvPr/>
        </p:nvSpPr>
        <p:spPr>
          <a:xfrm>
            <a:off x="17090059" y="565541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8" name="New shape"/>
          <p:cNvSpPr/>
          <p:nvPr/>
        </p:nvSpPr>
        <p:spPr>
          <a:xfrm>
            <a:off x="18816865" y="565541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9" name="New shape"/>
          <p:cNvSpPr/>
          <p:nvPr/>
        </p:nvSpPr>
        <p:spPr>
          <a:xfrm>
            <a:off x="20543686" y="5655412"/>
            <a:ext cx="163742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0" name="New shape"/>
          <p:cNvSpPr/>
          <p:nvPr/>
        </p:nvSpPr>
        <p:spPr>
          <a:xfrm>
            <a:off x="21600091" y="608601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90</a:t>
            </a:r>
          </a:p>
        </p:txBody>
      </p:sp>
      <p:sp>
        <p:nvSpPr>
          <p:cNvPr id="71" name="New shape"/>
          <p:cNvSpPr/>
          <p:nvPr/>
        </p:nvSpPr>
        <p:spPr>
          <a:xfrm>
            <a:off x="11450232" y="6137377"/>
            <a:ext cx="3664088"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We can be proud of our diversity.</a:t>
            </a:r>
          </a:p>
        </p:txBody>
      </p:sp>
      <p:sp>
        <p:nvSpPr>
          <p:cNvPr id="72" name="New shape"/>
          <p:cNvSpPr/>
          <p:nvPr/>
        </p:nvSpPr>
        <p:spPr>
          <a:xfrm>
            <a:off x="15342921" y="6096103"/>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3" name="New shape"/>
          <p:cNvSpPr/>
          <p:nvPr/>
        </p:nvSpPr>
        <p:spPr>
          <a:xfrm>
            <a:off x="17090059" y="609610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4" name="New shape"/>
          <p:cNvSpPr/>
          <p:nvPr/>
        </p:nvSpPr>
        <p:spPr>
          <a:xfrm>
            <a:off x="18816865" y="609610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5" name="New shape"/>
          <p:cNvSpPr/>
          <p:nvPr/>
        </p:nvSpPr>
        <p:spPr>
          <a:xfrm>
            <a:off x="20543686" y="6096103"/>
            <a:ext cx="1015769"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6" name="New shape"/>
          <p:cNvSpPr/>
          <p:nvPr/>
        </p:nvSpPr>
        <p:spPr>
          <a:xfrm>
            <a:off x="22014526" y="6526709"/>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96</a:t>
            </a:r>
          </a:p>
        </p:txBody>
      </p:sp>
      <p:sp>
        <p:nvSpPr>
          <p:cNvPr id="77" name="New shape"/>
          <p:cNvSpPr/>
          <p:nvPr/>
        </p:nvSpPr>
        <p:spPr>
          <a:xfrm>
            <a:off x="7820568" y="6578067"/>
            <a:ext cx="7293752"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Leaders are committed to diversity and inclusion as top priorities.</a:t>
            </a:r>
          </a:p>
        </p:txBody>
      </p:sp>
      <p:sp>
        <p:nvSpPr>
          <p:cNvPr id="78" name="New shape"/>
          <p:cNvSpPr/>
          <p:nvPr/>
        </p:nvSpPr>
        <p:spPr>
          <a:xfrm>
            <a:off x="15342921" y="6536793"/>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9" name="New shape"/>
          <p:cNvSpPr/>
          <p:nvPr/>
        </p:nvSpPr>
        <p:spPr>
          <a:xfrm>
            <a:off x="17090059" y="653679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0" name="New shape"/>
          <p:cNvSpPr/>
          <p:nvPr/>
        </p:nvSpPr>
        <p:spPr>
          <a:xfrm>
            <a:off x="18816865" y="653679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1" name="New shape"/>
          <p:cNvSpPr/>
          <p:nvPr/>
        </p:nvSpPr>
        <p:spPr>
          <a:xfrm>
            <a:off x="20543686" y="6536793"/>
            <a:ext cx="143020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2" name="New shape"/>
          <p:cNvSpPr/>
          <p:nvPr/>
        </p:nvSpPr>
        <p:spPr>
          <a:xfrm>
            <a:off x="22221744" y="6967399"/>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99</a:t>
            </a:r>
          </a:p>
        </p:txBody>
      </p:sp>
      <p:sp>
        <p:nvSpPr>
          <p:cNvPr id="83" name="New shape"/>
          <p:cNvSpPr/>
          <p:nvPr/>
        </p:nvSpPr>
        <p:spPr>
          <a:xfrm>
            <a:off x="8899289" y="7018758"/>
            <a:ext cx="6215032"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We do a good job of rewarding positive diversity efforts.</a:t>
            </a:r>
          </a:p>
        </p:txBody>
      </p:sp>
      <p:sp>
        <p:nvSpPr>
          <p:cNvPr id="84" name="New shape"/>
          <p:cNvSpPr/>
          <p:nvPr/>
        </p:nvSpPr>
        <p:spPr>
          <a:xfrm>
            <a:off x="15342921" y="6977483"/>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5" name="New shape"/>
          <p:cNvSpPr/>
          <p:nvPr/>
        </p:nvSpPr>
        <p:spPr>
          <a:xfrm>
            <a:off x="17090059" y="697748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6" name="New shape"/>
          <p:cNvSpPr/>
          <p:nvPr/>
        </p:nvSpPr>
        <p:spPr>
          <a:xfrm>
            <a:off x="18816865" y="697748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7" name="New shape"/>
          <p:cNvSpPr/>
          <p:nvPr/>
        </p:nvSpPr>
        <p:spPr>
          <a:xfrm>
            <a:off x="20543686" y="6977483"/>
            <a:ext cx="163742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8" name="New shape"/>
          <p:cNvSpPr/>
          <p:nvPr/>
        </p:nvSpPr>
        <p:spPr>
          <a:xfrm>
            <a:off x="15342921" y="7486499"/>
            <a:ext cx="6907257" cy="38100"/>
          </a:xfrm>
          <a:prstGeom prst="rect">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9" name="New shape"/>
          <p:cNvSpPr/>
          <p:nvPr/>
        </p:nvSpPr>
        <p:spPr>
          <a:xfrm>
            <a:off x="16097300" y="7575399"/>
            <a:ext cx="218059"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1</a:t>
            </a:r>
            <a:r>
              <a:rPr sz="1600" b="0" i="0" u="none" spc="0" baseline="50000">
                <a:solidFill>
                  <a:srgbClr val="000000"/>
                </a:solidFill>
                <a:latin typeface="Arial" pitchFamily="34" charset="0"/>
              </a:rPr>
              <a:t>st</a:t>
            </a:r>
          </a:p>
        </p:txBody>
      </p:sp>
      <p:sp>
        <p:nvSpPr>
          <p:cNvPr id="90" name="New shape"/>
          <p:cNvSpPr/>
          <p:nvPr/>
        </p:nvSpPr>
        <p:spPr>
          <a:xfrm>
            <a:off x="14802980" y="7575399"/>
            <a:ext cx="917130" cy="2154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400" b="1" i="0" u="none" spc="0">
                <a:solidFill>
                  <a:srgbClr val="000000"/>
                </a:solidFill>
                <a:latin typeface="Arial" pitchFamily="34" charset="0"/>
              </a:rPr>
              <a:t>QUARTILE</a:t>
            </a:r>
          </a:p>
        </p:txBody>
      </p:sp>
      <p:sp>
        <p:nvSpPr>
          <p:cNvPr id="91" name="New shape"/>
          <p:cNvSpPr/>
          <p:nvPr/>
        </p:nvSpPr>
        <p:spPr>
          <a:xfrm>
            <a:off x="15285771"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2" name="New shape"/>
          <p:cNvSpPr/>
          <p:nvPr/>
        </p:nvSpPr>
        <p:spPr>
          <a:xfrm>
            <a:off x="17800864" y="7575399"/>
            <a:ext cx="264557"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2</a:t>
            </a:r>
            <a:r>
              <a:rPr sz="1600" b="0" i="0" u="none" spc="0" baseline="50000">
                <a:solidFill>
                  <a:srgbClr val="000000"/>
                </a:solidFill>
                <a:latin typeface="Arial" pitchFamily="34" charset="0"/>
              </a:rPr>
              <a:t>nd</a:t>
            </a:r>
          </a:p>
        </p:txBody>
      </p:sp>
      <p:sp>
        <p:nvSpPr>
          <p:cNvPr id="93" name="New shape"/>
          <p:cNvSpPr/>
          <p:nvPr/>
        </p:nvSpPr>
        <p:spPr>
          <a:xfrm>
            <a:off x="17012585"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4" name="New shape"/>
          <p:cNvSpPr/>
          <p:nvPr/>
        </p:nvSpPr>
        <p:spPr>
          <a:xfrm>
            <a:off x="19542909" y="7575399"/>
            <a:ext cx="234093"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3</a:t>
            </a:r>
            <a:r>
              <a:rPr sz="1600" b="0" i="0" u="none" spc="0" baseline="50000">
                <a:solidFill>
                  <a:srgbClr val="000000"/>
                </a:solidFill>
                <a:latin typeface="Arial" pitchFamily="34" charset="0"/>
              </a:rPr>
              <a:t>rd</a:t>
            </a:r>
          </a:p>
        </p:txBody>
      </p:sp>
      <p:sp>
        <p:nvSpPr>
          <p:cNvPr id="95" name="New shape"/>
          <p:cNvSpPr/>
          <p:nvPr/>
        </p:nvSpPr>
        <p:spPr>
          <a:xfrm>
            <a:off x="18739399"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6" name="New shape"/>
          <p:cNvSpPr/>
          <p:nvPr/>
        </p:nvSpPr>
        <p:spPr>
          <a:xfrm>
            <a:off x="21273732" y="7575399"/>
            <a:ext cx="226076"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4</a:t>
            </a:r>
            <a:r>
              <a:rPr sz="1600" b="0" i="0" u="none" spc="0" baseline="50000">
                <a:solidFill>
                  <a:srgbClr val="000000"/>
                </a:solidFill>
                <a:latin typeface="Arial" pitchFamily="34" charset="0"/>
              </a:rPr>
              <a:t>th</a:t>
            </a:r>
          </a:p>
        </p:txBody>
      </p:sp>
      <p:sp>
        <p:nvSpPr>
          <p:cNvPr id="97" name="New shape"/>
          <p:cNvSpPr/>
          <p:nvPr/>
        </p:nvSpPr>
        <p:spPr>
          <a:xfrm>
            <a:off x="20466213"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8" name="New shape"/>
          <p:cNvSpPr/>
          <p:nvPr/>
        </p:nvSpPr>
        <p:spPr>
          <a:xfrm>
            <a:off x="22193027"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9" name="New shape"/>
          <p:cNvSpPr/>
          <p:nvPr/>
        </p:nvSpPr>
        <p:spPr>
          <a:xfrm>
            <a:off x="1016000" y="1804213"/>
            <a:ext cx="2065147" cy="277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800" b="0" i="1" u="none" spc="0">
                <a:solidFill>
                  <a:srgbClr val="000000"/>
                </a:solidFill>
                <a:latin typeface="Arial" pitchFamily="34" charset="0"/>
              </a:rPr>
              <a:t>In this organization...</a:t>
            </a:r>
          </a:p>
        </p:txBody>
      </p:sp>
      <p:pic>
        <p:nvPicPr>
          <p:cNvPr id="100" name="Picture 2" descr="Generic Logo Images – Browse 25,927 Stock Photos, Vectors ...">
            <a:extLst>
              <a:ext uri="{FF2B5EF4-FFF2-40B4-BE49-F238E27FC236}">
                <a16:creationId xmlns:a16="http://schemas.microsoft.com/office/drawing/2014/main" id="{CFAFDD93-9778-B22C-BCF8-8F107A5A749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00" t="23333" r="21999" b="20411"/>
          <a:stretch/>
        </p:blipFill>
        <p:spPr bwMode="auto">
          <a:xfrm>
            <a:off x="21305837" y="-4782"/>
            <a:ext cx="1578807" cy="9515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101600" y="101600"/>
            <a:ext cx="6438753"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a:solidFill>
                  <a:srgbClr val="000000"/>
                </a:solidFill>
                <a:latin typeface="Arial" pitchFamily="34" charset="0"/>
              </a:rPr>
              <a:t>Top Cultural Drivers of Diversity &amp; Inclusion</a:t>
            </a:r>
          </a:p>
        </p:txBody>
      </p:sp>
      <p:sp>
        <p:nvSpPr>
          <p:cNvPr id="4" name="New shape"/>
          <p:cNvSpPr/>
          <p:nvPr/>
        </p:nvSpPr>
        <p:spPr>
          <a:xfrm>
            <a:off x="101600" y="476098"/>
            <a:ext cx="6438753" cy="127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101600" y="514198"/>
            <a:ext cx="1700980"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a:solidFill>
                  <a:srgbClr val="000000"/>
                </a:solidFill>
                <a:latin typeface="Arial" pitchFamily="34" charset="0"/>
              </a:rPr>
              <a:t>2021: Asian</a:t>
            </a:r>
          </a:p>
        </p:txBody>
      </p:sp>
      <p:sp>
        <p:nvSpPr>
          <p:cNvPr id="6" name="New shape"/>
          <p:cNvSpPr/>
          <p:nvPr/>
        </p:nvSpPr>
        <p:spPr>
          <a:xfrm>
            <a:off x="330200" y="1048715"/>
            <a:ext cx="22059900" cy="822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l"/>
            <a:r>
              <a:rPr sz="1800" b="0" i="0" u="none" spc="0">
                <a:solidFill>
                  <a:srgbClr val="000000"/>
                </a:solidFill>
                <a:latin typeface="Arial" pitchFamily="34" charset="0"/>
              </a:rPr>
              <a:t>We've identified cultural behaviors and values driving Diversity &amp; Inclusion that may provide unique points of leverage for your transformation. *Improve* items are your Cultural Drivers with the most opportunity to progress. *Monitor* items may not have as much area for growth as your Improve items, but they are unique Cultural Drivers that can help prioritize actions in your transformation journey. *Sustain* items are your cultural strengths driving Diversity &amp; Inclusion that you can leverage to drive change.</a:t>
            </a:r>
          </a:p>
        </p:txBody>
      </p:sp>
      <p:graphicFrame>
        <p:nvGraphicFramePr>
          <p:cNvPr id="7" name="New Table"/>
          <p:cNvGraphicFramePr>
            <a:graphicFrameLocks noGrp="1"/>
          </p:cNvGraphicFramePr>
          <p:nvPr/>
        </p:nvGraphicFramePr>
        <p:xfrm>
          <a:off x="317500" y="2151075"/>
          <a:ext cx="14478000" cy="8293100"/>
        </p:xfrm>
        <a:graphic>
          <a:graphicData uri="http://schemas.openxmlformats.org/drawingml/2006/table">
            <a:tbl>
              <a:tblPr bandRow="1">
                <a:tableStyleId>{5C22544A-7EE6-4342-B048-85BDC9FD1C3A}</a:tableStyleId>
              </a:tblPr>
              <a:tblGrid>
                <a:gridCol w="2286000">
                  <a:extLst>
                    <a:ext uri="{9D8B030D-6E8A-4147-A177-3AD203B41FA5}">
                      <a16:colId xmlns:a16="http://schemas.microsoft.com/office/drawing/2014/main" val="20000"/>
                    </a:ext>
                  </a:extLst>
                </a:gridCol>
                <a:gridCol w="7937500">
                  <a:extLst>
                    <a:ext uri="{9D8B030D-6E8A-4147-A177-3AD203B41FA5}">
                      <a16:colId xmlns:a16="http://schemas.microsoft.com/office/drawing/2014/main" val="20001"/>
                    </a:ext>
                  </a:extLst>
                </a:gridCol>
                <a:gridCol w="1460500">
                  <a:extLst>
                    <a:ext uri="{9D8B030D-6E8A-4147-A177-3AD203B41FA5}">
                      <a16:colId xmlns:a16="http://schemas.microsoft.com/office/drawing/2014/main" val="20002"/>
                    </a:ext>
                  </a:extLst>
                </a:gridCol>
                <a:gridCol w="2794000">
                  <a:extLst>
                    <a:ext uri="{9D8B030D-6E8A-4147-A177-3AD203B41FA5}">
                      <a16:colId xmlns:a16="http://schemas.microsoft.com/office/drawing/2014/main" val="20003"/>
                    </a:ext>
                  </a:extLst>
                </a:gridCol>
              </a:tblGrid>
              <a:tr h="469900">
                <a:tc>
                  <a:txBody>
                    <a:bodyPr/>
                    <a:lstStyle/>
                    <a:p>
                      <a:pPr algn="ctr"/>
                      <a:r>
                        <a:rPr sz="1800" b="1">
                          <a:solidFill>
                            <a:srgbClr val="000000"/>
                          </a:solidFill>
                          <a:latin typeface="Arial" pitchFamily="34" charset="0"/>
                        </a:rPr>
                        <a:t>Culture Index</a:t>
                      </a:r>
                    </a:p>
                  </a:txBody>
                  <a:tcPr anchor="ctr">
                    <a:solidFill>
                      <a:srgbClr val="E5E6E7"/>
                    </a:solidFill>
                  </a:tcPr>
                </a:tc>
                <a:tc>
                  <a:txBody>
                    <a:bodyPr/>
                    <a:lstStyle/>
                    <a:p>
                      <a:pPr algn="ctr"/>
                      <a:r>
                        <a:rPr sz="1800" b="1">
                          <a:solidFill>
                            <a:srgbClr val="000000"/>
                          </a:solidFill>
                          <a:latin typeface="Arial" pitchFamily="34" charset="0"/>
                        </a:rPr>
                        <a:t>Cultural Drivers of Diversity &amp; Inclusion to *Improve*</a:t>
                      </a:r>
                    </a:p>
                  </a:txBody>
                  <a:tcPr anchor="ctr">
                    <a:solidFill>
                      <a:srgbClr val="E5E6E7"/>
                    </a:solidFill>
                  </a:tcPr>
                </a:tc>
                <a:tc>
                  <a:txBody>
                    <a:bodyPr/>
                    <a:lstStyle/>
                    <a:p>
                      <a:pPr algn="ctr"/>
                      <a:r>
                        <a:rPr sz="1800" b="1">
                          <a:solidFill>
                            <a:srgbClr val="000000"/>
                          </a:solidFill>
                          <a:latin typeface="Arial" pitchFamily="34" charset="0"/>
                        </a:rPr>
                        <a:t>Correlation</a:t>
                      </a:r>
                    </a:p>
                  </a:txBody>
                  <a:tcPr anchor="ctr">
                    <a:solidFill>
                      <a:srgbClr val="E5E6E7"/>
                    </a:solidFill>
                  </a:tcPr>
                </a:tc>
                <a:tc>
                  <a:txBody>
                    <a:bodyPr/>
                    <a:lstStyle/>
                    <a:p>
                      <a:pPr algn="ctr"/>
                      <a:r>
                        <a:rPr sz="1800" b="1">
                          <a:solidFill>
                            <a:srgbClr val="000000"/>
                          </a:solidFill>
                          <a:latin typeface="Arial" pitchFamily="34" charset="0"/>
                        </a:rPr>
                        <a:t>Benchmark Percentile</a:t>
                      </a:r>
                    </a:p>
                  </a:txBody>
                  <a:tcPr anchor="ctr">
                    <a:solidFill>
                      <a:srgbClr val="E5E6E7"/>
                    </a:solidFill>
                  </a:tcPr>
                </a:tc>
                <a:extLst>
                  <a:ext uri="{0D108BD9-81ED-4DB2-BD59-A6C34878D82A}">
                    <a16:rowId xmlns:a16="http://schemas.microsoft.com/office/drawing/2014/main" val="10000"/>
                  </a:ext>
                </a:extLst>
              </a:tr>
              <a:tr h="647700">
                <a:tc>
                  <a:txBody>
                    <a:bodyPr/>
                    <a:lstStyle/>
                    <a:p>
                      <a:pPr algn="ctr"/>
                      <a:r>
                        <a:rPr sz="1800" b="1">
                          <a:solidFill>
                            <a:srgbClr val="FFFFFF"/>
                          </a:solidFill>
                          <a:latin typeface="Arial" pitchFamily="34" charset="0"/>
                        </a:rPr>
                        <a:t>Organizational Learning</a:t>
                      </a:r>
                    </a:p>
                  </a:txBody>
                  <a:tcPr anchor="ctr">
                    <a:solidFill>
                      <a:srgbClr val="4274B8"/>
                    </a:solidFill>
                  </a:tcPr>
                </a:tc>
                <a:tc>
                  <a:txBody>
                    <a:bodyPr/>
                    <a:lstStyle/>
                    <a:p>
                      <a:pPr algn="l"/>
                      <a:r>
                        <a:rPr sz="1800" b="0">
                          <a:solidFill>
                            <a:srgbClr val="000000"/>
                          </a:solidFill>
                          <a:latin typeface="Arial" pitchFamily="34" charset="0"/>
                        </a:rPr>
                        <a:t>We view failure as an opportunity for learning and improvement.</a:t>
                      </a:r>
                    </a:p>
                  </a:txBody>
                  <a:tcPr anchor="ctr">
                    <a:solidFill>
                      <a:srgbClr val="FFFFFF"/>
                    </a:solidFill>
                  </a:tcPr>
                </a:tc>
                <a:tc>
                  <a:txBody>
                    <a:bodyPr/>
                    <a:lstStyle/>
                    <a:p>
                      <a:pPr algn="ctr"/>
                      <a:r>
                        <a:rPr sz="1800" b="0">
                          <a:solidFill>
                            <a:srgbClr val="000000"/>
                          </a:solidFill>
                          <a:latin typeface="Arial" pitchFamily="34" charset="0"/>
                        </a:rPr>
                        <a:t>0.78</a:t>
                      </a:r>
                    </a:p>
                  </a:txBody>
                  <a:tcPr anchor="ctr">
                    <a:solidFill>
                      <a:srgbClr val="FFFFFF"/>
                    </a:solidFill>
                  </a:tcPr>
                </a:tc>
                <a:tc>
                  <a:txBody>
                    <a:bodyPr/>
                    <a:lstStyle/>
                    <a:p>
                      <a:pPr algn="ctr"/>
                      <a:r>
                        <a:rPr sz="1800" b="0">
                          <a:solidFill>
                            <a:srgbClr val="000000"/>
                          </a:solidFill>
                          <a:latin typeface="Arial" pitchFamily="34" charset="0"/>
                        </a:rPr>
                        <a:t>96</a:t>
                      </a:r>
                    </a:p>
                  </a:txBody>
                  <a:tcPr anchor="ctr">
                    <a:solidFill>
                      <a:srgbClr val="FFFFFF"/>
                    </a:solidFill>
                  </a:tcPr>
                </a:tc>
                <a:extLst>
                  <a:ext uri="{0D108BD9-81ED-4DB2-BD59-A6C34878D82A}">
                    <a16:rowId xmlns:a16="http://schemas.microsoft.com/office/drawing/2014/main" val="10001"/>
                  </a:ext>
                </a:extLst>
              </a:tr>
              <a:tr h="647700">
                <a:tc>
                  <a:txBody>
                    <a:bodyPr/>
                    <a:lstStyle/>
                    <a:p>
                      <a:pPr algn="ctr"/>
                      <a:r>
                        <a:rPr sz="1800" b="1">
                          <a:solidFill>
                            <a:srgbClr val="FFFFFF"/>
                          </a:solidFill>
                          <a:latin typeface="Arial" pitchFamily="34" charset="0"/>
                        </a:rPr>
                        <a:t>Empowerment</a:t>
                      </a:r>
                    </a:p>
                  </a:txBody>
                  <a:tcPr anchor="ctr">
                    <a:solidFill>
                      <a:srgbClr val="669C4D"/>
                    </a:solidFill>
                  </a:tcPr>
                </a:tc>
                <a:tc>
                  <a:txBody>
                    <a:bodyPr/>
                    <a:lstStyle/>
                    <a:p>
                      <a:pPr algn="l"/>
                      <a:r>
                        <a:rPr sz="1800" b="0">
                          <a:solidFill>
                            <a:srgbClr val="000000"/>
                          </a:solidFill>
                          <a:latin typeface="Arial" pitchFamily="34" charset="0"/>
                        </a:rPr>
                        <a:t>Information is widely shared so that everyone can get the information he or she needs when it's needed.</a:t>
                      </a:r>
                    </a:p>
                  </a:txBody>
                  <a:tcPr anchor="ctr">
                    <a:solidFill>
                      <a:srgbClr val="FFFFFF"/>
                    </a:solidFill>
                  </a:tcPr>
                </a:tc>
                <a:tc>
                  <a:txBody>
                    <a:bodyPr/>
                    <a:lstStyle/>
                    <a:p>
                      <a:pPr algn="ctr"/>
                      <a:r>
                        <a:rPr sz="1800" b="0">
                          <a:solidFill>
                            <a:srgbClr val="000000"/>
                          </a:solidFill>
                          <a:latin typeface="Arial" pitchFamily="34" charset="0"/>
                        </a:rPr>
                        <a:t>0.7</a:t>
                      </a:r>
                    </a:p>
                  </a:txBody>
                  <a:tcPr anchor="ctr">
                    <a:solidFill>
                      <a:srgbClr val="FFFFFF"/>
                    </a:solidFill>
                  </a:tcPr>
                </a:tc>
                <a:tc>
                  <a:txBody>
                    <a:bodyPr/>
                    <a:lstStyle/>
                    <a:p>
                      <a:pPr algn="ctr"/>
                      <a:r>
                        <a:rPr sz="1800" b="0">
                          <a:solidFill>
                            <a:srgbClr val="000000"/>
                          </a:solidFill>
                          <a:latin typeface="Arial" pitchFamily="34" charset="0"/>
                        </a:rPr>
                        <a:t>96</a:t>
                      </a:r>
                    </a:p>
                  </a:txBody>
                  <a:tcPr anchor="ctr">
                    <a:solidFill>
                      <a:srgbClr val="FFFFFF"/>
                    </a:solidFill>
                  </a:tcPr>
                </a:tc>
                <a:extLst>
                  <a:ext uri="{0D108BD9-81ED-4DB2-BD59-A6C34878D82A}">
                    <a16:rowId xmlns:a16="http://schemas.microsoft.com/office/drawing/2014/main" val="10002"/>
                  </a:ext>
                </a:extLst>
              </a:tr>
              <a:tr h="647700">
                <a:tc>
                  <a:txBody>
                    <a:bodyPr/>
                    <a:lstStyle/>
                    <a:p>
                      <a:pPr algn="ctr"/>
                      <a:r>
                        <a:rPr sz="1800" b="1">
                          <a:solidFill>
                            <a:srgbClr val="000000"/>
                          </a:solidFill>
                          <a:latin typeface="Arial" pitchFamily="34" charset="0"/>
                        </a:rPr>
                        <a:t>Core Values</a:t>
                      </a:r>
                    </a:p>
                  </a:txBody>
                  <a:tcPr anchor="ctr">
                    <a:solidFill>
                      <a:srgbClr val="F5D540"/>
                    </a:solidFill>
                  </a:tcPr>
                </a:tc>
                <a:tc>
                  <a:txBody>
                    <a:bodyPr/>
                    <a:lstStyle/>
                    <a:p>
                      <a:pPr algn="l"/>
                      <a:r>
                        <a:rPr sz="1800" b="0">
                          <a:solidFill>
                            <a:srgbClr val="000000"/>
                          </a:solidFill>
                          <a:latin typeface="Arial" pitchFamily="34" charset="0"/>
                        </a:rPr>
                        <a:t>The leaders and managers "practice what they preach."</a:t>
                      </a:r>
                    </a:p>
                  </a:txBody>
                  <a:tcPr anchor="ctr">
                    <a:solidFill>
                      <a:srgbClr val="FFFFFF"/>
                    </a:solidFill>
                  </a:tcPr>
                </a:tc>
                <a:tc>
                  <a:txBody>
                    <a:bodyPr/>
                    <a:lstStyle/>
                    <a:p>
                      <a:pPr algn="ctr"/>
                      <a:r>
                        <a:rPr sz="1800" b="0">
                          <a:solidFill>
                            <a:srgbClr val="000000"/>
                          </a:solidFill>
                          <a:latin typeface="Arial" pitchFamily="34" charset="0"/>
                        </a:rPr>
                        <a:t>0.69</a:t>
                      </a:r>
                    </a:p>
                  </a:txBody>
                  <a:tcPr anchor="ctr">
                    <a:solidFill>
                      <a:srgbClr val="FFFFFF"/>
                    </a:solidFill>
                  </a:tcPr>
                </a:tc>
                <a:tc>
                  <a:txBody>
                    <a:bodyPr/>
                    <a:lstStyle/>
                    <a:p>
                      <a:pPr algn="ctr"/>
                      <a:r>
                        <a:rPr sz="1800" b="0">
                          <a:solidFill>
                            <a:srgbClr val="000000"/>
                          </a:solidFill>
                          <a:latin typeface="Arial" pitchFamily="34" charset="0"/>
                        </a:rPr>
                        <a:t>96</a:t>
                      </a:r>
                    </a:p>
                  </a:txBody>
                  <a:tcPr anchor="ctr">
                    <a:solidFill>
                      <a:srgbClr val="FFFFFF"/>
                    </a:solidFill>
                  </a:tcPr>
                </a:tc>
                <a:extLst>
                  <a:ext uri="{0D108BD9-81ED-4DB2-BD59-A6C34878D82A}">
                    <a16:rowId xmlns:a16="http://schemas.microsoft.com/office/drawing/2014/main" val="10003"/>
                  </a:ext>
                </a:extLst>
              </a:tr>
              <a:tr h="647700">
                <a:tc>
                  <a:txBody>
                    <a:bodyPr/>
                    <a:lstStyle/>
                    <a:p>
                      <a:pPr algn="ctr"/>
                      <a:r>
                        <a:rPr sz="1800" b="1">
                          <a:solidFill>
                            <a:srgbClr val="FFFFFF"/>
                          </a:solidFill>
                          <a:latin typeface="Arial" pitchFamily="34" charset="0"/>
                        </a:rPr>
                        <a:t>Capability Development</a:t>
                      </a:r>
                    </a:p>
                  </a:txBody>
                  <a:tcPr anchor="ctr">
                    <a:solidFill>
                      <a:srgbClr val="669C4D"/>
                    </a:solidFill>
                  </a:tcPr>
                </a:tc>
                <a:tc>
                  <a:txBody>
                    <a:bodyPr/>
                    <a:lstStyle/>
                    <a:p>
                      <a:pPr algn="l"/>
                      <a:r>
                        <a:rPr sz="1800" b="0">
                          <a:solidFill>
                            <a:srgbClr val="000000"/>
                          </a:solidFill>
                          <a:latin typeface="Arial" pitchFamily="34" charset="0"/>
                        </a:rPr>
                        <a:t>There is continuous investment in the skills of employees.</a:t>
                      </a:r>
                    </a:p>
                  </a:txBody>
                  <a:tcPr anchor="ctr">
                    <a:solidFill>
                      <a:srgbClr val="FFFFFF"/>
                    </a:solidFill>
                  </a:tcPr>
                </a:tc>
                <a:tc>
                  <a:txBody>
                    <a:bodyPr/>
                    <a:lstStyle/>
                    <a:p>
                      <a:pPr algn="ctr"/>
                      <a:r>
                        <a:rPr sz="1800" b="0">
                          <a:solidFill>
                            <a:srgbClr val="000000"/>
                          </a:solidFill>
                          <a:latin typeface="Arial" pitchFamily="34" charset="0"/>
                        </a:rPr>
                        <a:t>0.68</a:t>
                      </a:r>
                    </a:p>
                  </a:txBody>
                  <a:tcPr anchor="ctr">
                    <a:solidFill>
                      <a:srgbClr val="FFFFFF"/>
                    </a:solidFill>
                  </a:tcPr>
                </a:tc>
                <a:tc>
                  <a:txBody>
                    <a:bodyPr/>
                    <a:lstStyle/>
                    <a:p>
                      <a:pPr algn="ctr"/>
                      <a:r>
                        <a:rPr sz="1800" b="0">
                          <a:solidFill>
                            <a:srgbClr val="000000"/>
                          </a:solidFill>
                          <a:latin typeface="Arial" pitchFamily="34" charset="0"/>
                        </a:rPr>
                        <a:t>96</a:t>
                      </a:r>
                    </a:p>
                  </a:txBody>
                  <a:tcPr anchor="ctr">
                    <a:solidFill>
                      <a:srgbClr val="FFFFFF"/>
                    </a:solidFill>
                  </a:tcPr>
                </a:tc>
                <a:extLst>
                  <a:ext uri="{0D108BD9-81ED-4DB2-BD59-A6C34878D82A}">
                    <a16:rowId xmlns:a16="http://schemas.microsoft.com/office/drawing/2014/main" val="10004"/>
                  </a:ext>
                </a:extLst>
              </a:tr>
              <a:tr h="203200">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extLst>
                  <a:ext uri="{0D108BD9-81ED-4DB2-BD59-A6C34878D82A}">
                    <a16:rowId xmlns:a16="http://schemas.microsoft.com/office/drawing/2014/main" val="10005"/>
                  </a:ext>
                </a:extLst>
              </a:tr>
              <a:tr h="469900">
                <a:tc>
                  <a:txBody>
                    <a:bodyPr/>
                    <a:lstStyle/>
                    <a:p>
                      <a:pPr algn="ctr"/>
                      <a:r>
                        <a:rPr sz="1800" b="1">
                          <a:solidFill>
                            <a:srgbClr val="000000"/>
                          </a:solidFill>
                          <a:latin typeface="Arial" pitchFamily="34" charset="0"/>
                        </a:rPr>
                        <a:t>Culture Index</a:t>
                      </a:r>
                    </a:p>
                  </a:txBody>
                  <a:tcPr anchor="ctr">
                    <a:solidFill>
                      <a:srgbClr val="E5E6E7"/>
                    </a:solidFill>
                  </a:tcPr>
                </a:tc>
                <a:tc>
                  <a:txBody>
                    <a:bodyPr/>
                    <a:lstStyle/>
                    <a:p>
                      <a:pPr algn="ctr"/>
                      <a:r>
                        <a:rPr sz="1800" b="1">
                          <a:solidFill>
                            <a:srgbClr val="000000"/>
                          </a:solidFill>
                          <a:latin typeface="Arial" pitchFamily="34" charset="0"/>
                        </a:rPr>
                        <a:t>Cultural Drivers of Diversity &amp; Inclusion to *Monitor*</a:t>
                      </a:r>
                    </a:p>
                  </a:txBody>
                  <a:tcPr anchor="ctr">
                    <a:solidFill>
                      <a:srgbClr val="E5E6E7"/>
                    </a:solidFill>
                  </a:tcPr>
                </a:tc>
                <a:tc>
                  <a:txBody>
                    <a:bodyPr/>
                    <a:lstStyle/>
                    <a:p>
                      <a:pPr algn="ctr"/>
                      <a:r>
                        <a:rPr sz="1800" b="1">
                          <a:solidFill>
                            <a:srgbClr val="000000"/>
                          </a:solidFill>
                          <a:latin typeface="Arial" pitchFamily="34" charset="0"/>
                        </a:rPr>
                        <a:t>Correlation</a:t>
                      </a:r>
                    </a:p>
                  </a:txBody>
                  <a:tcPr anchor="ctr">
                    <a:solidFill>
                      <a:srgbClr val="E5E6E7"/>
                    </a:solidFill>
                  </a:tcPr>
                </a:tc>
                <a:tc>
                  <a:txBody>
                    <a:bodyPr/>
                    <a:lstStyle/>
                    <a:p>
                      <a:pPr algn="ctr"/>
                      <a:r>
                        <a:rPr sz="1800" b="1">
                          <a:solidFill>
                            <a:srgbClr val="000000"/>
                          </a:solidFill>
                          <a:latin typeface="Arial" pitchFamily="34" charset="0"/>
                        </a:rPr>
                        <a:t>Benchmark Percentile</a:t>
                      </a:r>
                    </a:p>
                  </a:txBody>
                  <a:tcPr anchor="ctr">
                    <a:solidFill>
                      <a:srgbClr val="E5E6E7"/>
                    </a:solidFill>
                  </a:tcPr>
                </a:tc>
                <a:extLst>
                  <a:ext uri="{0D108BD9-81ED-4DB2-BD59-A6C34878D82A}">
                    <a16:rowId xmlns:a16="http://schemas.microsoft.com/office/drawing/2014/main" val="10006"/>
                  </a:ext>
                </a:extLst>
              </a:tr>
              <a:tr h="647700">
                <a:tc>
                  <a:txBody>
                    <a:bodyPr/>
                    <a:lstStyle/>
                    <a:p>
                      <a:pPr algn="ctr"/>
                      <a:r>
                        <a:rPr sz="1800" b="1">
                          <a:solidFill>
                            <a:srgbClr val="FFFFFF"/>
                          </a:solidFill>
                          <a:latin typeface="Arial" pitchFamily="34" charset="0"/>
                        </a:rPr>
                        <a:t>Empowerment</a:t>
                      </a:r>
                    </a:p>
                  </a:txBody>
                  <a:tcPr anchor="ctr">
                    <a:solidFill>
                      <a:srgbClr val="669C4D"/>
                    </a:solidFill>
                  </a:tcPr>
                </a:tc>
                <a:tc>
                  <a:txBody>
                    <a:bodyPr/>
                    <a:lstStyle/>
                    <a:p>
                      <a:pPr algn="l"/>
                      <a:r>
                        <a:rPr sz="1800" b="0">
                          <a:solidFill>
                            <a:srgbClr val="000000"/>
                          </a:solidFill>
                          <a:latin typeface="Arial" pitchFamily="34" charset="0"/>
                        </a:rPr>
                        <a:t>Decisions are usually made at the level where the best information is available.</a:t>
                      </a:r>
                    </a:p>
                  </a:txBody>
                  <a:tcPr anchor="ctr">
                    <a:solidFill>
                      <a:srgbClr val="FFFFFF"/>
                    </a:solidFill>
                  </a:tcPr>
                </a:tc>
                <a:tc>
                  <a:txBody>
                    <a:bodyPr/>
                    <a:lstStyle/>
                    <a:p>
                      <a:pPr algn="ctr"/>
                      <a:r>
                        <a:rPr sz="1800" b="0">
                          <a:solidFill>
                            <a:srgbClr val="000000"/>
                          </a:solidFill>
                          <a:latin typeface="Arial" pitchFamily="34" charset="0"/>
                        </a:rPr>
                        <a:t>0.77</a:t>
                      </a:r>
                    </a:p>
                  </a:txBody>
                  <a:tcPr anchor="ctr">
                    <a:solidFill>
                      <a:srgbClr val="FFFFFF"/>
                    </a:solidFill>
                  </a:tcPr>
                </a:tc>
                <a:tc>
                  <a:txBody>
                    <a:bodyPr/>
                    <a:lstStyle/>
                    <a:p>
                      <a:pPr algn="ctr"/>
                      <a:r>
                        <a:rPr sz="1800" b="0">
                          <a:solidFill>
                            <a:srgbClr val="000000"/>
                          </a:solidFill>
                          <a:latin typeface="Arial" pitchFamily="34" charset="0"/>
                        </a:rPr>
                        <a:t>97</a:t>
                      </a:r>
                    </a:p>
                  </a:txBody>
                  <a:tcPr anchor="ctr">
                    <a:solidFill>
                      <a:srgbClr val="FFFFFF"/>
                    </a:solidFill>
                  </a:tcPr>
                </a:tc>
                <a:extLst>
                  <a:ext uri="{0D108BD9-81ED-4DB2-BD59-A6C34878D82A}">
                    <a16:rowId xmlns:a16="http://schemas.microsoft.com/office/drawing/2014/main" val="10007"/>
                  </a:ext>
                </a:extLst>
              </a:tr>
              <a:tr h="203200">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extLst>
                  <a:ext uri="{0D108BD9-81ED-4DB2-BD59-A6C34878D82A}">
                    <a16:rowId xmlns:a16="http://schemas.microsoft.com/office/drawing/2014/main" val="10008"/>
                  </a:ext>
                </a:extLst>
              </a:tr>
              <a:tr h="469900">
                <a:tc>
                  <a:txBody>
                    <a:bodyPr/>
                    <a:lstStyle/>
                    <a:p>
                      <a:pPr algn="ctr"/>
                      <a:r>
                        <a:rPr sz="1800" b="1">
                          <a:solidFill>
                            <a:srgbClr val="000000"/>
                          </a:solidFill>
                          <a:latin typeface="Arial" pitchFamily="34" charset="0"/>
                        </a:rPr>
                        <a:t>Culture Index</a:t>
                      </a:r>
                    </a:p>
                  </a:txBody>
                  <a:tcPr anchor="ctr">
                    <a:solidFill>
                      <a:srgbClr val="E5E6E7"/>
                    </a:solidFill>
                  </a:tcPr>
                </a:tc>
                <a:tc>
                  <a:txBody>
                    <a:bodyPr/>
                    <a:lstStyle/>
                    <a:p>
                      <a:pPr algn="ctr"/>
                      <a:r>
                        <a:rPr sz="1800" b="1">
                          <a:solidFill>
                            <a:srgbClr val="000000"/>
                          </a:solidFill>
                          <a:latin typeface="Arial" pitchFamily="34" charset="0"/>
                        </a:rPr>
                        <a:t>Cultural Drivers of Diversity &amp; Inclusion to *Sustain*</a:t>
                      </a:r>
                    </a:p>
                  </a:txBody>
                  <a:tcPr anchor="ctr">
                    <a:solidFill>
                      <a:srgbClr val="E5E6E7"/>
                    </a:solidFill>
                  </a:tcPr>
                </a:tc>
                <a:tc>
                  <a:txBody>
                    <a:bodyPr/>
                    <a:lstStyle/>
                    <a:p>
                      <a:pPr algn="ctr"/>
                      <a:r>
                        <a:rPr sz="1800" b="1">
                          <a:solidFill>
                            <a:srgbClr val="000000"/>
                          </a:solidFill>
                          <a:latin typeface="Arial" pitchFamily="34" charset="0"/>
                        </a:rPr>
                        <a:t>Correlation</a:t>
                      </a:r>
                    </a:p>
                  </a:txBody>
                  <a:tcPr anchor="ctr">
                    <a:solidFill>
                      <a:srgbClr val="E5E6E7"/>
                    </a:solidFill>
                  </a:tcPr>
                </a:tc>
                <a:tc>
                  <a:txBody>
                    <a:bodyPr/>
                    <a:lstStyle/>
                    <a:p>
                      <a:pPr algn="ctr"/>
                      <a:r>
                        <a:rPr sz="1800" b="1">
                          <a:solidFill>
                            <a:srgbClr val="000000"/>
                          </a:solidFill>
                          <a:latin typeface="Arial" pitchFamily="34" charset="0"/>
                        </a:rPr>
                        <a:t>Benchmark Percentile</a:t>
                      </a:r>
                    </a:p>
                  </a:txBody>
                  <a:tcPr anchor="ctr">
                    <a:solidFill>
                      <a:srgbClr val="E5E6E7"/>
                    </a:solidFill>
                  </a:tcPr>
                </a:tc>
                <a:extLst>
                  <a:ext uri="{0D108BD9-81ED-4DB2-BD59-A6C34878D82A}">
                    <a16:rowId xmlns:a16="http://schemas.microsoft.com/office/drawing/2014/main" val="10009"/>
                  </a:ext>
                </a:extLst>
              </a:tr>
              <a:tr h="647700">
                <a:tc>
                  <a:txBody>
                    <a:bodyPr/>
                    <a:lstStyle/>
                    <a:p>
                      <a:pPr algn="ctr"/>
                      <a:r>
                        <a:rPr sz="1800" b="1">
                          <a:solidFill>
                            <a:srgbClr val="000000"/>
                          </a:solidFill>
                          <a:latin typeface="Arial" pitchFamily="34" charset="0"/>
                        </a:rPr>
                        <a:t>Core Values</a:t>
                      </a:r>
                    </a:p>
                  </a:txBody>
                  <a:tcPr anchor="ctr">
                    <a:solidFill>
                      <a:srgbClr val="F5D540"/>
                    </a:solidFill>
                  </a:tcPr>
                </a:tc>
                <a:tc>
                  <a:txBody>
                    <a:bodyPr/>
                    <a:lstStyle/>
                    <a:p>
                      <a:pPr algn="l"/>
                      <a:r>
                        <a:rPr sz="1800" b="0">
                          <a:solidFill>
                            <a:srgbClr val="000000"/>
                          </a:solidFill>
                          <a:latin typeface="Arial" pitchFamily="34" charset="0"/>
                        </a:rPr>
                        <a:t>There is a clear and consistent set of values that governs the way we do business.</a:t>
                      </a:r>
                    </a:p>
                  </a:txBody>
                  <a:tcPr anchor="ctr">
                    <a:solidFill>
                      <a:srgbClr val="FFFFFF"/>
                    </a:solidFill>
                  </a:tcPr>
                </a:tc>
                <a:tc>
                  <a:txBody>
                    <a:bodyPr/>
                    <a:lstStyle/>
                    <a:p>
                      <a:pPr algn="ctr"/>
                      <a:r>
                        <a:rPr sz="1800" b="0">
                          <a:solidFill>
                            <a:srgbClr val="000000"/>
                          </a:solidFill>
                          <a:latin typeface="Arial" pitchFamily="34" charset="0"/>
                        </a:rPr>
                        <a:t>0.77</a:t>
                      </a:r>
                    </a:p>
                  </a:txBody>
                  <a:tcPr anchor="ctr">
                    <a:solidFill>
                      <a:srgbClr val="FFFFFF"/>
                    </a:solidFill>
                  </a:tcPr>
                </a:tc>
                <a:tc>
                  <a:txBody>
                    <a:bodyPr/>
                    <a:lstStyle/>
                    <a:p>
                      <a:pPr algn="ctr"/>
                      <a:r>
                        <a:rPr sz="1800" b="0">
                          <a:solidFill>
                            <a:srgbClr val="000000"/>
                          </a:solidFill>
                          <a:latin typeface="Arial" pitchFamily="34" charset="0"/>
                        </a:rPr>
                        <a:t>98</a:t>
                      </a:r>
                    </a:p>
                  </a:txBody>
                  <a:tcPr anchor="ctr">
                    <a:solidFill>
                      <a:srgbClr val="FFFFFF"/>
                    </a:solidFill>
                  </a:tcPr>
                </a:tc>
                <a:extLst>
                  <a:ext uri="{0D108BD9-81ED-4DB2-BD59-A6C34878D82A}">
                    <a16:rowId xmlns:a16="http://schemas.microsoft.com/office/drawing/2014/main" val="10010"/>
                  </a:ext>
                </a:extLst>
              </a:tr>
              <a:tr h="647700">
                <a:tc>
                  <a:txBody>
                    <a:bodyPr/>
                    <a:lstStyle/>
                    <a:p>
                      <a:pPr algn="ctr"/>
                      <a:r>
                        <a:rPr sz="1800" b="1">
                          <a:solidFill>
                            <a:srgbClr val="FFFFFF"/>
                          </a:solidFill>
                          <a:latin typeface="Arial" pitchFamily="34" charset="0"/>
                        </a:rPr>
                        <a:t>Team Orientation</a:t>
                      </a:r>
                    </a:p>
                  </a:txBody>
                  <a:tcPr anchor="ctr">
                    <a:solidFill>
                      <a:srgbClr val="669C4D"/>
                    </a:solidFill>
                  </a:tcPr>
                </a:tc>
                <a:tc>
                  <a:txBody>
                    <a:bodyPr/>
                    <a:lstStyle/>
                    <a:p>
                      <a:pPr algn="l"/>
                      <a:r>
                        <a:rPr sz="1800" b="0">
                          <a:solidFill>
                            <a:srgbClr val="000000"/>
                          </a:solidFill>
                          <a:latin typeface="Arial" pitchFamily="34" charset="0"/>
                        </a:rPr>
                        <a:t>Work is organized so that each person can see the relationship between his or her job and the goals of the organization.</a:t>
                      </a:r>
                    </a:p>
                  </a:txBody>
                  <a:tcPr anchor="ctr">
                    <a:solidFill>
                      <a:srgbClr val="FFFFFF"/>
                    </a:solidFill>
                  </a:tcPr>
                </a:tc>
                <a:tc>
                  <a:txBody>
                    <a:bodyPr/>
                    <a:lstStyle/>
                    <a:p>
                      <a:pPr algn="ctr"/>
                      <a:r>
                        <a:rPr sz="1800" b="0">
                          <a:solidFill>
                            <a:srgbClr val="000000"/>
                          </a:solidFill>
                          <a:latin typeface="Arial" pitchFamily="34" charset="0"/>
                        </a:rPr>
                        <a:t>0.76</a:t>
                      </a:r>
                    </a:p>
                  </a:txBody>
                  <a:tcPr anchor="ctr">
                    <a:solidFill>
                      <a:srgbClr val="FFFFFF"/>
                    </a:solidFill>
                  </a:tcPr>
                </a:tc>
                <a:tc>
                  <a:txBody>
                    <a:bodyPr/>
                    <a:lstStyle/>
                    <a:p>
                      <a:pPr algn="ctr"/>
                      <a:r>
                        <a:rPr sz="1800" b="0">
                          <a:solidFill>
                            <a:srgbClr val="000000"/>
                          </a:solidFill>
                          <a:latin typeface="Arial" pitchFamily="34" charset="0"/>
                        </a:rPr>
                        <a:t>98</a:t>
                      </a:r>
                    </a:p>
                  </a:txBody>
                  <a:tcPr anchor="ctr">
                    <a:solidFill>
                      <a:srgbClr val="FFFFFF"/>
                    </a:solidFill>
                  </a:tcPr>
                </a:tc>
                <a:extLst>
                  <a:ext uri="{0D108BD9-81ED-4DB2-BD59-A6C34878D82A}">
                    <a16:rowId xmlns:a16="http://schemas.microsoft.com/office/drawing/2014/main" val="10011"/>
                  </a:ext>
                </a:extLst>
              </a:tr>
              <a:tr h="647700">
                <a:tc>
                  <a:txBody>
                    <a:bodyPr/>
                    <a:lstStyle/>
                    <a:p>
                      <a:pPr algn="ctr"/>
                      <a:r>
                        <a:rPr sz="1800" b="1">
                          <a:solidFill>
                            <a:srgbClr val="FFFFFF"/>
                          </a:solidFill>
                          <a:latin typeface="Arial" pitchFamily="34" charset="0"/>
                        </a:rPr>
                        <a:t>Strategic Direction &amp; Intent</a:t>
                      </a:r>
                    </a:p>
                  </a:txBody>
                  <a:tcPr anchor="ctr">
                    <a:solidFill>
                      <a:srgbClr val="CE3E2B"/>
                    </a:solidFill>
                  </a:tcPr>
                </a:tc>
                <a:tc>
                  <a:txBody>
                    <a:bodyPr/>
                    <a:lstStyle/>
                    <a:p>
                      <a:pPr algn="l"/>
                      <a:r>
                        <a:rPr sz="1800" b="0">
                          <a:solidFill>
                            <a:srgbClr val="000000"/>
                          </a:solidFill>
                          <a:latin typeface="Arial" pitchFamily="34" charset="0"/>
                        </a:rPr>
                        <a:t>There is a long-term purpose and direction.</a:t>
                      </a:r>
                    </a:p>
                  </a:txBody>
                  <a:tcPr anchor="ctr">
                    <a:solidFill>
                      <a:srgbClr val="FFFFFF"/>
                    </a:solidFill>
                  </a:tcPr>
                </a:tc>
                <a:tc>
                  <a:txBody>
                    <a:bodyPr/>
                    <a:lstStyle/>
                    <a:p>
                      <a:pPr algn="ctr"/>
                      <a:r>
                        <a:rPr sz="1800" b="0">
                          <a:solidFill>
                            <a:srgbClr val="000000"/>
                          </a:solidFill>
                          <a:latin typeface="Arial" pitchFamily="34" charset="0"/>
                        </a:rPr>
                        <a:t>0.76</a:t>
                      </a:r>
                    </a:p>
                  </a:txBody>
                  <a:tcPr anchor="ctr">
                    <a:solidFill>
                      <a:srgbClr val="FFFFFF"/>
                    </a:solidFill>
                  </a:tcPr>
                </a:tc>
                <a:tc>
                  <a:txBody>
                    <a:bodyPr/>
                    <a:lstStyle/>
                    <a:p>
                      <a:pPr algn="ctr"/>
                      <a:r>
                        <a:rPr sz="1800" b="0">
                          <a:solidFill>
                            <a:srgbClr val="000000"/>
                          </a:solidFill>
                          <a:latin typeface="Arial" pitchFamily="34" charset="0"/>
                        </a:rPr>
                        <a:t>98</a:t>
                      </a:r>
                    </a:p>
                  </a:txBody>
                  <a:tcPr anchor="ctr">
                    <a:solidFill>
                      <a:srgbClr val="FFFFFF"/>
                    </a:solidFill>
                  </a:tcPr>
                </a:tc>
                <a:extLst>
                  <a:ext uri="{0D108BD9-81ED-4DB2-BD59-A6C34878D82A}">
                    <a16:rowId xmlns:a16="http://schemas.microsoft.com/office/drawing/2014/main" val="10012"/>
                  </a:ext>
                </a:extLst>
              </a:tr>
              <a:tr h="647700">
                <a:tc>
                  <a:txBody>
                    <a:bodyPr/>
                    <a:lstStyle/>
                    <a:p>
                      <a:pPr algn="ctr"/>
                      <a:r>
                        <a:rPr sz="1800" b="1">
                          <a:solidFill>
                            <a:srgbClr val="FFFFFF"/>
                          </a:solidFill>
                          <a:latin typeface="Arial" pitchFamily="34" charset="0"/>
                        </a:rPr>
                        <a:t>Organizational Learning</a:t>
                      </a:r>
                    </a:p>
                  </a:txBody>
                  <a:tcPr anchor="ctr">
                    <a:solidFill>
                      <a:srgbClr val="4274B8"/>
                    </a:solidFill>
                  </a:tcPr>
                </a:tc>
                <a:tc>
                  <a:txBody>
                    <a:bodyPr/>
                    <a:lstStyle/>
                    <a:p>
                      <a:pPr algn="l"/>
                      <a:r>
                        <a:rPr sz="1800" b="0">
                          <a:solidFill>
                            <a:srgbClr val="000000"/>
                          </a:solidFill>
                          <a:latin typeface="Arial" pitchFamily="34" charset="0"/>
                        </a:rPr>
                        <a:t>We make certain that everyone is informed about what is going on across the organization.</a:t>
                      </a:r>
                    </a:p>
                  </a:txBody>
                  <a:tcPr anchor="ctr">
                    <a:solidFill>
                      <a:srgbClr val="FFFFFF"/>
                    </a:solidFill>
                  </a:tcPr>
                </a:tc>
                <a:tc>
                  <a:txBody>
                    <a:bodyPr/>
                    <a:lstStyle/>
                    <a:p>
                      <a:pPr algn="ctr"/>
                      <a:r>
                        <a:rPr sz="1800" b="0">
                          <a:solidFill>
                            <a:srgbClr val="000000"/>
                          </a:solidFill>
                          <a:latin typeface="Arial" pitchFamily="34" charset="0"/>
                        </a:rPr>
                        <a:t>0.75</a:t>
                      </a:r>
                    </a:p>
                  </a:txBody>
                  <a:tcPr anchor="ctr">
                    <a:solidFill>
                      <a:srgbClr val="FFFFFF"/>
                    </a:solidFill>
                  </a:tcPr>
                </a:tc>
                <a:tc>
                  <a:txBody>
                    <a:bodyPr/>
                    <a:lstStyle/>
                    <a:p>
                      <a:pPr algn="ctr"/>
                      <a:r>
                        <a:rPr sz="1800" b="0">
                          <a:solidFill>
                            <a:srgbClr val="000000"/>
                          </a:solidFill>
                          <a:latin typeface="Arial" pitchFamily="34" charset="0"/>
                        </a:rPr>
                        <a:t>99</a:t>
                      </a:r>
                    </a:p>
                  </a:txBody>
                  <a:tcPr anchor="ctr">
                    <a:solidFill>
                      <a:srgbClr val="FFFFFF"/>
                    </a:solidFill>
                  </a:tcPr>
                </a:tc>
                <a:extLst>
                  <a:ext uri="{0D108BD9-81ED-4DB2-BD59-A6C34878D82A}">
                    <a16:rowId xmlns:a16="http://schemas.microsoft.com/office/drawing/2014/main" val="10013"/>
                  </a:ext>
                </a:extLst>
              </a:tr>
              <a:tr h="647700">
                <a:tc>
                  <a:txBody>
                    <a:bodyPr/>
                    <a:lstStyle/>
                    <a:p>
                      <a:pPr algn="ctr"/>
                      <a:r>
                        <a:rPr sz="1800" b="1">
                          <a:solidFill>
                            <a:srgbClr val="FFFFFF"/>
                          </a:solidFill>
                          <a:latin typeface="Arial" pitchFamily="34" charset="0"/>
                        </a:rPr>
                        <a:t>Vision</a:t>
                      </a:r>
                    </a:p>
                  </a:txBody>
                  <a:tcPr anchor="ctr">
                    <a:solidFill>
                      <a:srgbClr val="CE3E2B"/>
                    </a:solidFill>
                  </a:tcPr>
                </a:tc>
                <a:tc>
                  <a:txBody>
                    <a:bodyPr/>
                    <a:lstStyle/>
                    <a:p>
                      <a:pPr algn="l"/>
                      <a:r>
                        <a:rPr sz="1800" b="0">
                          <a:solidFill>
                            <a:srgbClr val="000000"/>
                          </a:solidFill>
                          <a:latin typeface="Arial" pitchFamily="34" charset="0"/>
                        </a:rPr>
                        <a:t>We have a shared vision of what the organization will be like in the future.</a:t>
                      </a:r>
                    </a:p>
                  </a:txBody>
                  <a:tcPr anchor="ctr">
                    <a:solidFill>
                      <a:srgbClr val="FFFFFF"/>
                    </a:solidFill>
                  </a:tcPr>
                </a:tc>
                <a:tc>
                  <a:txBody>
                    <a:bodyPr/>
                    <a:lstStyle/>
                    <a:p>
                      <a:pPr algn="ctr"/>
                      <a:r>
                        <a:rPr sz="1800" b="0">
                          <a:solidFill>
                            <a:srgbClr val="000000"/>
                          </a:solidFill>
                          <a:latin typeface="Arial" pitchFamily="34" charset="0"/>
                        </a:rPr>
                        <a:t>0.7</a:t>
                      </a:r>
                    </a:p>
                  </a:txBody>
                  <a:tcPr anchor="ctr">
                    <a:solidFill>
                      <a:srgbClr val="FFFFFF"/>
                    </a:solidFill>
                  </a:tcPr>
                </a:tc>
                <a:tc>
                  <a:txBody>
                    <a:bodyPr/>
                    <a:lstStyle/>
                    <a:p>
                      <a:pPr algn="ctr"/>
                      <a:r>
                        <a:rPr sz="1800" b="0">
                          <a:solidFill>
                            <a:srgbClr val="000000"/>
                          </a:solidFill>
                          <a:latin typeface="Arial" pitchFamily="34" charset="0"/>
                        </a:rPr>
                        <a:t>99</a:t>
                      </a:r>
                    </a:p>
                  </a:txBody>
                  <a:tcPr anchor="ctr">
                    <a:solidFill>
                      <a:srgbClr val="FFFFFF"/>
                    </a:solidFill>
                  </a:tcPr>
                </a:tc>
                <a:extLst>
                  <a:ext uri="{0D108BD9-81ED-4DB2-BD59-A6C34878D82A}">
                    <a16:rowId xmlns:a16="http://schemas.microsoft.com/office/drawing/2014/main" val="10014"/>
                  </a:ext>
                </a:extLst>
              </a:tr>
            </a:tbl>
          </a:graphicData>
        </a:graphic>
      </p:graphicFrame>
      <p:sp>
        <p:nvSpPr>
          <p:cNvPr id="8" name="New shape"/>
          <p:cNvSpPr/>
          <p:nvPr/>
        </p:nvSpPr>
        <p:spPr>
          <a:xfrm>
            <a:off x="14833600" y="2887675"/>
            <a:ext cx="7620000" cy="121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4000" b="1" i="0" u="none" spc="0">
                <a:solidFill>
                  <a:srgbClr val="000000"/>
                </a:solidFill>
                <a:latin typeface="Arial" pitchFamily="34" charset="0"/>
              </a:rPr>
              <a:t>Overall Diversity &amp; Inclusion Score</a:t>
            </a:r>
          </a:p>
        </p:txBody>
      </p:sp>
      <p:pic>
        <p:nvPicPr>
          <p:cNvPr id="9" name="New picture"/>
          <p:cNvPicPr/>
          <p:nvPr/>
        </p:nvPicPr>
        <p:blipFill>
          <a:blip r:embed="rId2"/>
          <a:stretch>
            <a:fillRect/>
          </a:stretch>
        </p:blipFill>
        <p:spPr>
          <a:xfrm>
            <a:off x="16687800" y="4411675"/>
            <a:ext cx="3937000" cy="3937000"/>
          </a:xfrm>
          <a:prstGeom prst="rect">
            <a:avLst/>
          </a:prstGeom>
        </p:spPr>
      </p:pic>
      <p:sp>
        <p:nvSpPr>
          <p:cNvPr id="10" name="New shape"/>
          <p:cNvSpPr/>
          <p:nvPr/>
        </p:nvSpPr>
        <p:spPr>
          <a:xfrm>
            <a:off x="15151100" y="8704275"/>
            <a:ext cx="6985000" cy="10972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400" b="1" i="0" u="none" spc="0">
                <a:solidFill>
                  <a:srgbClr val="000000"/>
                </a:solidFill>
                <a:latin typeface="Arial" pitchFamily="34" charset="0"/>
              </a:rPr>
              <a:t>You're scoring higher than 99% of the organizations in our Diversity &amp; Inclusion Benchmark.</a:t>
            </a:r>
          </a:p>
        </p:txBody>
      </p:sp>
      <p:sp>
        <p:nvSpPr>
          <p:cNvPr id="11" name="New shape"/>
          <p:cNvSpPr/>
          <p:nvPr/>
        </p:nvSpPr>
        <p:spPr>
          <a:xfrm>
            <a:off x="101600" y="10595051"/>
            <a:ext cx="144143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8/25/2022  |  N = 31  </a:t>
            </a:r>
          </a:p>
        </p:txBody>
      </p:sp>
      <p:pic>
        <p:nvPicPr>
          <p:cNvPr id="13" name="Picture 2" descr="Generic Logo Images – Browse 25,927 Stock Photos, Vectors ...">
            <a:extLst>
              <a:ext uri="{FF2B5EF4-FFF2-40B4-BE49-F238E27FC236}">
                <a16:creationId xmlns:a16="http://schemas.microsoft.com/office/drawing/2014/main" id="{8394C2FB-3DCA-6822-F81B-E091923A9B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00" t="23333" r="21999" b="20411"/>
          <a:stretch/>
        </p:blipFill>
        <p:spPr bwMode="auto">
          <a:xfrm>
            <a:off x="21305837" y="-4782"/>
            <a:ext cx="1578807" cy="9515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nvPicPr>
        <p:blipFill>
          <a:blip r:embed="rId2"/>
          <a:stretch>
            <a:fillRect/>
          </a:stretch>
        </p:blipFill>
        <p:spPr>
          <a:xfrm>
            <a:off x="8999945" y="955853"/>
            <a:ext cx="4951551" cy="1601724"/>
          </a:xfrm>
          <a:prstGeom prst="rect">
            <a:avLst/>
          </a:prstGeom>
        </p:spPr>
      </p:pic>
      <p:sp>
        <p:nvSpPr>
          <p:cNvPr id="5" name="New shape"/>
          <p:cNvSpPr/>
          <p:nvPr/>
        </p:nvSpPr>
        <p:spPr>
          <a:xfrm>
            <a:off x="670306" y="7285837"/>
            <a:ext cx="21610828"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3600" b="0" i="0" u="none" spc="0">
                <a:solidFill>
                  <a:srgbClr val="000000"/>
                </a:solidFill>
                <a:latin typeface="Arial" pitchFamily="34" charset="0"/>
              </a:rPr>
              <a:t>Organizational Culture Survey</a:t>
            </a:r>
          </a:p>
        </p:txBody>
      </p:sp>
      <p:sp>
        <p:nvSpPr>
          <p:cNvPr id="6" name="New shape"/>
          <p:cNvSpPr/>
          <p:nvPr/>
        </p:nvSpPr>
        <p:spPr>
          <a:xfrm>
            <a:off x="670306" y="8048041"/>
            <a:ext cx="21610828"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3600" b="0" i="0" u="none" spc="0">
                <a:solidFill>
                  <a:srgbClr val="000000"/>
                </a:solidFill>
                <a:latin typeface="Arial" pitchFamily="34" charset="0"/>
              </a:rPr>
              <a:t>2021: Black or African American</a:t>
            </a:r>
          </a:p>
        </p:txBody>
      </p:sp>
      <p:sp>
        <p:nvSpPr>
          <p:cNvPr id="8" name="New shape">
            <a:extLst>
              <a:ext uri="{FF2B5EF4-FFF2-40B4-BE49-F238E27FC236}">
                <a16:creationId xmlns:a16="http://schemas.microsoft.com/office/drawing/2014/main" id="{A81821A6-E3F0-C2EB-8D0D-D7E2CE81BDA6}"/>
              </a:ext>
            </a:extLst>
          </p:cNvPr>
          <p:cNvSpPr/>
          <p:nvPr/>
        </p:nvSpPr>
        <p:spPr>
          <a:xfrm>
            <a:off x="670306" y="6401714"/>
            <a:ext cx="21610828" cy="6705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lang="en-US" sz="4400" b="0" i="0" u="none" spc="0" dirty="0">
                <a:solidFill>
                  <a:srgbClr val="000000"/>
                </a:solidFill>
                <a:latin typeface="Arial" pitchFamily="34" charset="0"/>
              </a:rPr>
              <a:t>Company Name</a:t>
            </a:r>
            <a:endParaRPr sz="4400" b="0" i="0" u="none" spc="0" dirty="0">
              <a:solidFill>
                <a:srgbClr val="000000"/>
              </a:solidFill>
              <a:latin typeface="Arial" pitchFamily="34" charset="0"/>
            </a:endParaRPr>
          </a:p>
        </p:txBody>
      </p:sp>
      <p:pic>
        <p:nvPicPr>
          <p:cNvPr id="10" name="Picture 2" descr="Generic Logo Images – Browse 25,927 Stock Photos, Vectors ...">
            <a:extLst>
              <a:ext uri="{FF2B5EF4-FFF2-40B4-BE49-F238E27FC236}">
                <a16:creationId xmlns:a16="http://schemas.microsoft.com/office/drawing/2014/main" id="{4AC59EC7-EFDE-6F30-2065-DA605CF5BC5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00" t="23333" r="21999" b="20411"/>
          <a:stretch/>
        </p:blipFill>
        <p:spPr bwMode="auto">
          <a:xfrm>
            <a:off x="10147319" y="3609141"/>
            <a:ext cx="2657436" cy="16017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101600" y="10595051"/>
            <a:ext cx="308281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0" i="0" u="none" spc="0">
                <a:solidFill>
                  <a:srgbClr val="000000"/>
                </a:solidFill>
                <a:latin typeface="Arial" pitchFamily="34" charset="0"/>
              </a:rPr>
              <a:t>©Daniel R. Denison, Ph.D. All rights reserved</a:t>
            </a:r>
          </a:p>
        </p:txBody>
      </p:sp>
      <p:sp>
        <p:nvSpPr>
          <p:cNvPr id="4" name="New shape"/>
          <p:cNvSpPr/>
          <p:nvPr/>
        </p:nvSpPr>
        <p:spPr>
          <a:xfrm>
            <a:off x="18145288" y="10569651"/>
            <a:ext cx="4704553"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Authors: Daniel R. Denison, Ph.D. William S. Neale, M.A., M.L.I.R</a:t>
            </a:r>
          </a:p>
        </p:txBody>
      </p:sp>
      <p:sp>
        <p:nvSpPr>
          <p:cNvPr id="5" name="New shape"/>
          <p:cNvSpPr/>
          <p:nvPr/>
        </p:nvSpPr>
        <p:spPr>
          <a:xfrm>
            <a:off x="101600" y="10410342"/>
            <a:ext cx="258143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NUMBERS DENOTE PERCENTILES</a:t>
            </a:r>
          </a:p>
        </p:txBody>
      </p:sp>
      <p:sp>
        <p:nvSpPr>
          <p:cNvPr id="6" name="New shape"/>
          <p:cNvSpPr/>
          <p:nvPr/>
        </p:nvSpPr>
        <p:spPr>
          <a:xfrm>
            <a:off x="2683034" y="10410342"/>
            <a:ext cx="216456"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  |  </a:t>
            </a:r>
          </a:p>
        </p:txBody>
      </p:sp>
      <p:sp>
        <p:nvSpPr>
          <p:cNvPr id="7" name="New shape"/>
          <p:cNvSpPr/>
          <p:nvPr/>
        </p:nvSpPr>
        <p:spPr>
          <a:xfrm>
            <a:off x="2899489" y="10410342"/>
            <a:ext cx="68143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8/25/2022</a:t>
            </a:r>
          </a:p>
        </p:txBody>
      </p:sp>
      <p:sp>
        <p:nvSpPr>
          <p:cNvPr id="8" name="New shape"/>
          <p:cNvSpPr/>
          <p:nvPr/>
        </p:nvSpPr>
        <p:spPr>
          <a:xfrm>
            <a:off x="3580924" y="10410342"/>
            <a:ext cx="216456"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  |  </a:t>
            </a:r>
          </a:p>
        </p:txBody>
      </p:sp>
      <p:sp>
        <p:nvSpPr>
          <p:cNvPr id="9" name="New shape"/>
          <p:cNvSpPr/>
          <p:nvPr/>
        </p:nvSpPr>
        <p:spPr>
          <a:xfrm>
            <a:off x="3797379" y="10410342"/>
            <a:ext cx="1166781"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D48NE419G-117</a:t>
            </a:r>
          </a:p>
        </p:txBody>
      </p:sp>
      <p:sp>
        <p:nvSpPr>
          <p:cNvPr id="10" name="New shape"/>
          <p:cNvSpPr/>
          <p:nvPr/>
        </p:nvSpPr>
        <p:spPr>
          <a:xfrm>
            <a:off x="8346734" y="1047293"/>
            <a:ext cx="6257973" cy="4925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sz="3200" b="1" i="0" u="none" spc="0">
                <a:solidFill>
                  <a:srgbClr val="000000"/>
                </a:solidFill>
                <a:latin typeface="Arial" pitchFamily="34" charset="0"/>
              </a:rPr>
              <a:t>2021: Black or African American</a:t>
            </a:r>
          </a:p>
        </p:txBody>
      </p:sp>
      <p:sp>
        <p:nvSpPr>
          <p:cNvPr id="11" name="New shape"/>
          <p:cNvSpPr/>
          <p:nvPr/>
        </p:nvSpPr>
        <p:spPr>
          <a:xfrm>
            <a:off x="10940995" y="9883749"/>
            <a:ext cx="1069451" cy="426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800" b="0" i="0" u="none" spc="0">
                <a:solidFill>
                  <a:srgbClr val="000000"/>
                </a:solidFill>
                <a:latin typeface="Arial" pitchFamily="34" charset="0"/>
              </a:rPr>
              <a:t>N = 36</a:t>
            </a:r>
          </a:p>
        </p:txBody>
      </p:sp>
      <p:pic>
        <p:nvPicPr>
          <p:cNvPr id="12" name="New picture"/>
          <p:cNvPicPr/>
          <p:nvPr/>
        </p:nvPicPr>
        <p:blipFill>
          <a:blip r:embed="rId2"/>
          <a:stretch>
            <a:fillRect/>
          </a:stretch>
        </p:blipFill>
        <p:spPr>
          <a:xfrm>
            <a:off x="7302500" y="1539849"/>
            <a:ext cx="8343900" cy="8343900"/>
          </a:xfrm>
          <a:prstGeom prst="rect">
            <a:avLst/>
          </a:prstGeom>
        </p:spPr>
      </p:pic>
      <p:pic>
        <p:nvPicPr>
          <p:cNvPr id="14" name="Picture 2" descr="Generic Logo Images – Browse 25,927 Stock Photos, Vectors ...">
            <a:extLst>
              <a:ext uri="{FF2B5EF4-FFF2-40B4-BE49-F238E27FC236}">
                <a16:creationId xmlns:a16="http://schemas.microsoft.com/office/drawing/2014/main" id="{1E7DDB75-5C60-D312-AEE9-85F054F2F87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00" t="23333" r="21999" b="20411"/>
          <a:stretch/>
        </p:blipFill>
        <p:spPr bwMode="auto">
          <a:xfrm>
            <a:off x="21305837" y="-4782"/>
            <a:ext cx="1578807" cy="9515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101600" y="101600"/>
            <a:ext cx="3043206"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a:solidFill>
                  <a:srgbClr val="000000"/>
                </a:solidFill>
                <a:latin typeface="Arial" pitchFamily="34" charset="0"/>
              </a:rPr>
              <a:t>Diversity &amp; Inclusion</a:t>
            </a:r>
          </a:p>
        </p:txBody>
      </p:sp>
      <p:sp>
        <p:nvSpPr>
          <p:cNvPr id="4" name="New shape"/>
          <p:cNvSpPr/>
          <p:nvPr/>
        </p:nvSpPr>
        <p:spPr>
          <a:xfrm>
            <a:off x="101600" y="471018"/>
            <a:ext cx="3043206" cy="127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101600" y="509118"/>
            <a:ext cx="4702298"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a:solidFill>
                  <a:srgbClr val="000000"/>
                </a:solidFill>
                <a:latin typeface="Arial" pitchFamily="34" charset="0"/>
              </a:rPr>
              <a:t>2021: Black or African American</a:t>
            </a:r>
          </a:p>
        </p:txBody>
      </p:sp>
      <p:sp>
        <p:nvSpPr>
          <p:cNvPr id="6" name="New shape"/>
          <p:cNvSpPr/>
          <p:nvPr/>
        </p:nvSpPr>
        <p:spPr>
          <a:xfrm>
            <a:off x="330200" y="1047293"/>
            <a:ext cx="22062439"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l"/>
            <a:r>
              <a:rPr sz="1800" b="0" i="0" u="none" spc="0">
                <a:solidFill>
                  <a:srgbClr val="000000"/>
                </a:solidFill>
                <a:latin typeface="Arial" pitchFamily="34" charset="0"/>
              </a:rPr>
              <a:t>The Diversity &amp; Inclusion module measures how effectively an organization fosters diversity (diverse representation of people) and inclusion (an inclusive and supportive work environment). The module includes four areas: (1) perceptions of inclusion and respect, (2) a workplace free of discrimination, (3) fair and equal access to opportunities, and (4) leadership commitment to diversity values.</a:t>
            </a:r>
          </a:p>
        </p:txBody>
      </p:sp>
      <p:sp>
        <p:nvSpPr>
          <p:cNvPr id="7" name="New shape"/>
          <p:cNvSpPr/>
          <p:nvPr/>
        </p:nvSpPr>
        <p:spPr>
          <a:xfrm>
            <a:off x="101600" y="10595051"/>
            <a:ext cx="2151729"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8/25/2022  |  MDI1019Q3G-120</a:t>
            </a:r>
          </a:p>
        </p:txBody>
      </p:sp>
      <p:sp>
        <p:nvSpPr>
          <p:cNvPr id="8" name="New shape"/>
          <p:cNvSpPr/>
          <p:nvPr/>
        </p:nvSpPr>
        <p:spPr>
          <a:xfrm>
            <a:off x="15342921" y="1778813"/>
            <a:ext cx="1138396" cy="2154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400" b="1" i="0" u="none" spc="0">
                <a:solidFill>
                  <a:srgbClr val="000000"/>
                </a:solidFill>
                <a:latin typeface="Arial" pitchFamily="34" charset="0"/>
              </a:rPr>
              <a:t>PERCENTILE</a:t>
            </a:r>
          </a:p>
        </p:txBody>
      </p:sp>
      <p:sp>
        <p:nvSpPr>
          <p:cNvPr id="10" name="New shape"/>
          <p:cNvSpPr/>
          <p:nvPr/>
        </p:nvSpPr>
        <p:spPr>
          <a:xfrm>
            <a:off x="15292121" y="1994306"/>
            <a:ext cx="1138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0</a:t>
            </a:r>
          </a:p>
        </p:txBody>
      </p:sp>
      <p:sp>
        <p:nvSpPr>
          <p:cNvPr id="11" name="New shape"/>
          <p:cNvSpPr/>
          <p:nvPr/>
        </p:nvSpPr>
        <p:spPr>
          <a:xfrm>
            <a:off x="15292121"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16879235" y="1994306"/>
            <a:ext cx="3992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25th</a:t>
            </a:r>
          </a:p>
        </p:txBody>
      </p:sp>
      <p:sp>
        <p:nvSpPr>
          <p:cNvPr id="13" name="New shape"/>
          <p:cNvSpPr/>
          <p:nvPr/>
        </p:nvSpPr>
        <p:spPr>
          <a:xfrm>
            <a:off x="17018939"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18606049" y="1994306"/>
            <a:ext cx="3992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50th</a:t>
            </a:r>
          </a:p>
        </p:txBody>
      </p:sp>
      <p:sp>
        <p:nvSpPr>
          <p:cNvPr id="15" name="New shape"/>
          <p:cNvSpPr/>
          <p:nvPr/>
        </p:nvSpPr>
        <p:spPr>
          <a:xfrm>
            <a:off x="18745746"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20332863" y="1994306"/>
            <a:ext cx="3992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75th</a:t>
            </a:r>
          </a:p>
        </p:txBody>
      </p:sp>
      <p:sp>
        <p:nvSpPr>
          <p:cNvPr id="17" name="New shape"/>
          <p:cNvSpPr/>
          <p:nvPr/>
        </p:nvSpPr>
        <p:spPr>
          <a:xfrm>
            <a:off x="20472564"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New shape"/>
          <p:cNvSpPr/>
          <p:nvPr/>
        </p:nvSpPr>
        <p:spPr>
          <a:xfrm>
            <a:off x="21996177" y="1994306"/>
            <a:ext cx="51308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100th</a:t>
            </a:r>
          </a:p>
        </p:txBody>
      </p:sp>
      <p:sp>
        <p:nvSpPr>
          <p:cNvPr id="19" name="New shape"/>
          <p:cNvSpPr/>
          <p:nvPr/>
        </p:nvSpPr>
        <p:spPr>
          <a:xfrm>
            <a:off x="22199372"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New shape"/>
          <p:cNvSpPr/>
          <p:nvPr/>
        </p:nvSpPr>
        <p:spPr>
          <a:xfrm>
            <a:off x="15342921" y="2272335"/>
            <a:ext cx="6907257" cy="381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New shape"/>
          <p:cNvSpPr/>
          <p:nvPr/>
        </p:nvSpPr>
        <p:spPr>
          <a:xfrm>
            <a:off x="20633075" y="2409622"/>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76</a:t>
            </a:r>
          </a:p>
        </p:txBody>
      </p:sp>
      <p:sp>
        <p:nvSpPr>
          <p:cNvPr id="22" name="New shape"/>
          <p:cNvSpPr/>
          <p:nvPr/>
        </p:nvSpPr>
        <p:spPr>
          <a:xfrm>
            <a:off x="12318036" y="2445588"/>
            <a:ext cx="2796286" cy="3386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200" b="1" i="0" u="none" spc="0">
                <a:solidFill>
                  <a:srgbClr val="000000"/>
                </a:solidFill>
                <a:latin typeface="Arial" pitchFamily="34" charset="0"/>
              </a:rPr>
              <a:t>Diversity &amp; Inclusion</a:t>
            </a:r>
          </a:p>
        </p:txBody>
      </p:sp>
      <p:sp>
        <p:nvSpPr>
          <p:cNvPr id="23" name="New shape"/>
          <p:cNvSpPr/>
          <p:nvPr/>
        </p:nvSpPr>
        <p:spPr>
          <a:xfrm>
            <a:off x="15342921" y="2419706"/>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4" name="New shape"/>
          <p:cNvSpPr/>
          <p:nvPr/>
        </p:nvSpPr>
        <p:spPr>
          <a:xfrm>
            <a:off x="17090059" y="2419706"/>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5" name="New shape"/>
          <p:cNvSpPr/>
          <p:nvPr/>
        </p:nvSpPr>
        <p:spPr>
          <a:xfrm>
            <a:off x="18816865" y="2419706"/>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6" name="New shape"/>
          <p:cNvSpPr/>
          <p:nvPr/>
        </p:nvSpPr>
        <p:spPr>
          <a:xfrm>
            <a:off x="20543686" y="2419706"/>
            <a:ext cx="48753"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7" name="New shape"/>
          <p:cNvSpPr/>
          <p:nvPr/>
        </p:nvSpPr>
        <p:spPr>
          <a:xfrm>
            <a:off x="15342921" y="2915260"/>
            <a:ext cx="6907257" cy="12700"/>
          </a:xfrm>
          <a:prstGeom prst="rect">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New shape"/>
          <p:cNvSpPr/>
          <p:nvPr/>
        </p:nvSpPr>
        <p:spPr>
          <a:xfrm>
            <a:off x="19300377" y="300118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57</a:t>
            </a:r>
          </a:p>
        </p:txBody>
      </p:sp>
      <p:sp>
        <p:nvSpPr>
          <p:cNvPr id="29" name="New shape"/>
          <p:cNvSpPr/>
          <p:nvPr/>
        </p:nvSpPr>
        <p:spPr>
          <a:xfrm>
            <a:off x="8509843" y="3052546"/>
            <a:ext cx="6604477"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are treated with respect.</a:t>
            </a:r>
          </a:p>
        </p:txBody>
      </p:sp>
      <p:sp>
        <p:nvSpPr>
          <p:cNvPr id="30" name="New shape"/>
          <p:cNvSpPr/>
          <p:nvPr/>
        </p:nvSpPr>
        <p:spPr>
          <a:xfrm>
            <a:off x="15342921" y="301127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New shape"/>
          <p:cNvSpPr/>
          <p:nvPr/>
        </p:nvSpPr>
        <p:spPr>
          <a:xfrm>
            <a:off x="17090059" y="301127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2" name="New shape"/>
          <p:cNvSpPr/>
          <p:nvPr/>
        </p:nvSpPr>
        <p:spPr>
          <a:xfrm>
            <a:off x="18816865" y="3011272"/>
            <a:ext cx="442868"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3" name="New shape"/>
          <p:cNvSpPr/>
          <p:nvPr/>
        </p:nvSpPr>
        <p:spPr>
          <a:xfrm>
            <a:off x="19024087" y="344187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53</a:t>
            </a:r>
          </a:p>
        </p:txBody>
      </p:sp>
      <p:sp>
        <p:nvSpPr>
          <p:cNvPr id="34" name="New shape"/>
          <p:cNvSpPr/>
          <p:nvPr/>
        </p:nvSpPr>
        <p:spPr>
          <a:xfrm>
            <a:off x="5955667" y="3493236"/>
            <a:ext cx="9158653"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are made to feel included and like they belong.</a:t>
            </a:r>
          </a:p>
        </p:txBody>
      </p:sp>
      <p:sp>
        <p:nvSpPr>
          <p:cNvPr id="35" name="New shape"/>
          <p:cNvSpPr/>
          <p:nvPr/>
        </p:nvSpPr>
        <p:spPr>
          <a:xfrm>
            <a:off x="15342921" y="345196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6" name="New shape"/>
          <p:cNvSpPr/>
          <p:nvPr/>
        </p:nvSpPr>
        <p:spPr>
          <a:xfrm>
            <a:off x="17090059" y="345196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New shape"/>
          <p:cNvSpPr/>
          <p:nvPr/>
        </p:nvSpPr>
        <p:spPr>
          <a:xfrm>
            <a:off x="18816865" y="3451962"/>
            <a:ext cx="166578"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8" name="New shape"/>
          <p:cNvSpPr/>
          <p:nvPr/>
        </p:nvSpPr>
        <p:spPr>
          <a:xfrm>
            <a:off x="20543682" y="388256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75</a:t>
            </a:r>
          </a:p>
        </p:txBody>
      </p:sp>
      <p:sp>
        <p:nvSpPr>
          <p:cNvPr id="39" name="New shape"/>
          <p:cNvSpPr/>
          <p:nvPr/>
        </p:nvSpPr>
        <p:spPr>
          <a:xfrm>
            <a:off x="9204282" y="3933927"/>
            <a:ext cx="5910040"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Even subtle forms of discrimination are not tolerated.</a:t>
            </a:r>
          </a:p>
        </p:txBody>
      </p:sp>
      <p:sp>
        <p:nvSpPr>
          <p:cNvPr id="40" name="New shape"/>
          <p:cNvSpPr/>
          <p:nvPr/>
        </p:nvSpPr>
        <p:spPr>
          <a:xfrm>
            <a:off x="15342921" y="389265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1" name="New shape"/>
          <p:cNvSpPr/>
          <p:nvPr/>
        </p:nvSpPr>
        <p:spPr>
          <a:xfrm>
            <a:off x="17090059" y="389265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2" name="New shape"/>
          <p:cNvSpPr/>
          <p:nvPr/>
        </p:nvSpPr>
        <p:spPr>
          <a:xfrm>
            <a:off x="18816865" y="389265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3" name="New shape"/>
          <p:cNvSpPr/>
          <p:nvPr/>
        </p:nvSpPr>
        <p:spPr>
          <a:xfrm>
            <a:off x="21047511" y="432325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82</a:t>
            </a:r>
          </a:p>
        </p:txBody>
      </p:sp>
      <p:sp>
        <p:nvSpPr>
          <p:cNvPr id="44" name="New shape"/>
          <p:cNvSpPr/>
          <p:nvPr/>
        </p:nvSpPr>
        <p:spPr>
          <a:xfrm>
            <a:off x="8779185" y="4374617"/>
            <a:ext cx="6335135"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Our recruiting and hiring practices enhance our diversity.</a:t>
            </a:r>
          </a:p>
        </p:txBody>
      </p:sp>
      <p:sp>
        <p:nvSpPr>
          <p:cNvPr id="45" name="New shape"/>
          <p:cNvSpPr/>
          <p:nvPr/>
        </p:nvSpPr>
        <p:spPr>
          <a:xfrm>
            <a:off x="15342921" y="433334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6" name="New shape"/>
          <p:cNvSpPr/>
          <p:nvPr/>
        </p:nvSpPr>
        <p:spPr>
          <a:xfrm>
            <a:off x="17090059" y="433334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7" name="New shape"/>
          <p:cNvSpPr/>
          <p:nvPr/>
        </p:nvSpPr>
        <p:spPr>
          <a:xfrm>
            <a:off x="18816865" y="433334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8" name="New shape"/>
          <p:cNvSpPr/>
          <p:nvPr/>
        </p:nvSpPr>
        <p:spPr>
          <a:xfrm>
            <a:off x="20543686" y="4333342"/>
            <a:ext cx="463188"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9" name="New shape"/>
          <p:cNvSpPr/>
          <p:nvPr/>
        </p:nvSpPr>
        <p:spPr>
          <a:xfrm>
            <a:off x="20978437" y="476394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81</a:t>
            </a:r>
          </a:p>
        </p:txBody>
      </p:sp>
      <p:sp>
        <p:nvSpPr>
          <p:cNvPr id="50" name="New shape"/>
          <p:cNvSpPr/>
          <p:nvPr/>
        </p:nvSpPr>
        <p:spPr>
          <a:xfrm>
            <a:off x="3305289" y="4815307"/>
            <a:ext cx="11809032"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have fair and equal access to personal and professional development.</a:t>
            </a:r>
          </a:p>
        </p:txBody>
      </p:sp>
      <p:sp>
        <p:nvSpPr>
          <p:cNvPr id="51" name="New shape"/>
          <p:cNvSpPr/>
          <p:nvPr/>
        </p:nvSpPr>
        <p:spPr>
          <a:xfrm>
            <a:off x="15342921" y="4774031"/>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2" name="New shape"/>
          <p:cNvSpPr/>
          <p:nvPr/>
        </p:nvSpPr>
        <p:spPr>
          <a:xfrm>
            <a:off x="17090059" y="4774031"/>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3" name="New shape"/>
          <p:cNvSpPr/>
          <p:nvPr/>
        </p:nvSpPr>
        <p:spPr>
          <a:xfrm>
            <a:off x="18816865" y="4774031"/>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4" name="New shape"/>
          <p:cNvSpPr/>
          <p:nvPr/>
        </p:nvSpPr>
        <p:spPr>
          <a:xfrm>
            <a:off x="20543686" y="4774031"/>
            <a:ext cx="394115"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5" name="New shape"/>
          <p:cNvSpPr/>
          <p:nvPr/>
        </p:nvSpPr>
        <p:spPr>
          <a:xfrm>
            <a:off x="19093159" y="520463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54</a:t>
            </a:r>
          </a:p>
        </p:txBody>
      </p:sp>
      <p:sp>
        <p:nvSpPr>
          <p:cNvPr id="56" name="New shape"/>
          <p:cNvSpPr/>
          <p:nvPr/>
        </p:nvSpPr>
        <p:spPr>
          <a:xfrm>
            <a:off x="5886722" y="5255997"/>
            <a:ext cx="9227599"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have fair and equal opportunities for promotion.</a:t>
            </a:r>
          </a:p>
        </p:txBody>
      </p:sp>
      <p:sp>
        <p:nvSpPr>
          <p:cNvPr id="57" name="New shape"/>
          <p:cNvSpPr/>
          <p:nvPr/>
        </p:nvSpPr>
        <p:spPr>
          <a:xfrm>
            <a:off x="15342921" y="521472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8" name="New shape"/>
          <p:cNvSpPr/>
          <p:nvPr/>
        </p:nvSpPr>
        <p:spPr>
          <a:xfrm>
            <a:off x="17090059" y="521472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9" name="New shape"/>
          <p:cNvSpPr/>
          <p:nvPr/>
        </p:nvSpPr>
        <p:spPr>
          <a:xfrm>
            <a:off x="18816865" y="5214722"/>
            <a:ext cx="235650"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0" name="New shape"/>
          <p:cNvSpPr/>
          <p:nvPr/>
        </p:nvSpPr>
        <p:spPr>
          <a:xfrm>
            <a:off x="21185656" y="564532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84</a:t>
            </a:r>
          </a:p>
        </p:txBody>
      </p:sp>
      <p:sp>
        <p:nvSpPr>
          <p:cNvPr id="61" name="New shape"/>
          <p:cNvSpPr/>
          <p:nvPr/>
        </p:nvSpPr>
        <p:spPr>
          <a:xfrm>
            <a:off x="9563236" y="5696687"/>
            <a:ext cx="5551085"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There is good support for learning about diversity.</a:t>
            </a:r>
          </a:p>
        </p:txBody>
      </p:sp>
      <p:sp>
        <p:nvSpPr>
          <p:cNvPr id="62" name="New shape"/>
          <p:cNvSpPr/>
          <p:nvPr/>
        </p:nvSpPr>
        <p:spPr>
          <a:xfrm>
            <a:off x="15342921" y="565541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3" name="New shape"/>
          <p:cNvSpPr/>
          <p:nvPr/>
        </p:nvSpPr>
        <p:spPr>
          <a:xfrm>
            <a:off x="17090059" y="565541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4" name="New shape"/>
          <p:cNvSpPr/>
          <p:nvPr/>
        </p:nvSpPr>
        <p:spPr>
          <a:xfrm>
            <a:off x="18816865" y="565541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5" name="New shape"/>
          <p:cNvSpPr/>
          <p:nvPr/>
        </p:nvSpPr>
        <p:spPr>
          <a:xfrm>
            <a:off x="20543686" y="5655412"/>
            <a:ext cx="601333"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6" name="New shape"/>
          <p:cNvSpPr/>
          <p:nvPr/>
        </p:nvSpPr>
        <p:spPr>
          <a:xfrm>
            <a:off x="20909366" y="608601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80</a:t>
            </a:r>
          </a:p>
        </p:txBody>
      </p:sp>
      <p:sp>
        <p:nvSpPr>
          <p:cNvPr id="67" name="New shape"/>
          <p:cNvSpPr/>
          <p:nvPr/>
        </p:nvSpPr>
        <p:spPr>
          <a:xfrm>
            <a:off x="11450232" y="6137377"/>
            <a:ext cx="3664088"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We can be proud of our diversity.</a:t>
            </a:r>
          </a:p>
        </p:txBody>
      </p:sp>
      <p:sp>
        <p:nvSpPr>
          <p:cNvPr id="68" name="New shape"/>
          <p:cNvSpPr/>
          <p:nvPr/>
        </p:nvSpPr>
        <p:spPr>
          <a:xfrm>
            <a:off x="15342921" y="6096103"/>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9" name="New shape"/>
          <p:cNvSpPr/>
          <p:nvPr/>
        </p:nvSpPr>
        <p:spPr>
          <a:xfrm>
            <a:off x="17090059" y="609610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0" name="New shape"/>
          <p:cNvSpPr/>
          <p:nvPr/>
        </p:nvSpPr>
        <p:spPr>
          <a:xfrm>
            <a:off x="18816865" y="609610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1" name="New shape"/>
          <p:cNvSpPr/>
          <p:nvPr/>
        </p:nvSpPr>
        <p:spPr>
          <a:xfrm>
            <a:off x="20543686" y="6096103"/>
            <a:ext cx="325043"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2" name="New shape"/>
          <p:cNvSpPr/>
          <p:nvPr/>
        </p:nvSpPr>
        <p:spPr>
          <a:xfrm>
            <a:off x="21531019" y="6526709"/>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89</a:t>
            </a:r>
          </a:p>
        </p:txBody>
      </p:sp>
      <p:sp>
        <p:nvSpPr>
          <p:cNvPr id="73" name="New shape"/>
          <p:cNvSpPr/>
          <p:nvPr/>
        </p:nvSpPr>
        <p:spPr>
          <a:xfrm>
            <a:off x="7820568" y="6578067"/>
            <a:ext cx="7293752"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Leaders are committed to diversity and inclusion as top priorities.</a:t>
            </a:r>
          </a:p>
        </p:txBody>
      </p:sp>
      <p:sp>
        <p:nvSpPr>
          <p:cNvPr id="74" name="New shape"/>
          <p:cNvSpPr/>
          <p:nvPr/>
        </p:nvSpPr>
        <p:spPr>
          <a:xfrm>
            <a:off x="15342921" y="6536793"/>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5" name="New shape"/>
          <p:cNvSpPr/>
          <p:nvPr/>
        </p:nvSpPr>
        <p:spPr>
          <a:xfrm>
            <a:off x="17090059" y="653679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6" name="New shape"/>
          <p:cNvSpPr/>
          <p:nvPr/>
        </p:nvSpPr>
        <p:spPr>
          <a:xfrm>
            <a:off x="18816865" y="653679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7" name="New shape"/>
          <p:cNvSpPr/>
          <p:nvPr/>
        </p:nvSpPr>
        <p:spPr>
          <a:xfrm>
            <a:off x="20543686" y="6536793"/>
            <a:ext cx="946696"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8" name="New shape"/>
          <p:cNvSpPr/>
          <p:nvPr/>
        </p:nvSpPr>
        <p:spPr>
          <a:xfrm>
            <a:off x="21738236" y="6967399"/>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92</a:t>
            </a:r>
          </a:p>
        </p:txBody>
      </p:sp>
      <p:sp>
        <p:nvSpPr>
          <p:cNvPr id="79" name="New shape"/>
          <p:cNvSpPr/>
          <p:nvPr/>
        </p:nvSpPr>
        <p:spPr>
          <a:xfrm>
            <a:off x="8899289" y="7018758"/>
            <a:ext cx="6215032"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We do a good job of rewarding positive diversity efforts.</a:t>
            </a:r>
          </a:p>
        </p:txBody>
      </p:sp>
      <p:sp>
        <p:nvSpPr>
          <p:cNvPr id="80" name="New shape"/>
          <p:cNvSpPr/>
          <p:nvPr/>
        </p:nvSpPr>
        <p:spPr>
          <a:xfrm>
            <a:off x="15342921" y="6977483"/>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1" name="New shape"/>
          <p:cNvSpPr/>
          <p:nvPr/>
        </p:nvSpPr>
        <p:spPr>
          <a:xfrm>
            <a:off x="17090059" y="697748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2" name="New shape"/>
          <p:cNvSpPr/>
          <p:nvPr/>
        </p:nvSpPr>
        <p:spPr>
          <a:xfrm>
            <a:off x="18816865" y="697748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3" name="New shape"/>
          <p:cNvSpPr/>
          <p:nvPr/>
        </p:nvSpPr>
        <p:spPr>
          <a:xfrm>
            <a:off x="20543686" y="6977483"/>
            <a:ext cx="115391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4" name="New shape"/>
          <p:cNvSpPr/>
          <p:nvPr/>
        </p:nvSpPr>
        <p:spPr>
          <a:xfrm>
            <a:off x="15342921" y="7486499"/>
            <a:ext cx="6907257" cy="38100"/>
          </a:xfrm>
          <a:prstGeom prst="rect">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5" name="New shape"/>
          <p:cNvSpPr/>
          <p:nvPr/>
        </p:nvSpPr>
        <p:spPr>
          <a:xfrm>
            <a:off x="16097300" y="7575399"/>
            <a:ext cx="218059"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1</a:t>
            </a:r>
            <a:r>
              <a:rPr sz="1600" b="0" i="0" u="none" spc="0" baseline="50000">
                <a:solidFill>
                  <a:srgbClr val="000000"/>
                </a:solidFill>
                <a:latin typeface="Arial" pitchFamily="34" charset="0"/>
              </a:rPr>
              <a:t>st</a:t>
            </a:r>
          </a:p>
        </p:txBody>
      </p:sp>
      <p:sp>
        <p:nvSpPr>
          <p:cNvPr id="86" name="New shape"/>
          <p:cNvSpPr/>
          <p:nvPr/>
        </p:nvSpPr>
        <p:spPr>
          <a:xfrm>
            <a:off x="14802980" y="7575399"/>
            <a:ext cx="917130" cy="2154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400" b="1" i="0" u="none" spc="0">
                <a:solidFill>
                  <a:srgbClr val="000000"/>
                </a:solidFill>
                <a:latin typeface="Arial" pitchFamily="34" charset="0"/>
              </a:rPr>
              <a:t>QUARTILE</a:t>
            </a:r>
          </a:p>
        </p:txBody>
      </p:sp>
      <p:sp>
        <p:nvSpPr>
          <p:cNvPr id="87" name="New shape"/>
          <p:cNvSpPr/>
          <p:nvPr/>
        </p:nvSpPr>
        <p:spPr>
          <a:xfrm>
            <a:off x="15285771"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8" name="New shape"/>
          <p:cNvSpPr/>
          <p:nvPr/>
        </p:nvSpPr>
        <p:spPr>
          <a:xfrm>
            <a:off x="17800864" y="7575399"/>
            <a:ext cx="264557"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2</a:t>
            </a:r>
            <a:r>
              <a:rPr sz="1600" b="0" i="0" u="none" spc="0" baseline="50000">
                <a:solidFill>
                  <a:srgbClr val="000000"/>
                </a:solidFill>
                <a:latin typeface="Arial" pitchFamily="34" charset="0"/>
              </a:rPr>
              <a:t>nd</a:t>
            </a:r>
          </a:p>
        </p:txBody>
      </p:sp>
      <p:sp>
        <p:nvSpPr>
          <p:cNvPr id="89" name="New shape"/>
          <p:cNvSpPr/>
          <p:nvPr/>
        </p:nvSpPr>
        <p:spPr>
          <a:xfrm>
            <a:off x="17012585"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0" name="New shape"/>
          <p:cNvSpPr/>
          <p:nvPr/>
        </p:nvSpPr>
        <p:spPr>
          <a:xfrm>
            <a:off x="19542909" y="7575399"/>
            <a:ext cx="234093"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3</a:t>
            </a:r>
            <a:r>
              <a:rPr sz="1600" b="0" i="0" u="none" spc="0" baseline="50000">
                <a:solidFill>
                  <a:srgbClr val="000000"/>
                </a:solidFill>
                <a:latin typeface="Arial" pitchFamily="34" charset="0"/>
              </a:rPr>
              <a:t>rd</a:t>
            </a:r>
          </a:p>
        </p:txBody>
      </p:sp>
      <p:sp>
        <p:nvSpPr>
          <p:cNvPr id="91" name="New shape"/>
          <p:cNvSpPr/>
          <p:nvPr/>
        </p:nvSpPr>
        <p:spPr>
          <a:xfrm>
            <a:off x="18739399"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2" name="New shape"/>
          <p:cNvSpPr/>
          <p:nvPr/>
        </p:nvSpPr>
        <p:spPr>
          <a:xfrm>
            <a:off x="21273732" y="7575399"/>
            <a:ext cx="226076"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4</a:t>
            </a:r>
            <a:r>
              <a:rPr sz="1600" b="0" i="0" u="none" spc="0" baseline="50000">
                <a:solidFill>
                  <a:srgbClr val="000000"/>
                </a:solidFill>
                <a:latin typeface="Arial" pitchFamily="34" charset="0"/>
              </a:rPr>
              <a:t>th</a:t>
            </a:r>
          </a:p>
        </p:txBody>
      </p:sp>
      <p:sp>
        <p:nvSpPr>
          <p:cNvPr id="93" name="New shape"/>
          <p:cNvSpPr/>
          <p:nvPr/>
        </p:nvSpPr>
        <p:spPr>
          <a:xfrm>
            <a:off x="20466213"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4" name="New shape"/>
          <p:cNvSpPr/>
          <p:nvPr/>
        </p:nvSpPr>
        <p:spPr>
          <a:xfrm>
            <a:off x="22193027"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5" name="New shape"/>
          <p:cNvSpPr/>
          <p:nvPr/>
        </p:nvSpPr>
        <p:spPr>
          <a:xfrm>
            <a:off x="1016000" y="1804213"/>
            <a:ext cx="2065147" cy="277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800" b="0" i="1" u="none" spc="0">
                <a:solidFill>
                  <a:srgbClr val="000000"/>
                </a:solidFill>
                <a:latin typeface="Arial" pitchFamily="34" charset="0"/>
              </a:rPr>
              <a:t>In this organization...</a:t>
            </a:r>
          </a:p>
        </p:txBody>
      </p:sp>
      <p:pic>
        <p:nvPicPr>
          <p:cNvPr id="96" name="Picture 2" descr="Generic Logo Images – Browse 25,927 Stock Photos, Vectors ...">
            <a:extLst>
              <a:ext uri="{FF2B5EF4-FFF2-40B4-BE49-F238E27FC236}">
                <a16:creationId xmlns:a16="http://schemas.microsoft.com/office/drawing/2014/main" id="{D619C564-EB15-F74A-7E44-60CA60396B2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00" t="23333" r="21999" b="20411"/>
          <a:stretch/>
        </p:blipFill>
        <p:spPr bwMode="auto">
          <a:xfrm>
            <a:off x="21305837" y="-4782"/>
            <a:ext cx="1578807" cy="9515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101600" y="101600"/>
            <a:ext cx="6438753"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a:solidFill>
                  <a:srgbClr val="000000"/>
                </a:solidFill>
                <a:latin typeface="Arial" pitchFamily="34" charset="0"/>
              </a:rPr>
              <a:t>Top Cultural Drivers of Diversity &amp; Inclusion</a:t>
            </a:r>
          </a:p>
        </p:txBody>
      </p:sp>
      <p:sp>
        <p:nvSpPr>
          <p:cNvPr id="4" name="New shape"/>
          <p:cNvSpPr/>
          <p:nvPr/>
        </p:nvSpPr>
        <p:spPr>
          <a:xfrm>
            <a:off x="101600" y="476098"/>
            <a:ext cx="6438753" cy="127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101600" y="514198"/>
            <a:ext cx="4702298"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a:solidFill>
                  <a:srgbClr val="000000"/>
                </a:solidFill>
                <a:latin typeface="Arial" pitchFamily="34" charset="0"/>
              </a:rPr>
              <a:t>2021: Black or African American</a:t>
            </a:r>
          </a:p>
        </p:txBody>
      </p:sp>
      <p:sp>
        <p:nvSpPr>
          <p:cNvPr id="6" name="New shape"/>
          <p:cNvSpPr/>
          <p:nvPr/>
        </p:nvSpPr>
        <p:spPr>
          <a:xfrm>
            <a:off x="330200" y="1048715"/>
            <a:ext cx="22059900" cy="822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l"/>
            <a:r>
              <a:rPr sz="1800" b="0" i="0" u="none" spc="0">
                <a:solidFill>
                  <a:srgbClr val="000000"/>
                </a:solidFill>
                <a:latin typeface="Arial" pitchFamily="34" charset="0"/>
              </a:rPr>
              <a:t>We've identified cultural behaviors and values driving Diversity &amp; Inclusion that may provide unique points of leverage for your transformation. *Improve* items are your Cultural Drivers with the most opportunity to progress. *Monitor* items may not have as much area for growth as your Improve items, but they are unique Cultural Drivers that can help prioritize actions in your transformation journey. *Sustain* items are your cultural strengths driving Diversity &amp; Inclusion that you can leverage to drive change.</a:t>
            </a:r>
          </a:p>
        </p:txBody>
      </p:sp>
      <p:graphicFrame>
        <p:nvGraphicFramePr>
          <p:cNvPr id="7" name="New Table"/>
          <p:cNvGraphicFramePr>
            <a:graphicFrameLocks noGrp="1"/>
          </p:cNvGraphicFramePr>
          <p:nvPr/>
        </p:nvGraphicFramePr>
        <p:xfrm>
          <a:off x="317500" y="2151075"/>
          <a:ext cx="14478000" cy="8293100"/>
        </p:xfrm>
        <a:graphic>
          <a:graphicData uri="http://schemas.openxmlformats.org/drawingml/2006/table">
            <a:tbl>
              <a:tblPr bandRow="1">
                <a:tableStyleId>{5C22544A-7EE6-4342-B048-85BDC9FD1C3A}</a:tableStyleId>
              </a:tblPr>
              <a:tblGrid>
                <a:gridCol w="2286000">
                  <a:extLst>
                    <a:ext uri="{9D8B030D-6E8A-4147-A177-3AD203B41FA5}">
                      <a16:colId xmlns:a16="http://schemas.microsoft.com/office/drawing/2014/main" val="20000"/>
                    </a:ext>
                  </a:extLst>
                </a:gridCol>
                <a:gridCol w="7937500">
                  <a:extLst>
                    <a:ext uri="{9D8B030D-6E8A-4147-A177-3AD203B41FA5}">
                      <a16:colId xmlns:a16="http://schemas.microsoft.com/office/drawing/2014/main" val="20001"/>
                    </a:ext>
                  </a:extLst>
                </a:gridCol>
                <a:gridCol w="1460500">
                  <a:extLst>
                    <a:ext uri="{9D8B030D-6E8A-4147-A177-3AD203B41FA5}">
                      <a16:colId xmlns:a16="http://schemas.microsoft.com/office/drawing/2014/main" val="20002"/>
                    </a:ext>
                  </a:extLst>
                </a:gridCol>
                <a:gridCol w="2794000">
                  <a:extLst>
                    <a:ext uri="{9D8B030D-6E8A-4147-A177-3AD203B41FA5}">
                      <a16:colId xmlns:a16="http://schemas.microsoft.com/office/drawing/2014/main" val="20003"/>
                    </a:ext>
                  </a:extLst>
                </a:gridCol>
              </a:tblGrid>
              <a:tr h="469900">
                <a:tc>
                  <a:txBody>
                    <a:bodyPr/>
                    <a:lstStyle/>
                    <a:p>
                      <a:pPr algn="ctr"/>
                      <a:r>
                        <a:rPr sz="1800" b="1">
                          <a:solidFill>
                            <a:srgbClr val="000000"/>
                          </a:solidFill>
                          <a:latin typeface="Arial" pitchFamily="34" charset="0"/>
                        </a:rPr>
                        <a:t>Culture Index</a:t>
                      </a:r>
                    </a:p>
                  </a:txBody>
                  <a:tcPr anchor="ctr">
                    <a:solidFill>
                      <a:srgbClr val="E5E6E7"/>
                    </a:solidFill>
                  </a:tcPr>
                </a:tc>
                <a:tc>
                  <a:txBody>
                    <a:bodyPr/>
                    <a:lstStyle/>
                    <a:p>
                      <a:pPr algn="ctr"/>
                      <a:r>
                        <a:rPr sz="1800" b="1">
                          <a:solidFill>
                            <a:srgbClr val="000000"/>
                          </a:solidFill>
                          <a:latin typeface="Arial" pitchFamily="34" charset="0"/>
                        </a:rPr>
                        <a:t>Cultural Drivers of Diversity &amp; Inclusion to *Improve*</a:t>
                      </a:r>
                    </a:p>
                  </a:txBody>
                  <a:tcPr anchor="ctr">
                    <a:solidFill>
                      <a:srgbClr val="E5E6E7"/>
                    </a:solidFill>
                  </a:tcPr>
                </a:tc>
                <a:tc>
                  <a:txBody>
                    <a:bodyPr/>
                    <a:lstStyle/>
                    <a:p>
                      <a:pPr algn="ctr"/>
                      <a:r>
                        <a:rPr sz="1800" b="1">
                          <a:solidFill>
                            <a:srgbClr val="000000"/>
                          </a:solidFill>
                          <a:latin typeface="Arial" pitchFamily="34" charset="0"/>
                        </a:rPr>
                        <a:t>Correlation</a:t>
                      </a:r>
                    </a:p>
                  </a:txBody>
                  <a:tcPr anchor="ctr">
                    <a:solidFill>
                      <a:srgbClr val="E5E6E7"/>
                    </a:solidFill>
                  </a:tcPr>
                </a:tc>
                <a:tc>
                  <a:txBody>
                    <a:bodyPr/>
                    <a:lstStyle/>
                    <a:p>
                      <a:pPr algn="ctr"/>
                      <a:r>
                        <a:rPr sz="1800" b="1">
                          <a:solidFill>
                            <a:srgbClr val="000000"/>
                          </a:solidFill>
                          <a:latin typeface="Arial" pitchFamily="34" charset="0"/>
                        </a:rPr>
                        <a:t>Benchmark Percentile</a:t>
                      </a:r>
                    </a:p>
                  </a:txBody>
                  <a:tcPr anchor="ctr">
                    <a:solidFill>
                      <a:srgbClr val="E5E6E7"/>
                    </a:solidFill>
                  </a:tcPr>
                </a:tc>
                <a:extLst>
                  <a:ext uri="{0D108BD9-81ED-4DB2-BD59-A6C34878D82A}">
                    <a16:rowId xmlns:a16="http://schemas.microsoft.com/office/drawing/2014/main" val="10000"/>
                  </a:ext>
                </a:extLst>
              </a:tr>
              <a:tr h="647700">
                <a:tc>
                  <a:txBody>
                    <a:bodyPr/>
                    <a:lstStyle/>
                    <a:p>
                      <a:pPr algn="ctr"/>
                      <a:r>
                        <a:rPr sz="1800" b="1">
                          <a:solidFill>
                            <a:srgbClr val="FFFFFF"/>
                          </a:solidFill>
                          <a:latin typeface="Arial" pitchFamily="34" charset="0"/>
                        </a:rPr>
                        <a:t>Empowerment</a:t>
                      </a:r>
                    </a:p>
                  </a:txBody>
                  <a:tcPr anchor="ctr">
                    <a:solidFill>
                      <a:srgbClr val="669C4D"/>
                    </a:solidFill>
                  </a:tcPr>
                </a:tc>
                <a:tc>
                  <a:txBody>
                    <a:bodyPr/>
                    <a:lstStyle/>
                    <a:p>
                      <a:pPr algn="l"/>
                      <a:r>
                        <a:rPr sz="1800" b="0">
                          <a:solidFill>
                            <a:srgbClr val="000000"/>
                          </a:solidFill>
                          <a:latin typeface="Arial" pitchFamily="34" charset="0"/>
                        </a:rPr>
                        <a:t>Everyone believes that he or she can have a positive impact.</a:t>
                      </a:r>
                    </a:p>
                  </a:txBody>
                  <a:tcPr anchor="ctr">
                    <a:solidFill>
                      <a:srgbClr val="FFFFFF"/>
                    </a:solidFill>
                  </a:tcPr>
                </a:tc>
                <a:tc>
                  <a:txBody>
                    <a:bodyPr/>
                    <a:lstStyle/>
                    <a:p>
                      <a:pPr algn="ctr"/>
                      <a:r>
                        <a:rPr sz="1800" b="0">
                          <a:solidFill>
                            <a:srgbClr val="000000"/>
                          </a:solidFill>
                          <a:latin typeface="Arial" pitchFamily="34" charset="0"/>
                        </a:rPr>
                        <a:t>0.59</a:t>
                      </a:r>
                    </a:p>
                  </a:txBody>
                  <a:tcPr anchor="ctr">
                    <a:solidFill>
                      <a:srgbClr val="FFFFFF"/>
                    </a:solidFill>
                  </a:tcPr>
                </a:tc>
                <a:tc>
                  <a:txBody>
                    <a:bodyPr/>
                    <a:lstStyle/>
                    <a:p>
                      <a:pPr algn="ctr"/>
                      <a:r>
                        <a:rPr sz="1800" b="0">
                          <a:solidFill>
                            <a:srgbClr val="000000"/>
                          </a:solidFill>
                          <a:latin typeface="Arial" pitchFamily="34" charset="0"/>
                        </a:rPr>
                        <a:t>83</a:t>
                      </a:r>
                    </a:p>
                  </a:txBody>
                  <a:tcPr anchor="ctr">
                    <a:solidFill>
                      <a:srgbClr val="FFFFFF"/>
                    </a:solidFill>
                  </a:tcPr>
                </a:tc>
                <a:extLst>
                  <a:ext uri="{0D108BD9-81ED-4DB2-BD59-A6C34878D82A}">
                    <a16:rowId xmlns:a16="http://schemas.microsoft.com/office/drawing/2014/main" val="10001"/>
                  </a:ext>
                </a:extLst>
              </a:tr>
              <a:tr h="647700">
                <a:tc>
                  <a:txBody>
                    <a:bodyPr/>
                    <a:lstStyle/>
                    <a:p>
                      <a:pPr algn="ctr"/>
                      <a:r>
                        <a:rPr sz="1800" b="1">
                          <a:solidFill>
                            <a:srgbClr val="FFFFFF"/>
                          </a:solidFill>
                          <a:latin typeface="Arial" pitchFamily="34" charset="0"/>
                        </a:rPr>
                        <a:t>Team Orientation</a:t>
                      </a:r>
                    </a:p>
                  </a:txBody>
                  <a:tcPr anchor="ctr">
                    <a:solidFill>
                      <a:srgbClr val="669C4D"/>
                    </a:solidFill>
                  </a:tcPr>
                </a:tc>
                <a:tc>
                  <a:txBody>
                    <a:bodyPr/>
                    <a:lstStyle/>
                    <a:p>
                      <a:pPr algn="l"/>
                      <a:r>
                        <a:rPr sz="1800" b="0">
                          <a:solidFill>
                            <a:srgbClr val="000000"/>
                          </a:solidFill>
                          <a:latin typeface="Arial" pitchFamily="34" charset="0"/>
                        </a:rPr>
                        <a:t>Teamwork is used to get work done, rather than hierarchy.</a:t>
                      </a:r>
                    </a:p>
                  </a:txBody>
                  <a:tcPr anchor="ctr">
                    <a:solidFill>
                      <a:srgbClr val="FFFFFF"/>
                    </a:solidFill>
                  </a:tcPr>
                </a:tc>
                <a:tc>
                  <a:txBody>
                    <a:bodyPr/>
                    <a:lstStyle/>
                    <a:p>
                      <a:pPr algn="ctr"/>
                      <a:r>
                        <a:rPr sz="1800" b="0">
                          <a:solidFill>
                            <a:srgbClr val="000000"/>
                          </a:solidFill>
                          <a:latin typeface="Arial" pitchFamily="34" charset="0"/>
                        </a:rPr>
                        <a:t>0.58</a:t>
                      </a:r>
                    </a:p>
                  </a:txBody>
                  <a:tcPr anchor="ctr">
                    <a:solidFill>
                      <a:srgbClr val="FFFFFF"/>
                    </a:solidFill>
                  </a:tcPr>
                </a:tc>
                <a:tc>
                  <a:txBody>
                    <a:bodyPr/>
                    <a:lstStyle/>
                    <a:p>
                      <a:pPr algn="ctr"/>
                      <a:r>
                        <a:rPr sz="1800" b="0">
                          <a:solidFill>
                            <a:srgbClr val="000000"/>
                          </a:solidFill>
                          <a:latin typeface="Arial" pitchFamily="34" charset="0"/>
                        </a:rPr>
                        <a:t>90</a:t>
                      </a:r>
                    </a:p>
                  </a:txBody>
                  <a:tcPr anchor="ctr">
                    <a:solidFill>
                      <a:srgbClr val="FFFFFF"/>
                    </a:solidFill>
                  </a:tcPr>
                </a:tc>
                <a:extLst>
                  <a:ext uri="{0D108BD9-81ED-4DB2-BD59-A6C34878D82A}">
                    <a16:rowId xmlns:a16="http://schemas.microsoft.com/office/drawing/2014/main" val="10002"/>
                  </a:ext>
                </a:extLst>
              </a:tr>
              <a:tr h="647700">
                <a:tc>
                  <a:txBody>
                    <a:bodyPr/>
                    <a:lstStyle/>
                    <a:p>
                      <a:pPr algn="ctr"/>
                      <a:r>
                        <a:rPr sz="1800" b="1">
                          <a:solidFill>
                            <a:srgbClr val="000000"/>
                          </a:solidFill>
                          <a:latin typeface="Arial" pitchFamily="34" charset="0"/>
                        </a:rPr>
                        <a:t>Core Values</a:t>
                      </a:r>
                    </a:p>
                  </a:txBody>
                  <a:tcPr anchor="ctr">
                    <a:solidFill>
                      <a:srgbClr val="F5D540"/>
                    </a:solidFill>
                  </a:tcPr>
                </a:tc>
                <a:tc>
                  <a:txBody>
                    <a:bodyPr/>
                    <a:lstStyle/>
                    <a:p>
                      <a:pPr algn="l"/>
                      <a:r>
                        <a:rPr sz="1800" b="0">
                          <a:solidFill>
                            <a:srgbClr val="000000"/>
                          </a:solidFill>
                          <a:latin typeface="Arial" pitchFamily="34" charset="0"/>
                        </a:rPr>
                        <a:t>When people ignore core values, they are held accountable.</a:t>
                      </a:r>
                    </a:p>
                  </a:txBody>
                  <a:tcPr anchor="ctr">
                    <a:solidFill>
                      <a:srgbClr val="FFFFFF"/>
                    </a:solidFill>
                  </a:tcPr>
                </a:tc>
                <a:tc>
                  <a:txBody>
                    <a:bodyPr/>
                    <a:lstStyle/>
                    <a:p>
                      <a:pPr algn="ctr"/>
                      <a:r>
                        <a:rPr sz="1800" b="0">
                          <a:solidFill>
                            <a:srgbClr val="000000"/>
                          </a:solidFill>
                          <a:latin typeface="Arial" pitchFamily="34" charset="0"/>
                        </a:rPr>
                        <a:t>0.57</a:t>
                      </a:r>
                    </a:p>
                  </a:txBody>
                  <a:tcPr anchor="ctr">
                    <a:solidFill>
                      <a:srgbClr val="FFFFFF"/>
                    </a:solidFill>
                  </a:tcPr>
                </a:tc>
                <a:tc>
                  <a:txBody>
                    <a:bodyPr/>
                    <a:lstStyle/>
                    <a:p>
                      <a:pPr algn="ctr"/>
                      <a:r>
                        <a:rPr sz="1800" b="0">
                          <a:solidFill>
                            <a:srgbClr val="000000"/>
                          </a:solidFill>
                          <a:latin typeface="Arial" pitchFamily="34" charset="0"/>
                        </a:rPr>
                        <a:t>75</a:t>
                      </a:r>
                    </a:p>
                  </a:txBody>
                  <a:tcPr anchor="ctr">
                    <a:solidFill>
                      <a:srgbClr val="FFFFFF"/>
                    </a:solidFill>
                  </a:tcPr>
                </a:tc>
                <a:extLst>
                  <a:ext uri="{0D108BD9-81ED-4DB2-BD59-A6C34878D82A}">
                    <a16:rowId xmlns:a16="http://schemas.microsoft.com/office/drawing/2014/main" val="10003"/>
                  </a:ext>
                </a:extLst>
              </a:tr>
              <a:tr h="203200">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extLst>
                  <a:ext uri="{0D108BD9-81ED-4DB2-BD59-A6C34878D82A}">
                    <a16:rowId xmlns:a16="http://schemas.microsoft.com/office/drawing/2014/main" val="10004"/>
                  </a:ext>
                </a:extLst>
              </a:tr>
              <a:tr h="469900">
                <a:tc>
                  <a:txBody>
                    <a:bodyPr/>
                    <a:lstStyle/>
                    <a:p>
                      <a:pPr algn="ctr"/>
                      <a:r>
                        <a:rPr sz="1800" b="1">
                          <a:solidFill>
                            <a:srgbClr val="000000"/>
                          </a:solidFill>
                          <a:latin typeface="Arial" pitchFamily="34" charset="0"/>
                        </a:rPr>
                        <a:t>Culture Index</a:t>
                      </a:r>
                    </a:p>
                  </a:txBody>
                  <a:tcPr anchor="ctr">
                    <a:solidFill>
                      <a:srgbClr val="E5E6E7"/>
                    </a:solidFill>
                  </a:tcPr>
                </a:tc>
                <a:tc>
                  <a:txBody>
                    <a:bodyPr/>
                    <a:lstStyle/>
                    <a:p>
                      <a:pPr algn="ctr"/>
                      <a:r>
                        <a:rPr sz="1800" b="1">
                          <a:solidFill>
                            <a:srgbClr val="000000"/>
                          </a:solidFill>
                          <a:latin typeface="Arial" pitchFamily="34" charset="0"/>
                        </a:rPr>
                        <a:t>Cultural Drivers of Diversity &amp; Inclusion to *Monitor*</a:t>
                      </a:r>
                    </a:p>
                  </a:txBody>
                  <a:tcPr anchor="ctr">
                    <a:solidFill>
                      <a:srgbClr val="E5E6E7"/>
                    </a:solidFill>
                  </a:tcPr>
                </a:tc>
                <a:tc>
                  <a:txBody>
                    <a:bodyPr/>
                    <a:lstStyle/>
                    <a:p>
                      <a:pPr algn="ctr"/>
                      <a:r>
                        <a:rPr sz="1800" b="1">
                          <a:solidFill>
                            <a:srgbClr val="000000"/>
                          </a:solidFill>
                          <a:latin typeface="Arial" pitchFamily="34" charset="0"/>
                        </a:rPr>
                        <a:t>Correlation</a:t>
                      </a:r>
                    </a:p>
                  </a:txBody>
                  <a:tcPr anchor="ctr">
                    <a:solidFill>
                      <a:srgbClr val="E5E6E7"/>
                    </a:solidFill>
                  </a:tcPr>
                </a:tc>
                <a:tc>
                  <a:txBody>
                    <a:bodyPr/>
                    <a:lstStyle/>
                    <a:p>
                      <a:pPr algn="ctr"/>
                      <a:r>
                        <a:rPr sz="1800" b="1">
                          <a:solidFill>
                            <a:srgbClr val="000000"/>
                          </a:solidFill>
                          <a:latin typeface="Arial" pitchFamily="34" charset="0"/>
                        </a:rPr>
                        <a:t>Benchmark Percentile</a:t>
                      </a:r>
                    </a:p>
                  </a:txBody>
                  <a:tcPr anchor="ctr">
                    <a:solidFill>
                      <a:srgbClr val="E5E6E7"/>
                    </a:solidFill>
                  </a:tcPr>
                </a:tc>
                <a:extLst>
                  <a:ext uri="{0D108BD9-81ED-4DB2-BD59-A6C34878D82A}">
                    <a16:rowId xmlns:a16="http://schemas.microsoft.com/office/drawing/2014/main" val="10005"/>
                  </a:ext>
                </a:extLst>
              </a:tr>
              <a:tr h="647700">
                <a:tc>
                  <a:txBody>
                    <a:bodyPr/>
                    <a:lstStyle/>
                    <a:p>
                      <a:pPr algn="ctr"/>
                      <a:r>
                        <a:rPr sz="1800" b="1">
                          <a:solidFill>
                            <a:srgbClr val="FFFFFF"/>
                          </a:solidFill>
                          <a:latin typeface="Arial" pitchFamily="34" charset="0"/>
                        </a:rPr>
                        <a:t>Capability Development</a:t>
                      </a:r>
                    </a:p>
                  </a:txBody>
                  <a:tcPr anchor="ctr">
                    <a:solidFill>
                      <a:srgbClr val="669C4D"/>
                    </a:solidFill>
                  </a:tcPr>
                </a:tc>
                <a:tc>
                  <a:txBody>
                    <a:bodyPr/>
                    <a:lstStyle/>
                    <a:p>
                      <a:pPr algn="l"/>
                      <a:r>
                        <a:rPr sz="1800" b="0">
                          <a:solidFill>
                            <a:srgbClr val="000000"/>
                          </a:solidFill>
                          <a:latin typeface="Arial" pitchFamily="34" charset="0"/>
                        </a:rPr>
                        <a:t>The "bench strength" (capability of people) is constantly improving.</a:t>
                      </a:r>
                    </a:p>
                  </a:txBody>
                  <a:tcPr anchor="ctr">
                    <a:solidFill>
                      <a:srgbClr val="FFFFFF"/>
                    </a:solidFill>
                  </a:tcPr>
                </a:tc>
                <a:tc>
                  <a:txBody>
                    <a:bodyPr/>
                    <a:lstStyle/>
                    <a:p>
                      <a:pPr algn="ctr"/>
                      <a:r>
                        <a:rPr sz="1800" b="0">
                          <a:solidFill>
                            <a:srgbClr val="000000"/>
                          </a:solidFill>
                          <a:latin typeface="Arial" pitchFamily="34" charset="0"/>
                        </a:rPr>
                        <a:t>0.64</a:t>
                      </a:r>
                    </a:p>
                  </a:txBody>
                  <a:tcPr anchor="ctr">
                    <a:solidFill>
                      <a:srgbClr val="FFFFFF"/>
                    </a:solidFill>
                  </a:tcPr>
                </a:tc>
                <a:tc>
                  <a:txBody>
                    <a:bodyPr/>
                    <a:lstStyle/>
                    <a:p>
                      <a:pPr algn="ctr"/>
                      <a:r>
                        <a:rPr sz="1800" b="0">
                          <a:solidFill>
                            <a:srgbClr val="000000"/>
                          </a:solidFill>
                          <a:latin typeface="Arial" pitchFamily="34" charset="0"/>
                        </a:rPr>
                        <a:t>91</a:t>
                      </a:r>
                    </a:p>
                  </a:txBody>
                  <a:tcPr anchor="ctr">
                    <a:solidFill>
                      <a:srgbClr val="FFFFFF"/>
                    </a:solidFill>
                  </a:tcPr>
                </a:tc>
                <a:extLst>
                  <a:ext uri="{0D108BD9-81ED-4DB2-BD59-A6C34878D82A}">
                    <a16:rowId xmlns:a16="http://schemas.microsoft.com/office/drawing/2014/main" val="10006"/>
                  </a:ext>
                </a:extLst>
              </a:tr>
              <a:tr h="647700">
                <a:tc>
                  <a:txBody>
                    <a:bodyPr/>
                    <a:lstStyle/>
                    <a:p>
                      <a:pPr algn="ctr"/>
                      <a:r>
                        <a:rPr sz="1800" b="1">
                          <a:solidFill>
                            <a:srgbClr val="FFFFFF"/>
                          </a:solidFill>
                          <a:latin typeface="Arial" pitchFamily="34" charset="0"/>
                        </a:rPr>
                        <a:t>Team Orientation</a:t>
                      </a:r>
                    </a:p>
                  </a:txBody>
                  <a:tcPr anchor="ctr">
                    <a:solidFill>
                      <a:srgbClr val="669C4D"/>
                    </a:solidFill>
                  </a:tcPr>
                </a:tc>
                <a:tc>
                  <a:txBody>
                    <a:bodyPr/>
                    <a:lstStyle/>
                    <a:p>
                      <a:pPr algn="l"/>
                      <a:r>
                        <a:rPr sz="1800" b="0">
                          <a:solidFill>
                            <a:srgbClr val="000000"/>
                          </a:solidFill>
                          <a:latin typeface="Arial" pitchFamily="34" charset="0"/>
                        </a:rPr>
                        <a:t>People work like they are part of a team.</a:t>
                      </a:r>
                    </a:p>
                  </a:txBody>
                  <a:tcPr anchor="ctr">
                    <a:solidFill>
                      <a:srgbClr val="FFFFFF"/>
                    </a:solidFill>
                  </a:tcPr>
                </a:tc>
                <a:tc>
                  <a:txBody>
                    <a:bodyPr/>
                    <a:lstStyle/>
                    <a:p>
                      <a:pPr algn="ctr"/>
                      <a:r>
                        <a:rPr sz="1800" b="0">
                          <a:solidFill>
                            <a:srgbClr val="000000"/>
                          </a:solidFill>
                          <a:latin typeface="Arial" pitchFamily="34" charset="0"/>
                        </a:rPr>
                        <a:t>0.63</a:t>
                      </a:r>
                    </a:p>
                  </a:txBody>
                  <a:tcPr anchor="ctr">
                    <a:solidFill>
                      <a:srgbClr val="FFFFFF"/>
                    </a:solidFill>
                  </a:tcPr>
                </a:tc>
                <a:tc>
                  <a:txBody>
                    <a:bodyPr/>
                    <a:lstStyle/>
                    <a:p>
                      <a:pPr algn="ctr"/>
                      <a:r>
                        <a:rPr sz="1800" b="0">
                          <a:solidFill>
                            <a:srgbClr val="000000"/>
                          </a:solidFill>
                          <a:latin typeface="Arial" pitchFamily="34" charset="0"/>
                        </a:rPr>
                        <a:t>96</a:t>
                      </a:r>
                    </a:p>
                  </a:txBody>
                  <a:tcPr anchor="ctr">
                    <a:solidFill>
                      <a:srgbClr val="FFFFFF"/>
                    </a:solidFill>
                  </a:tcPr>
                </a:tc>
                <a:extLst>
                  <a:ext uri="{0D108BD9-81ED-4DB2-BD59-A6C34878D82A}">
                    <a16:rowId xmlns:a16="http://schemas.microsoft.com/office/drawing/2014/main" val="10007"/>
                  </a:ext>
                </a:extLst>
              </a:tr>
              <a:tr h="647700">
                <a:tc>
                  <a:txBody>
                    <a:bodyPr/>
                    <a:lstStyle/>
                    <a:p>
                      <a:pPr algn="ctr"/>
                      <a:r>
                        <a:rPr sz="1800" b="1">
                          <a:solidFill>
                            <a:srgbClr val="000000"/>
                          </a:solidFill>
                          <a:latin typeface="Arial" pitchFamily="34" charset="0"/>
                        </a:rPr>
                        <a:t>Coordination &amp; Integration</a:t>
                      </a:r>
                    </a:p>
                  </a:txBody>
                  <a:tcPr anchor="ctr">
                    <a:solidFill>
                      <a:srgbClr val="F5D540"/>
                    </a:solidFill>
                  </a:tcPr>
                </a:tc>
                <a:tc>
                  <a:txBody>
                    <a:bodyPr/>
                    <a:lstStyle/>
                    <a:p>
                      <a:pPr algn="l"/>
                      <a:r>
                        <a:rPr sz="1800" b="0">
                          <a:solidFill>
                            <a:srgbClr val="000000"/>
                          </a:solidFill>
                          <a:latin typeface="Arial" pitchFamily="34" charset="0"/>
                        </a:rPr>
                        <a:t>There is good alignment of goals across levels.</a:t>
                      </a:r>
                    </a:p>
                  </a:txBody>
                  <a:tcPr anchor="ctr">
                    <a:solidFill>
                      <a:srgbClr val="FFFFFF"/>
                    </a:solidFill>
                  </a:tcPr>
                </a:tc>
                <a:tc>
                  <a:txBody>
                    <a:bodyPr/>
                    <a:lstStyle/>
                    <a:p>
                      <a:pPr algn="ctr"/>
                      <a:r>
                        <a:rPr sz="1800" b="0">
                          <a:solidFill>
                            <a:srgbClr val="000000"/>
                          </a:solidFill>
                          <a:latin typeface="Arial" pitchFamily="34" charset="0"/>
                        </a:rPr>
                        <a:t>0.55</a:t>
                      </a:r>
                    </a:p>
                  </a:txBody>
                  <a:tcPr anchor="ctr">
                    <a:solidFill>
                      <a:srgbClr val="FFFFFF"/>
                    </a:solidFill>
                  </a:tcPr>
                </a:tc>
                <a:tc>
                  <a:txBody>
                    <a:bodyPr/>
                    <a:lstStyle/>
                    <a:p>
                      <a:pPr algn="ctr"/>
                      <a:r>
                        <a:rPr sz="1800" b="0">
                          <a:solidFill>
                            <a:srgbClr val="000000"/>
                          </a:solidFill>
                          <a:latin typeface="Arial" pitchFamily="34" charset="0"/>
                        </a:rPr>
                        <a:t>97</a:t>
                      </a:r>
                    </a:p>
                  </a:txBody>
                  <a:tcPr anchor="ctr">
                    <a:solidFill>
                      <a:srgbClr val="FFFFFF"/>
                    </a:solidFill>
                  </a:tcPr>
                </a:tc>
                <a:extLst>
                  <a:ext uri="{0D108BD9-81ED-4DB2-BD59-A6C34878D82A}">
                    <a16:rowId xmlns:a16="http://schemas.microsoft.com/office/drawing/2014/main" val="10008"/>
                  </a:ext>
                </a:extLst>
              </a:tr>
              <a:tr h="647700">
                <a:tc>
                  <a:txBody>
                    <a:bodyPr/>
                    <a:lstStyle/>
                    <a:p>
                      <a:pPr algn="ctr"/>
                      <a:r>
                        <a:rPr sz="1800" b="1">
                          <a:solidFill>
                            <a:srgbClr val="FFFFFF"/>
                          </a:solidFill>
                          <a:latin typeface="Arial" pitchFamily="34" charset="0"/>
                        </a:rPr>
                        <a:t>Vision</a:t>
                      </a:r>
                    </a:p>
                  </a:txBody>
                  <a:tcPr anchor="ctr">
                    <a:solidFill>
                      <a:srgbClr val="CE3E2B"/>
                    </a:solidFill>
                  </a:tcPr>
                </a:tc>
                <a:tc>
                  <a:txBody>
                    <a:bodyPr/>
                    <a:lstStyle/>
                    <a:p>
                      <a:pPr algn="l"/>
                      <a:r>
                        <a:rPr sz="1800" b="0">
                          <a:solidFill>
                            <a:srgbClr val="000000"/>
                          </a:solidFill>
                          <a:latin typeface="Arial" pitchFamily="34" charset="0"/>
                        </a:rPr>
                        <a:t>Leaders have a long-term viewpoint.</a:t>
                      </a:r>
                    </a:p>
                  </a:txBody>
                  <a:tcPr anchor="ctr">
                    <a:solidFill>
                      <a:srgbClr val="FFFFFF"/>
                    </a:solidFill>
                  </a:tcPr>
                </a:tc>
                <a:tc>
                  <a:txBody>
                    <a:bodyPr/>
                    <a:lstStyle/>
                    <a:p>
                      <a:pPr algn="ctr"/>
                      <a:r>
                        <a:rPr sz="1800" b="0">
                          <a:solidFill>
                            <a:srgbClr val="000000"/>
                          </a:solidFill>
                          <a:latin typeface="Arial" pitchFamily="34" charset="0"/>
                        </a:rPr>
                        <a:t>0.55</a:t>
                      </a:r>
                    </a:p>
                  </a:txBody>
                  <a:tcPr anchor="ctr">
                    <a:solidFill>
                      <a:srgbClr val="FFFFFF"/>
                    </a:solidFill>
                  </a:tcPr>
                </a:tc>
                <a:tc>
                  <a:txBody>
                    <a:bodyPr/>
                    <a:lstStyle/>
                    <a:p>
                      <a:pPr algn="ctr"/>
                      <a:r>
                        <a:rPr sz="1800" b="0">
                          <a:solidFill>
                            <a:srgbClr val="000000"/>
                          </a:solidFill>
                          <a:latin typeface="Arial" pitchFamily="34" charset="0"/>
                        </a:rPr>
                        <a:t>98</a:t>
                      </a:r>
                    </a:p>
                  </a:txBody>
                  <a:tcPr anchor="ctr">
                    <a:solidFill>
                      <a:srgbClr val="FFFFFF"/>
                    </a:solidFill>
                  </a:tcPr>
                </a:tc>
                <a:extLst>
                  <a:ext uri="{0D108BD9-81ED-4DB2-BD59-A6C34878D82A}">
                    <a16:rowId xmlns:a16="http://schemas.microsoft.com/office/drawing/2014/main" val="10009"/>
                  </a:ext>
                </a:extLst>
              </a:tr>
              <a:tr h="203200">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extLst>
                  <a:ext uri="{0D108BD9-81ED-4DB2-BD59-A6C34878D82A}">
                    <a16:rowId xmlns:a16="http://schemas.microsoft.com/office/drawing/2014/main" val="10010"/>
                  </a:ext>
                </a:extLst>
              </a:tr>
              <a:tr h="469900">
                <a:tc>
                  <a:txBody>
                    <a:bodyPr/>
                    <a:lstStyle/>
                    <a:p>
                      <a:pPr algn="ctr"/>
                      <a:r>
                        <a:rPr sz="1800" b="1">
                          <a:solidFill>
                            <a:srgbClr val="000000"/>
                          </a:solidFill>
                          <a:latin typeface="Arial" pitchFamily="34" charset="0"/>
                        </a:rPr>
                        <a:t>Culture Index</a:t>
                      </a:r>
                    </a:p>
                  </a:txBody>
                  <a:tcPr anchor="ctr">
                    <a:solidFill>
                      <a:srgbClr val="E5E6E7"/>
                    </a:solidFill>
                  </a:tcPr>
                </a:tc>
                <a:tc>
                  <a:txBody>
                    <a:bodyPr/>
                    <a:lstStyle/>
                    <a:p>
                      <a:pPr algn="ctr"/>
                      <a:r>
                        <a:rPr sz="1800" b="1">
                          <a:solidFill>
                            <a:srgbClr val="000000"/>
                          </a:solidFill>
                          <a:latin typeface="Arial" pitchFamily="34" charset="0"/>
                        </a:rPr>
                        <a:t>Cultural Drivers of Diversity &amp; Inclusion to *Sustain*</a:t>
                      </a:r>
                    </a:p>
                  </a:txBody>
                  <a:tcPr anchor="ctr">
                    <a:solidFill>
                      <a:srgbClr val="E5E6E7"/>
                    </a:solidFill>
                  </a:tcPr>
                </a:tc>
                <a:tc>
                  <a:txBody>
                    <a:bodyPr/>
                    <a:lstStyle/>
                    <a:p>
                      <a:pPr algn="ctr"/>
                      <a:r>
                        <a:rPr sz="1800" b="1">
                          <a:solidFill>
                            <a:srgbClr val="000000"/>
                          </a:solidFill>
                          <a:latin typeface="Arial" pitchFamily="34" charset="0"/>
                        </a:rPr>
                        <a:t>Correlation</a:t>
                      </a:r>
                    </a:p>
                  </a:txBody>
                  <a:tcPr anchor="ctr">
                    <a:solidFill>
                      <a:srgbClr val="E5E6E7"/>
                    </a:solidFill>
                  </a:tcPr>
                </a:tc>
                <a:tc>
                  <a:txBody>
                    <a:bodyPr/>
                    <a:lstStyle/>
                    <a:p>
                      <a:pPr algn="ctr"/>
                      <a:r>
                        <a:rPr sz="1800" b="1">
                          <a:solidFill>
                            <a:srgbClr val="000000"/>
                          </a:solidFill>
                          <a:latin typeface="Arial" pitchFamily="34" charset="0"/>
                        </a:rPr>
                        <a:t>Benchmark Percentile</a:t>
                      </a:r>
                    </a:p>
                  </a:txBody>
                  <a:tcPr anchor="ctr">
                    <a:solidFill>
                      <a:srgbClr val="E5E6E7"/>
                    </a:solidFill>
                  </a:tcPr>
                </a:tc>
                <a:extLst>
                  <a:ext uri="{0D108BD9-81ED-4DB2-BD59-A6C34878D82A}">
                    <a16:rowId xmlns:a16="http://schemas.microsoft.com/office/drawing/2014/main" val="10011"/>
                  </a:ext>
                </a:extLst>
              </a:tr>
              <a:tr h="647700">
                <a:tc>
                  <a:txBody>
                    <a:bodyPr/>
                    <a:lstStyle/>
                    <a:p>
                      <a:pPr algn="ctr"/>
                      <a:r>
                        <a:rPr sz="1800" b="1">
                          <a:solidFill>
                            <a:srgbClr val="FFFFFF"/>
                          </a:solidFill>
                          <a:latin typeface="Arial" pitchFamily="34" charset="0"/>
                        </a:rPr>
                        <a:t>Vision</a:t>
                      </a:r>
                    </a:p>
                  </a:txBody>
                  <a:tcPr anchor="ctr">
                    <a:solidFill>
                      <a:srgbClr val="CE3E2B"/>
                    </a:solidFill>
                  </a:tcPr>
                </a:tc>
                <a:tc>
                  <a:txBody>
                    <a:bodyPr/>
                    <a:lstStyle/>
                    <a:p>
                      <a:pPr algn="l"/>
                      <a:r>
                        <a:rPr sz="1800" b="0">
                          <a:solidFill>
                            <a:srgbClr val="000000"/>
                          </a:solidFill>
                          <a:latin typeface="Arial" pitchFamily="34" charset="0"/>
                        </a:rPr>
                        <a:t>We have a shared vision of what the organization will be like in the future.</a:t>
                      </a:r>
                    </a:p>
                  </a:txBody>
                  <a:tcPr anchor="ctr">
                    <a:solidFill>
                      <a:srgbClr val="FFFFFF"/>
                    </a:solidFill>
                  </a:tcPr>
                </a:tc>
                <a:tc>
                  <a:txBody>
                    <a:bodyPr/>
                    <a:lstStyle/>
                    <a:p>
                      <a:pPr algn="ctr"/>
                      <a:r>
                        <a:rPr sz="1800" b="0">
                          <a:solidFill>
                            <a:srgbClr val="000000"/>
                          </a:solidFill>
                          <a:latin typeface="Arial" pitchFamily="34" charset="0"/>
                        </a:rPr>
                        <a:t>0.66</a:t>
                      </a:r>
                    </a:p>
                  </a:txBody>
                  <a:tcPr anchor="ctr">
                    <a:solidFill>
                      <a:srgbClr val="FFFFFF"/>
                    </a:solidFill>
                  </a:tcPr>
                </a:tc>
                <a:tc>
                  <a:txBody>
                    <a:bodyPr/>
                    <a:lstStyle/>
                    <a:p>
                      <a:pPr algn="ctr"/>
                      <a:r>
                        <a:rPr sz="1800" b="0">
                          <a:solidFill>
                            <a:srgbClr val="000000"/>
                          </a:solidFill>
                          <a:latin typeface="Arial" pitchFamily="34" charset="0"/>
                        </a:rPr>
                        <a:t>99</a:t>
                      </a:r>
                    </a:p>
                  </a:txBody>
                  <a:tcPr anchor="ctr">
                    <a:solidFill>
                      <a:srgbClr val="FFFFFF"/>
                    </a:solidFill>
                  </a:tcPr>
                </a:tc>
                <a:extLst>
                  <a:ext uri="{0D108BD9-81ED-4DB2-BD59-A6C34878D82A}">
                    <a16:rowId xmlns:a16="http://schemas.microsoft.com/office/drawing/2014/main" val="10012"/>
                  </a:ext>
                </a:extLst>
              </a:tr>
              <a:tr h="647700">
                <a:tc>
                  <a:txBody>
                    <a:bodyPr/>
                    <a:lstStyle/>
                    <a:p>
                      <a:pPr algn="ctr"/>
                      <a:r>
                        <a:rPr sz="1800" b="1">
                          <a:solidFill>
                            <a:srgbClr val="FFFFFF"/>
                          </a:solidFill>
                          <a:latin typeface="Arial" pitchFamily="34" charset="0"/>
                        </a:rPr>
                        <a:t>Organizational Learning</a:t>
                      </a:r>
                    </a:p>
                  </a:txBody>
                  <a:tcPr anchor="ctr">
                    <a:solidFill>
                      <a:srgbClr val="4274B8"/>
                    </a:solidFill>
                  </a:tcPr>
                </a:tc>
                <a:tc>
                  <a:txBody>
                    <a:bodyPr/>
                    <a:lstStyle/>
                    <a:p>
                      <a:pPr algn="l"/>
                      <a:r>
                        <a:rPr sz="1800" b="0">
                          <a:solidFill>
                            <a:srgbClr val="000000"/>
                          </a:solidFill>
                          <a:latin typeface="Arial" pitchFamily="34" charset="0"/>
                        </a:rPr>
                        <a:t>We make certain that everyone is informed about what is going on across the organization.</a:t>
                      </a:r>
                    </a:p>
                  </a:txBody>
                  <a:tcPr anchor="ctr">
                    <a:solidFill>
                      <a:srgbClr val="FFFFFF"/>
                    </a:solidFill>
                  </a:tcPr>
                </a:tc>
                <a:tc>
                  <a:txBody>
                    <a:bodyPr/>
                    <a:lstStyle/>
                    <a:p>
                      <a:pPr algn="ctr"/>
                      <a:r>
                        <a:rPr sz="1800" b="0">
                          <a:solidFill>
                            <a:srgbClr val="000000"/>
                          </a:solidFill>
                          <a:latin typeface="Arial" pitchFamily="34" charset="0"/>
                        </a:rPr>
                        <a:t>0.64</a:t>
                      </a:r>
                    </a:p>
                  </a:txBody>
                  <a:tcPr anchor="ctr">
                    <a:solidFill>
                      <a:srgbClr val="FFFFFF"/>
                    </a:solidFill>
                  </a:tcPr>
                </a:tc>
                <a:tc>
                  <a:txBody>
                    <a:bodyPr/>
                    <a:lstStyle/>
                    <a:p>
                      <a:pPr algn="ctr"/>
                      <a:r>
                        <a:rPr sz="1800" b="0">
                          <a:solidFill>
                            <a:srgbClr val="000000"/>
                          </a:solidFill>
                          <a:latin typeface="Arial" pitchFamily="34" charset="0"/>
                        </a:rPr>
                        <a:t>99</a:t>
                      </a:r>
                    </a:p>
                  </a:txBody>
                  <a:tcPr anchor="ctr">
                    <a:solidFill>
                      <a:srgbClr val="FFFFFF"/>
                    </a:solidFill>
                  </a:tcPr>
                </a:tc>
                <a:extLst>
                  <a:ext uri="{0D108BD9-81ED-4DB2-BD59-A6C34878D82A}">
                    <a16:rowId xmlns:a16="http://schemas.microsoft.com/office/drawing/2014/main" val="10013"/>
                  </a:ext>
                </a:extLst>
              </a:tr>
              <a:tr h="647700">
                <a:tc>
                  <a:txBody>
                    <a:bodyPr/>
                    <a:lstStyle/>
                    <a:p>
                      <a:pPr algn="ctr"/>
                      <a:r>
                        <a:rPr sz="1800" b="1">
                          <a:solidFill>
                            <a:srgbClr val="FFFFFF"/>
                          </a:solidFill>
                          <a:latin typeface="Arial" pitchFamily="34" charset="0"/>
                        </a:rPr>
                        <a:t>Goals &amp; Objectives</a:t>
                      </a:r>
                    </a:p>
                  </a:txBody>
                  <a:tcPr anchor="ctr">
                    <a:solidFill>
                      <a:srgbClr val="CE3E2B"/>
                    </a:solidFill>
                  </a:tcPr>
                </a:tc>
                <a:tc>
                  <a:txBody>
                    <a:bodyPr/>
                    <a:lstStyle/>
                    <a:p>
                      <a:pPr algn="l"/>
                      <a:r>
                        <a:rPr sz="1800" b="0">
                          <a:solidFill>
                            <a:srgbClr val="000000"/>
                          </a:solidFill>
                          <a:latin typeface="Arial" pitchFamily="34" charset="0"/>
                        </a:rPr>
                        <a:t>The leadership has clearly stated the objectives we are trying to meet.</a:t>
                      </a:r>
                    </a:p>
                  </a:txBody>
                  <a:tcPr anchor="ctr">
                    <a:solidFill>
                      <a:srgbClr val="FFFFFF"/>
                    </a:solidFill>
                  </a:tcPr>
                </a:tc>
                <a:tc>
                  <a:txBody>
                    <a:bodyPr/>
                    <a:lstStyle/>
                    <a:p>
                      <a:pPr algn="ctr"/>
                      <a:r>
                        <a:rPr sz="1800" b="0">
                          <a:solidFill>
                            <a:srgbClr val="000000"/>
                          </a:solidFill>
                          <a:latin typeface="Arial" pitchFamily="34" charset="0"/>
                        </a:rPr>
                        <a:t>0.6</a:t>
                      </a:r>
                    </a:p>
                  </a:txBody>
                  <a:tcPr anchor="ctr">
                    <a:solidFill>
                      <a:srgbClr val="FFFFFF"/>
                    </a:solidFill>
                  </a:tcPr>
                </a:tc>
                <a:tc>
                  <a:txBody>
                    <a:bodyPr/>
                    <a:lstStyle/>
                    <a:p>
                      <a:pPr algn="ctr"/>
                      <a:r>
                        <a:rPr sz="1800" b="0">
                          <a:solidFill>
                            <a:srgbClr val="000000"/>
                          </a:solidFill>
                          <a:latin typeface="Arial" pitchFamily="34" charset="0"/>
                        </a:rPr>
                        <a:t>99</a:t>
                      </a:r>
                    </a:p>
                  </a:txBody>
                  <a:tcPr anchor="ctr">
                    <a:solidFill>
                      <a:srgbClr val="FFFFFF"/>
                    </a:solidFill>
                  </a:tcPr>
                </a:tc>
                <a:extLst>
                  <a:ext uri="{0D108BD9-81ED-4DB2-BD59-A6C34878D82A}">
                    <a16:rowId xmlns:a16="http://schemas.microsoft.com/office/drawing/2014/main" val="10014"/>
                  </a:ext>
                </a:extLst>
              </a:tr>
            </a:tbl>
          </a:graphicData>
        </a:graphic>
      </p:graphicFrame>
      <p:sp>
        <p:nvSpPr>
          <p:cNvPr id="8" name="New shape"/>
          <p:cNvSpPr/>
          <p:nvPr/>
        </p:nvSpPr>
        <p:spPr>
          <a:xfrm>
            <a:off x="14833600" y="2887675"/>
            <a:ext cx="7620000" cy="121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4000" b="1" i="0" u="none" spc="0">
                <a:solidFill>
                  <a:srgbClr val="000000"/>
                </a:solidFill>
                <a:latin typeface="Arial" pitchFamily="34" charset="0"/>
              </a:rPr>
              <a:t>Overall Diversity &amp; Inclusion Score</a:t>
            </a:r>
          </a:p>
        </p:txBody>
      </p:sp>
      <p:pic>
        <p:nvPicPr>
          <p:cNvPr id="9" name="New picture"/>
          <p:cNvPicPr/>
          <p:nvPr/>
        </p:nvPicPr>
        <p:blipFill>
          <a:blip r:embed="rId2"/>
          <a:stretch>
            <a:fillRect/>
          </a:stretch>
        </p:blipFill>
        <p:spPr>
          <a:xfrm>
            <a:off x="16687800" y="4411675"/>
            <a:ext cx="3937000" cy="3937000"/>
          </a:xfrm>
          <a:prstGeom prst="rect">
            <a:avLst/>
          </a:prstGeom>
        </p:spPr>
      </p:pic>
      <p:sp>
        <p:nvSpPr>
          <p:cNvPr id="10" name="New shape"/>
          <p:cNvSpPr/>
          <p:nvPr/>
        </p:nvSpPr>
        <p:spPr>
          <a:xfrm>
            <a:off x="15151100" y="8704275"/>
            <a:ext cx="6985000" cy="10972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400" b="1" i="0" u="none" spc="0">
                <a:solidFill>
                  <a:srgbClr val="000000"/>
                </a:solidFill>
                <a:latin typeface="Arial" pitchFamily="34" charset="0"/>
              </a:rPr>
              <a:t>You're scoring higher than 76% of the organizations in our Diversity &amp; Inclusion Benchmark.</a:t>
            </a:r>
          </a:p>
        </p:txBody>
      </p:sp>
      <p:sp>
        <p:nvSpPr>
          <p:cNvPr id="11" name="New shape"/>
          <p:cNvSpPr/>
          <p:nvPr/>
        </p:nvSpPr>
        <p:spPr>
          <a:xfrm>
            <a:off x="101600" y="10595051"/>
            <a:ext cx="144143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8/25/2022  |  N = 36  </a:t>
            </a:r>
          </a:p>
        </p:txBody>
      </p:sp>
      <p:pic>
        <p:nvPicPr>
          <p:cNvPr id="13" name="Picture 2" descr="Generic Logo Images – Browse 25,927 Stock Photos, Vectors ...">
            <a:extLst>
              <a:ext uri="{FF2B5EF4-FFF2-40B4-BE49-F238E27FC236}">
                <a16:creationId xmlns:a16="http://schemas.microsoft.com/office/drawing/2014/main" id="{A2BA00D2-6651-C422-C08F-6C59DCB25A4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00" t="23333" r="21999" b="20411"/>
          <a:stretch/>
        </p:blipFill>
        <p:spPr bwMode="auto">
          <a:xfrm>
            <a:off x="21305837" y="-4782"/>
            <a:ext cx="1578807" cy="9515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nvPicPr>
        <p:blipFill>
          <a:blip r:embed="rId2"/>
          <a:stretch>
            <a:fillRect/>
          </a:stretch>
        </p:blipFill>
        <p:spPr>
          <a:xfrm>
            <a:off x="8999945" y="955853"/>
            <a:ext cx="4951551" cy="1601724"/>
          </a:xfrm>
          <a:prstGeom prst="rect">
            <a:avLst/>
          </a:prstGeom>
        </p:spPr>
      </p:pic>
      <p:sp>
        <p:nvSpPr>
          <p:cNvPr id="5" name="New shape"/>
          <p:cNvSpPr/>
          <p:nvPr/>
        </p:nvSpPr>
        <p:spPr>
          <a:xfrm>
            <a:off x="670306" y="7285837"/>
            <a:ext cx="21610828"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3600" b="0" i="0" u="none" spc="0">
                <a:solidFill>
                  <a:srgbClr val="000000"/>
                </a:solidFill>
                <a:latin typeface="Arial" pitchFamily="34" charset="0"/>
              </a:rPr>
              <a:t>Organizational Culture Survey</a:t>
            </a:r>
          </a:p>
        </p:txBody>
      </p:sp>
      <p:sp>
        <p:nvSpPr>
          <p:cNvPr id="6" name="New shape"/>
          <p:cNvSpPr/>
          <p:nvPr/>
        </p:nvSpPr>
        <p:spPr>
          <a:xfrm>
            <a:off x="670306" y="8048041"/>
            <a:ext cx="21610828"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3600" b="0" i="0" u="none" spc="0">
                <a:solidFill>
                  <a:srgbClr val="000000"/>
                </a:solidFill>
                <a:latin typeface="Arial" pitchFamily="34" charset="0"/>
              </a:rPr>
              <a:t>2021: Hispanic or Latino</a:t>
            </a:r>
          </a:p>
        </p:txBody>
      </p:sp>
      <p:sp>
        <p:nvSpPr>
          <p:cNvPr id="8" name="New shape">
            <a:extLst>
              <a:ext uri="{FF2B5EF4-FFF2-40B4-BE49-F238E27FC236}">
                <a16:creationId xmlns:a16="http://schemas.microsoft.com/office/drawing/2014/main" id="{0224C1F4-CDD8-6906-5706-832C58ABD3F2}"/>
              </a:ext>
            </a:extLst>
          </p:cNvPr>
          <p:cNvSpPr/>
          <p:nvPr/>
        </p:nvSpPr>
        <p:spPr>
          <a:xfrm>
            <a:off x="670306" y="6401714"/>
            <a:ext cx="21610828" cy="6705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lang="en-US" sz="4400" b="0" i="0" u="none" spc="0" dirty="0">
                <a:solidFill>
                  <a:srgbClr val="000000"/>
                </a:solidFill>
                <a:latin typeface="Arial" pitchFamily="34" charset="0"/>
              </a:rPr>
              <a:t>Company Name</a:t>
            </a:r>
            <a:endParaRPr sz="4400" b="0" i="0" u="none" spc="0" dirty="0">
              <a:solidFill>
                <a:srgbClr val="000000"/>
              </a:solidFill>
              <a:latin typeface="Arial" pitchFamily="34" charset="0"/>
            </a:endParaRPr>
          </a:p>
        </p:txBody>
      </p:sp>
      <p:pic>
        <p:nvPicPr>
          <p:cNvPr id="10" name="Picture 2" descr="Generic Logo Images – Browse 25,927 Stock Photos, Vectors ...">
            <a:extLst>
              <a:ext uri="{FF2B5EF4-FFF2-40B4-BE49-F238E27FC236}">
                <a16:creationId xmlns:a16="http://schemas.microsoft.com/office/drawing/2014/main" id="{5190A0E5-A04D-6FE8-E891-B11D42BF49F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00" t="23333" r="21999" b="20411"/>
          <a:stretch/>
        </p:blipFill>
        <p:spPr bwMode="auto">
          <a:xfrm>
            <a:off x="10147319" y="3609141"/>
            <a:ext cx="2657436" cy="16017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101600" y="10595051"/>
            <a:ext cx="308281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0" i="0" u="none" spc="0">
                <a:solidFill>
                  <a:srgbClr val="000000"/>
                </a:solidFill>
                <a:latin typeface="Arial" pitchFamily="34" charset="0"/>
              </a:rPr>
              <a:t>©Daniel R. Denison, Ph.D. All rights reserved</a:t>
            </a:r>
          </a:p>
        </p:txBody>
      </p:sp>
      <p:sp>
        <p:nvSpPr>
          <p:cNvPr id="4" name="New shape"/>
          <p:cNvSpPr/>
          <p:nvPr/>
        </p:nvSpPr>
        <p:spPr>
          <a:xfrm>
            <a:off x="18145288" y="10569651"/>
            <a:ext cx="4704553"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Authors: Daniel R. Denison, Ph.D. William S. Neale, M.A., M.L.I.R</a:t>
            </a:r>
          </a:p>
        </p:txBody>
      </p:sp>
      <p:sp>
        <p:nvSpPr>
          <p:cNvPr id="5" name="New shape"/>
          <p:cNvSpPr/>
          <p:nvPr/>
        </p:nvSpPr>
        <p:spPr>
          <a:xfrm>
            <a:off x="101600" y="10410342"/>
            <a:ext cx="258143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NUMBERS DENOTE PERCENTILES</a:t>
            </a:r>
          </a:p>
        </p:txBody>
      </p:sp>
      <p:sp>
        <p:nvSpPr>
          <p:cNvPr id="6" name="New shape"/>
          <p:cNvSpPr/>
          <p:nvPr/>
        </p:nvSpPr>
        <p:spPr>
          <a:xfrm>
            <a:off x="2683034" y="10410342"/>
            <a:ext cx="216456"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  |  </a:t>
            </a:r>
          </a:p>
        </p:txBody>
      </p:sp>
      <p:sp>
        <p:nvSpPr>
          <p:cNvPr id="7" name="New shape"/>
          <p:cNvSpPr/>
          <p:nvPr/>
        </p:nvSpPr>
        <p:spPr>
          <a:xfrm>
            <a:off x="2899489" y="10410342"/>
            <a:ext cx="68143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8/25/2022</a:t>
            </a:r>
          </a:p>
        </p:txBody>
      </p:sp>
      <p:sp>
        <p:nvSpPr>
          <p:cNvPr id="8" name="New shape"/>
          <p:cNvSpPr/>
          <p:nvPr/>
        </p:nvSpPr>
        <p:spPr>
          <a:xfrm>
            <a:off x="3580924" y="10410342"/>
            <a:ext cx="216456"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  |  </a:t>
            </a:r>
          </a:p>
        </p:txBody>
      </p:sp>
      <p:sp>
        <p:nvSpPr>
          <p:cNvPr id="9" name="New shape"/>
          <p:cNvSpPr/>
          <p:nvPr/>
        </p:nvSpPr>
        <p:spPr>
          <a:xfrm>
            <a:off x="3797379" y="10410342"/>
            <a:ext cx="1166781"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D48NE419G-117</a:t>
            </a:r>
          </a:p>
        </p:txBody>
      </p:sp>
      <p:sp>
        <p:nvSpPr>
          <p:cNvPr id="10" name="New shape"/>
          <p:cNvSpPr/>
          <p:nvPr/>
        </p:nvSpPr>
        <p:spPr>
          <a:xfrm>
            <a:off x="9108337" y="1047293"/>
            <a:ext cx="4734766" cy="4925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sz="3200" b="1" i="0" u="none" spc="0">
                <a:solidFill>
                  <a:srgbClr val="000000"/>
                </a:solidFill>
                <a:latin typeface="Arial" pitchFamily="34" charset="0"/>
              </a:rPr>
              <a:t>2021: Hispanic or Latino</a:t>
            </a:r>
          </a:p>
        </p:txBody>
      </p:sp>
      <p:sp>
        <p:nvSpPr>
          <p:cNvPr id="11" name="New shape"/>
          <p:cNvSpPr/>
          <p:nvPr/>
        </p:nvSpPr>
        <p:spPr>
          <a:xfrm>
            <a:off x="10940995" y="9883749"/>
            <a:ext cx="1069451" cy="426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800" b="0" i="0" u="none" spc="0">
                <a:solidFill>
                  <a:srgbClr val="000000"/>
                </a:solidFill>
                <a:latin typeface="Arial" pitchFamily="34" charset="0"/>
              </a:rPr>
              <a:t>N = 69</a:t>
            </a:r>
          </a:p>
        </p:txBody>
      </p:sp>
      <p:pic>
        <p:nvPicPr>
          <p:cNvPr id="12" name="New picture"/>
          <p:cNvPicPr/>
          <p:nvPr/>
        </p:nvPicPr>
        <p:blipFill>
          <a:blip r:embed="rId2"/>
          <a:stretch>
            <a:fillRect/>
          </a:stretch>
        </p:blipFill>
        <p:spPr>
          <a:xfrm>
            <a:off x="7302500" y="1539849"/>
            <a:ext cx="8343900" cy="8343900"/>
          </a:xfrm>
          <a:prstGeom prst="rect">
            <a:avLst/>
          </a:prstGeom>
        </p:spPr>
      </p:pic>
      <p:pic>
        <p:nvPicPr>
          <p:cNvPr id="14" name="Picture 2" descr="Generic Logo Images – Browse 25,927 Stock Photos, Vectors ...">
            <a:extLst>
              <a:ext uri="{FF2B5EF4-FFF2-40B4-BE49-F238E27FC236}">
                <a16:creationId xmlns:a16="http://schemas.microsoft.com/office/drawing/2014/main" id="{BAB7ABB3-29E9-F5D7-29DC-D35FEA3C7C8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00" t="23333" r="21999" b="20411"/>
          <a:stretch/>
        </p:blipFill>
        <p:spPr bwMode="auto">
          <a:xfrm>
            <a:off x="21305837" y="-4782"/>
            <a:ext cx="1578807" cy="9515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101600" y="101600"/>
            <a:ext cx="3043206"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a:solidFill>
                  <a:srgbClr val="000000"/>
                </a:solidFill>
                <a:latin typeface="Arial" pitchFamily="34" charset="0"/>
              </a:rPr>
              <a:t>Diversity &amp; Inclusion</a:t>
            </a:r>
          </a:p>
        </p:txBody>
      </p:sp>
      <p:sp>
        <p:nvSpPr>
          <p:cNvPr id="4" name="New shape"/>
          <p:cNvSpPr/>
          <p:nvPr/>
        </p:nvSpPr>
        <p:spPr>
          <a:xfrm>
            <a:off x="101600" y="471018"/>
            <a:ext cx="3043206" cy="127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101600" y="509118"/>
            <a:ext cx="3556286"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a:solidFill>
                  <a:srgbClr val="000000"/>
                </a:solidFill>
                <a:latin typeface="Arial" pitchFamily="34" charset="0"/>
              </a:rPr>
              <a:t>2021: Hispanic or Latino</a:t>
            </a:r>
          </a:p>
        </p:txBody>
      </p:sp>
      <p:sp>
        <p:nvSpPr>
          <p:cNvPr id="6" name="New shape"/>
          <p:cNvSpPr/>
          <p:nvPr/>
        </p:nvSpPr>
        <p:spPr>
          <a:xfrm>
            <a:off x="330200" y="1047293"/>
            <a:ext cx="22062439"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l"/>
            <a:r>
              <a:rPr sz="1800" b="0" i="0" u="none" spc="0">
                <a:solidFill>
                  <a:srgbClr val="000000"/>
                </a:solidFill>
                <a:latin typeface="Arial" pitchFamily="34" charset="0"/>
              </a:rPr>
              <a:t>The Diversity &amp; Inclusion module measures how effectively an organization fosters diversity (diverse representation of people) and inclusion (an inclusive and supportive work environment). The module includes four areas: (1) perceptions of inclusion and respect, (2) a workplace free of discrimination, (3) fair and equal access to opportunities, and (4) leadership commitment to diversity values.</a:t>
            </a:r>
          </a:p>
        </p:txBody>
      </p:sp>
      <p:sp>
        <p:nvSpPr>
          <p:cNvPr id="7" name="New shape"/>
          <p:cNvSpPr/>
          <p:nvPr/>
        </p:nvSpPr>
        <p:spPr>
          <a:xfrm>
            <a:off x="101600" y="10595051"/>
            <a:ext cx="2151729"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8/25/2022  |  MDI1019Q3G-120</a:t>
            </a:r>
          </a:p>
        </p:txBody>
      </p:sp>
      <p:sp>
        <p:nvSpPr>
          <p:cNvPr id="8" name="New shape"/>
          <p:cNvSpPr/>
          <p:nvPr/>
        </p:nvSpPr>
        <p:spPr>
          <a:xfrm>
            <a:off x="15342921" y="1778813"/>
            <a:ext cx="1138396" cy="2154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400" b="1" i="0" u="none" spc="0">
                <a:solidFill>
                  <a:srgbClr val="000000"/>
                </a:solidFill>
                <a:latin typeface="Arial" pitchFamily="34" charset="0"/>
              </a:rPr>
              <a:t>PERCENTILE</a:t>
            </a:r>
          </a:p>
        </p:txBody>
      </p:sp>
      <p:sp>
        <p:nvSpPr>
          <p:cNvPr id="10" name="New shape"/>
          <p:cNvSpPr/>
          <p:nvPr/>
        </p:nvSpPr>
        <p:spPr>
          <a:xfrm>
            <a:off x="15292121" y="1994306"/>
            <a:ext cx="1138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0</a:t>
            </a:r>
          </a:p>
        </p:txBody>
      </p:sp>
      <p:sp>
        <p:nvSpPr>
          <p:cNvPr id="11" name="New shape"/>
          <p:cNvSpPr/>
          <p:nvPr/>
        </p:nvSpPr>
        <p:spPr>
          <a:xfrm>
            <a:off x="15292121"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16879235" y="1994306"/>
            <a:ext cx="3992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25th</a:t>
            </a:r>
          </a:p>
        </p:txBody>
      </p:sp>
      <p:sp>
        <p:nvSpPr>
          <p:cNvPr id="13" name="New shape"/>
          <p:cNvSpPr/>
          <p:nvPr/>
        </p:nvSpPr>
        <p:spPr>
          <a:xfrm>
            <a:off x="17018939"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18606049" y="1994306"/>
            <a:ext cx="3992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50th</a:t>
            </a:r>
          </a:p>
        </p:txBody>
      </p:sp>
      <p:sp>
        <p:nvSpPr>
          <p:cNvPr id="15" name="New shape"/>
          <p:cNvSpPr/>
          <p:nvPr/>
        </p:nvSpPr>
        <p:spPr>
          <a:xfrm>
            <a:off x="18745746"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20332863" y="1994306"/>
            <a:ext cx="3992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75th</a:t>
            </a:r>
          </a:p>
        </p:txBody>
      </p:sp>
      <p:sp>
        <p:nvSpPr>
          <p:cNvPr id="17" name="New shape"/>
          <p:cNvSpPr/>
          <p:nvPr/>
        </p:nvSpPr>
        <p:spPr>
          <a:xfrm>
            <a:off x="20472564"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New shape"/>
          <p:cNvSpPr/>
          <p:nvPr/>
        </p:nvSpPr>
        <p:spPr>
          <a:xfrm>
            <a:off x="21996177" y="1994306"/>
            <a:ext cx="51308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100th</a:t>
            </a:r>
          </a:p>
        </p:txBody>
      </p:sp>
      <p:sp>
        <p:nvSpPr>
          <p:cNvPr id="19" name="New shape"/>
          <p:cNvSpPr/>
          <p:nvPr/>
        </p:nvSpPr>
        <p:spPr>
          <a:xfrm>
            <a:off x="22199372"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New shape"/>
          <p:cNvSpPr/>
          <p:nvPr/>
        </p:nvSpPr>
        <p:spPr>
          <a:xfrm>
            <a:off x="15342921" y="2272335"/>
            <a:ext cx="6907257" cy="381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New shape"/>
          <p:cNvSpPr/>
          <p:nvPr/>
        </p:nvSpPr>
        <p:spPr>
          <a:xfrm>
            <a:off x="21600091" y="2409622"/>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90</a:t>
            </a:r>
          </a:p>
        </p:txBody>
      </p:sp>
      <p:sp>
        <p:nvSpPr>
          <p:cNvPr id="22" name="New shape"/>
          <p:cNvSpPr/>
          <p:nvPr/>
        </p:nvSpPr>
        <p:spPr>
          <a:xfrm>
            <a:off x="12318036" y="2445588"/>
            <a:ext cx="2796286" cy="3386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200" b="1" i="0" u="none" spc="0">
                <a:solidFill>
                  <a:srgbClr val="000000"/>
                </a:solidFill>
                <a:latin typeface="Arial" pitchFamily="34" charset="0"/>
              </a:rPr>
              <a:t>Diversity &amp; Inclusion</a:t>
            </a:r>
          </a:p>
        </p:txBody>
      </p:sp>
      <p:sp>
        <p:nvSpPr>
          <p:cNvPr id="23" name="New shape"/>
          <p:cNvSpPr/>
          <p:nvPr/>
        </p:nvSpPr>
        <p:spPr>
          <a:xfrm>
            <a:off x="15342921" y="2419706"/>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4" name="New shape"/>
          <p:cNvSpPr/>
          <p:nvPr/>
        </p:nvSpPr>
        <p:spPr>
          <a:xfrm>
            <a:off x="17090059" y="2419706"/>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5" name="New shape"/>
          <p:cNvSpPr/>
          <p:nvPr/>
        </p:nvSpPr>
        <p:spPr>
          <a:xfrm>
            <a:off x="18816865" y="2419706"/>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6" name="New shape"/>
          <p:cNvSpPr/>
          <p:nvPr/>
        </p:nvSpPr>
        <p:spPr>
          <a:xfrm>
            <a:off x="20543686" y="2419706"/>
            <a:ext cx="1015769"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7" name="New shape"/>
          <p:cNvSpPr/>
          <p:nvPr/>
        </p:nvSpPr>
        <p:spPr>
          <a:xfrm>
            <a:off x="15342921" y="2915260"/>
            <a:ext cx="6907257" cy="12700"/>
          </a:xfrm>
          <a:prstGeom prst="rect">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New shape"/>
          <p:cNvSpPr/>
          <p:nvPr/>
        </p:nvSpPr>
        <p:spPr>
          <a:xfrm>
            <a:off x="21185656" y="300118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84</a:t>
            </a:r>
          </a:p>
        </p:txBody>
      </p:sp>
      <p:sp>
        <p:nvSpPr>
          <p:cNvPr id="29" name="New shape"/>
          <p:cNvSpPr/>
          <p:nvPr/>
        </p:nvSpPr>
        <p:spPr>
          <a:xfrm>
            <a:off x="8509843" y="3052546"/>
            <a:ext cx="6604477"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are treated with respect.</a:t>
            </a:r>
          </a:p>
        </p:txBody>
      </p:sp>
      <p:sp>
        <p:nvSpPr>
          <p:cNvPr id="30" name="New shape"/>
          <p:cNvSpPr/>
          <p:nvPr/>
        </p:nvSpPr>
        <p:spPr>
          <a:xfrm>
            <a:off x="15342921" y="301127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New shape"/>
          <p:cNvSpPr/>
          <p:nvPr/>
        </p:nvSpPr>
        <p:spPr>
          <a:xfrm>
            <a:off x="17090059" y="301127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2" name="New shape"/>
          <p:cNvSpPr/>
          <p:nvPr/>
        </p:nvSpPr>
        <p:spPr>
          <a:xfrm>
            <a:off x="18816865" y="301127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3" name="New shape"/>
          <p:cNvSpPr/>
          <p:nvPr/>
        </p:nvSpPr>
        <p:spPr>
          <a:xfrm>
            <a:off x="20543686" y="3011272"/>
            <a:ext cx="601333"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4" name="New shape"/>
          <p:cNvSpPr/>
          <p:nvPr/>
        </p:nvSpPr>
        <p:spPr>
          <a:xfrm>
            <a:off x="20840292" y="344187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79</a:t>
            </a:r>
          </a:p>
        </p:txBody>
      </p:sp>
      <p:sp>
        <p:nvSpPr>
          <p:cNvPr id="35" name="New shape"/>
          <p:cNvSpPr/>
          <p:nvPr/>
        </p:nvSpPr>
        <p:spPr>
          <a:xfrm>
            <a:off x="5955667" y="3493236"/>
            <a:ext cx="9158653"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are made to feel included and like they belong.</a:t>
            </a:r>
          </a:p>
        </p:txBody>
      </p:sp>
      <p:sp>
        <p:nvSpPr>
          <p:cNvPr id="36" name="New shape"/>
          <p:cNvSpPr/>
          <p:nvPr/>
        </p:nvSpPr>
        <p:spPr>
          <a:xfrm>
            <a:off x="15342921" y="345196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New shape"/>
          <p:cNvSpPr/>
          <p:nvPr/>
        </p:nvSpPr>
        <p:spPr>
          <a:xfrm>
            <a:off x="17090059" y="345196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8" name="New shape"/>
          <p:cNvSpPr/>
          <p:nvPr/>
        </p:nvSpPr>
        <p:spPr>
          <a:xfrm>
            <a:off x="18816865" y="345196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9" name="New shape"/>
          <p:cNvSpPr/>
          <p:nvPr/>
        </p:nvSpPr>
        <p:spPr>
          <a:xfrm>
            <a:off x="20543686" y="3451962"/>
            <a:ext cx="255970"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0" name="New shape"/>
          <p:cNvSpPr/>
          <p:nvPr/>
        </p:nvSpPr>
        <p:spPr>
          <a:xfrm>
            <a:off x="21461946" y="388256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88</a:t>
            </a:r>
          </a:p>
        </p:txBody>
      </p:sp>
      <p:sp>
        <p:nvSpPr>
          <p:cNvPr id="41" name="New shape"/>
          <p:cNvSpPr/>
          <p:nvPr/>
        </p:nvSpPr>
        <p:spPr>
          <a:xfrm>
            <a:off x="9204282" y="3933927"/>
            <a:ext cx="5910040"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Even subtle forms of discrimination are not tolerated.</a:t>
            </a:r>
          </a:p>
        </p:txBody>
      </p:sp>
      <p:sp>
        <p:nvSpPr>
          <p:cNvPr id="42" name="New shape"/>
          <p:cNvSpPr/>
          <p:nvPr/>
        </p:nvSpPr>
        <p:spPr>
          <a:xfrm>
            <a:off x="15342921" y="389265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3" name="New shape"/>
          <p:cNvSpPr/>
          <p:nvPr/>
        </p:nvSpPr>
        <p:spPr>
          <a:xfrm>
            <a:off x="17090059" y="389265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4" name="New shape"/>
          <p:cNvSpPr/>
          <p:nvPr/>
        </p:nvSpPr>
        <p:spPr>
          <a:xfrm>
            <a:off x="18816865" y="389265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5" name="New shape"/>
          <p:cNvSpPr/>
          <p:nvPr/>
        </p:nvSpPr>
        <p:spPr>
          <a:xfrm>
            <a:off x="20543686" y="3892652"/>
            <a:ext cx="877623"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6" name="New shape"/>
          <p:cNvSpPr/>
          <p:nvPr/>
        </p:nvSpPr>
        <p:spPr>
          <a:xfrm>
            <a:off x="21185656" y="432325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84</a:t>
            </a:r>
          </a:p>
        </p:txBody>
      </p:sp>
      <p:sp>
        <p:nvSpPr>
          <p:cNvPr id="47" name="New shape"/>
          <p:cNvSpPr/>
          <p:nvPr/>
        </p:nvSpPr>
        <p:spPr>
          <a:xfrm>
            <a:off x="8779185" y="4374617"/>
            <a:ext cx="6335135"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Our recruiting and hiring practices enhance our diversity.</a:t>
            </a:r>
          </a:p>
        </p:txBody>
      </p:sp>
      <p:sp>
        <p:nvSpPr>
          <p:cNvPr id="48" name="New shape"/>
          <p:cNvSpPr/>
          <p:nvPr/>
        </p:nvSpPr>
        <p:spPr>
          <a:xfrm>
            <a:off x="15342921" y="433334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9" name="New shape"/>
          <p:cNvSpPr/>
          <p:nvPr/>
        </p:nvSpPr>
        <p:spPr>
          <a:xfrm>
            <a:off x="17090059" y="433334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0" name="New shape"/>
          <p:cNvSpPr/>
          <p:nvPr/>
        </p:nvSpPr>
        <p:spPr>
          <a:xfrm>
            <a:off x="18816865" y="433334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1" name="New shape"/>
          <p:cNvSpPr/>
          <p:nvPr/>
        </p:nvSpPr>
        <p:spPr>
          <a:xfrm>
            <a:off x="20543686" y="4333342"/>
            <a:ext cx="601333"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2" name="New shape"/>
          <p:cNvSpPr/>
          <p:nvPr/>
        </p:nvSpPr>
        <p:spPr>
          <a:xfrm>
            <a:off x="21392874" y="476394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87</a:t>
            </a:r>
          </a:p>
        </p:txBody>
      </p:sp>
      <p:sp>
        <p:nvSpPr>
          <p:cNvPr id="53" name="New shape"/>
          <p:cNvSpPr/>
          <p:nvPr/>
        </p:nvSpPr>
        <p:spPr>
          <a:xfrm>
            <a:off x="3305289" y="4815307"/>
            <a:ext cx="11809032"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have fair and equal access to personal and professional development.</a:t>
            </a:r>
          </a:p>
        </p:txBody>
      </p:sp>
      <p:sp>
        <p:nvSpPr>
          <p:cNvPr id="54" name="New shape"/>
          <p:cNvSpPr/>
          <p:nvPr/>
        </p:nvSpPr>
        <p:spPr>
          <a:xfrm>
            <a:off x="15342921" y="4774031"/>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5" name="New shape"/>
          <p:cNvSpPr/>
          <p:nvPr/>
        </p:nvSpPr>
        <p:spPr>
          <a:xfrm>
            <a:off x="17090059" y="4774031"/>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6" name="New shape"/>
          <p:cNvSpPr/>
          <p:nvPr/>
        </p:nvSpPr>
        <p:spPr>
          <a:xfrm>
            <a:off x="18816865" y="4774031"/>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7" name="New shape"/>
          <p:cNvSpPr/>
          <p:nvPr/>
        </p:nvSpPr>
        <p:spPr>
          <a:xfrm>
            <a:off x="20543686" y="4774031"/>
            <a:ext cx="80855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8" name="New shape"/>
          <p:cNvSpPr/>
          <p:nvPr/>
        </p:nvSpPr>
        <p:spPr>
          <a:xfrm>
            <a:off x="21392874" y="520463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87</a:t>
            </a:r>
          </a:p>
        </p:txBody>
      </p:sp>
      <p:sp>
        <p:nvSpPr>
          <p:cNvPr id="59" name="New shape"/>
          <p:cNvSpPr/>
          <p:nvPr/>
        </p:nvSpPr>
        <p:spPr>
          <a:xfrm>
            <a:off x="5886722" y="5255997"/>
            <a:ext cx="9227599"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have fair and equal opportunities for promotion.</a:t>
            </a:r>
          </a:p>
        </p:txBody>
      </p:sp>
      <p:sp>
        <p:nvSpPr>
          <p:cNvPr id="60" name="New shape"/>
          <p:cNvSpPr/>
          <p:nvPr/>
        </p:nvSpPr>
        <p:spPr>
          <a:xfrm>
            <a:off x="15342921" y="521472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1" name="New shape"/>
          <p:cNvSpPr/>
          <p:nvPr/>
        </p:nvSpPr>
        <p:spPr>
          <a:xfrm>
            <a:off x="17090059" y="521472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2" name="New shape"/>
          <p:cNvSpPr/>
          <p:nvPr/>
        </p:nvSpPr>
        <p:spPr>
          <a:xfrm>
            <a:off x="18816865" y="521472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3" name="New shape"/>
          <p:cNvSpPr/>
          <p:nvPr/>
        </p:nvSpPr>
        <p:spPr>
          <a:xfrm>
            <a:off x="20543686" y="5214722"/>
            <a:ext cx="80855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4" name="New shape"/>
          <p:cNvSpPr/>
          <p:nvPr/>
        </p:nvSpPr>
        <p:spPr>
          <a:xfrm>
            <a:off x="21669164" y="564532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91</a:t>
            </a:r>
          </a:p>
        </p:txBody>
      </p:sp>
      <p:sp>
        <p:nvSpPr>
          <p:cNvPr id="65" name="New shape"/>
          <p:cNvSpPr/>
          <p:nvPr/>
        </p:nvSpPr>
        <p:spPr>
          <a:xfrm>
            <a:off x="9563236" y="5696687"/>
            <a:ext cx="5551085"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There is good support for learning about diversity.</a:t>
            </a:r>
          </a:p>
        </p:txBody>
      </p:sp>
      <p:sp>
        <p:nvSpPr>
          <p:cNvPr id="66" name="New shape"/>
          <p:cNvSpPr/>
          <p:nvPr/>
        </p:nvSpPr>
        <p:spPr>
          <a:xfrm>
            <a:off x="15342921" y="565541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7" name="New shape"/>
          <p:cNvSpPr/>
          <p:nvPr/>
        </p:nvSpPr>
        <p:spPr>
          <a:xfrm>
            <a:off x="17090059" y="565541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8" name="New shape"/>
          <p:cNvSpPr/>
          <p:nvPr/>
        </p:nvSpPr>
        <p:spPr>
          <a:xfrm>
            <a:off x="18816865" y="565541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9" name="New shape"/>
          <p:cNvSpPr/>
          <p:nvPr/>
        </p:nvSpPr>
        <p:spPr>
          <a:xfrm>
            <a:off x="20543686" y="5655412"/>
            <a:ext cx="108484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0" name="New shape"/>
          <p:cNvSpPr/>
          <p:nvPr/>
        </p:nvSpPr>
        <p:spPr>
          <a:xfrm>
            <a:off x="20909366" y="608601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80</a:t>
            </a:r>
          </a:p>
        </p:txBody>
      </p:sp>
      <p:sp>
        <p:nvSpPr>
          <p:cNvPr id="71" name="New shape"/>
          <p:cNvSpPr/>
          <p:nvPr/>
        </p:nvSpPr>
        <p:spPr>
          <a:xfrm>
            <a:off x="11450232" y="6137377"/>
            <a:ext cx="3664088"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We can be proud of our diversity.</a:t>
            </a:r>
          </a:p>
        </p:txBody>
      </p:sp>
      <p:sp>
        <p:nvSpPr>
          <p:cNvPr id="72" name="New shape"/>
          <p:cNvSpPr/>
          <p:nvPr/>
        </p:nvSpPr>
        <p:spPr>
          <a:xfrm>
            <a:off x="15342921" y="6096103"/>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3" name="New shape"/>
          <p:cNvSpPr/>
          <p:nvPr/>
        </p:nvSpPr>
        <p:spPr>
          <a:xfrm>
            <a:off x="17090059" y="609610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4" name="New shape"/>
          <p:cNvSpPr/>
          <p:nvPr/>
        </p:nvSpPr>
        <p:spPr>
          <a:xfrm>
            <a:off x="18816865" y="609610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5" name="New shape"/>
          <p:cNvSpPr/>
          <p:nvPr/>
        </p:nvSpPr>
        <p:spPr>
          <a:xfrm>
            <a:off x="20543686" y="6096103"/>
            <a:ext cx="325043"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6" name="New shape"/>
          <p:cNvSpPr/>
          <p:nvPr/>
        </p:nvSpPr>
        <p:spPr>
          <a:xfrm>
            <a:off x="21185656" y="6526709"/>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84</a:t>
            </a:r>
          </a:p>
        </p:txBody>
      </p:sp>
      <p:sp>
        <p:nvSpPr>
          <p:cNvPr id="77" name="New shape"/>
          <p:cNvSpPr/>
          <p:nvPr/>
        </p:nvSpPr>
        <p:spPr>
          <a:xfrm>
            <a:off x="7820568" y="6578067"/>
            <a:ext cx="7293752"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Leaders are committed to diversity and inclusion as top priorities.</a:t>
            </a:r>
          </a:p>
        </p:txBody>
      </p:sp>
      <p:sp>
        <p:nvSpPr>
          <p:cNvPr id="78" name="New shape"/>
          <p:cNvSpPr/>
          <p:nvPr/>
        </p:nvSpPr>
        <p:spPr>
          <a:xfrm>
            <a:off x="15342921" y="6536793"/>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9" name="New shape"/>
          <p:cNvSpPr/>
          <p:nvPr/>
        </p:nvSpPr>
        <p:spPr>
          <a:xfrm>
            <a:off x="17090059" y="653679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0" name="New shape"/>
          <p:cNvSpPr/>
          <p:nvPr/>
        </p:nvSpPr>
        <p:spPr>
          <a:xfrm>
            <a:off x="18816865" y="653679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1" name="New shape"/>
          <p:cNvSpPr/>
          <p:nvPr/>
        </p:nvSpPr>
        <p:spPr>
          <a:xfrm>
            <a:off x="20543686" y="6536793"/>
            <a:ext cx="601333"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2" name="New shape"/>
          <p:cNvSpPr/>
          <p:nvPr/>
        </p:nvSpPr>
        <p:spPr>
          <a:xfrm>
            <a:off x="21738236" y="6967399"/>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92</a:t>
            </a:r>
          </a:p>
        </p:txBody>
      </p:sp>
      <p:sp>
        <p:nvSpPr>
          <p:cNvPr id="83" name="New shape"/>
          <p:cNvSpPr/>
          <p:nvPr/>
        </p:nvSpPr>
        <p:spPr>
          <a:xfrm>
            <a:off x="8899289" y="7018758"/>
            <a:ext cx="6215032"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We do a good job of rewarding positive diversity efforts.</a:t>
            </a:r>
          </a:p>
        </p:txBody>
      </p:sp>
      <p:sp>
        <p:nvSpPr>
          <p:cNvPr id="84" name="New shape"/>
          <p:cNvSpPr/>
          <p:nvPr/>
        </p:nvSpPr>
        <p:spPr>
          <a:xfrm>
            <a:off x="15342921" y="6977483"/>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5" name="New shape"/>
          <p:cNvSpPr/>
          <p:nvPr/>
        </p:nvSpPr>
        <p:spPr>
          <a:xfrm>
            <a:off x="17090059" y="697748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6" name="New shape"/>
          <p:cNvSpPr/>
          <p:nvPr/>
        </p:nvSpPr>
        <p:spPr>
          <a:xfrm>
            <a:off x="18816865" y="697748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7" name="New shape"/>
          <p:cNvSpPr/>
          <p:nvPr/>
        </p:nvSpPr>
        <p:spPr>
          <a:xfrm>
            <a:off x="20543686" y="6977483"/>
            <a:ext cx="115391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8" name="New shape"/>
          <p:cNvSpPr/>
          <p:nvPr/>
        </p:nvSpPr>
        <p:spPr>
          <a:xfrm>
            <a:off x="15342921" y="7486499"/>
            <a:ext cx="6907257" cy="38100"/>
          </a:xfrm>
          <a:prstGeom prst="rect">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9" name="New shape"/>
          <p:cNvSpPr/>
          <p:nvPr/>
        </p:nvSpPr>
        <p:spPr>
          <a:xfrm>
            <a:off x="16097300" y="7575399"/>
            <a:ext cx="218059"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1</a:t>
            </a:r>
            <a:r>
              <a:rPr sz="1600" b="0" i="0" u="none" spc="0" baseline="50000">
                <a:solidFill>
                  <a:srgbClr val="000000"/>
                </a:solidFill>
                <a:latin typeface="Arial" pitchFamily="34" charset="0"/>
              </a:rPr>
              <a:t>st</a:t>
            </a:r>
          </a:p>
        </p:txBody>
      </p:sp>
      <p:sp>
        <p:nvSpPr>
          <p:cNvPr id="90" name="New shape"/>
          <p:cNvSpPr/>
          <p:nvPr/>
        </p:nvSpPr>
        <p:spPr>
          <a:xfrm>
            <a:off x="14802980" y="7575399"/>
            <a:ext cx="917130" cy="2154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400" b="1" i="0" u="none" spc="0">
                <a:solidFill>
                  <a:srgbClr val="000000"/>
                </a:solidFill>
                <a:latin typeface="Arial" pitchFamily="34" charset="0"/>
              </a:rPr>
              <a:t>QUARTILE</a:t>
            </a:r>
          </a:p>
        </p:txBody>
      </p:sp>
      <p:sp>
        <p:nvSpPr>
          <p:cNvPr id="91" name="New shape"/>
          <p:cNvSpPr/>
          <p:nvPr/>
        </p:nvSpPr>
        <p:spPr>
          <a:xfrm>
            <a:off x="15285771"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2" name="New shape"/>
          <p:cNvSpPr/>
          <p:nvPr/>
        </p:nvSpPr>
        <p:spPr>
          <a:xfrm>
            <a:off x="17800864" y="7575399"/>
            <a:ext cx="264557"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2</a:t>
            </a:r>
            <a:r>
              <a:rPr sz="1600" b="0" i="0" u="none" spc="0" baseline="50000">
                <a:solidFill>
                  <a:srgbClr val="000000"/>
                </a:solidFill>
                <a:latin typeface="Arial" pitchFamily="34" charset="0"/>
              </a:rPr>
              <a:t>nd</a:t>
            </a:r>
          </a:p>
        </p:txBody>
      </p:sp>
      <p:sp>
        <p:nvSpPr>
          <p:cNvPr id="93" name="New shape"/>
          <p:cNvSpPr/>
          <p:nvPr/>
        </p:nvSpPr>
        <p:spPr>
          <a:xfrm>
            <a:off x="17012585"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4" name="New shape"/>
          <p:cNvSpPr/>
          <p:nvPr/>
        </p:nvSpPr>
        <p:spPr>
          <a:xfrm>
            <a:off x="19542909" y="7575399"/>
            <a:ext cx="234093"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3</a:t>
            </a:r>
            <a:r>
              <a:rPr sz="1600" b="0" i="0" u="none" spc="0" baseline="50000">
                <a:solidFill>
                  <a:srgbClr val="000000"/>
                </a:solidFill>
                <a:latin typeface="Arial" pitchFamily="34" charset="0"/>
              </a:rPr>
              <a:t>rd</a:t>
            </a:r>
          </a:p>
        </p:txBody>
      </p:sp>
      <p:sp>
        <p:nvSpPr>
          <p:cNvPr id="95" name="New shape"/>
          <p:cNvSpPr/>
          <p:nvPr/>
        </p:nvSpPr>
        <p:spPr>
          <a:xfrm>
            <a:off x="18739399"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6" name="New shape"/>
          <p:cNvSpPr/>
          <p:nvPr/>
        </p:nvSpPr>
        <p:spPr>
          <a:xfrm>
            <a:off x="21273732" y="7575399"/>
            <a:ext cx="226076"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4</a:t>
            </a:r>
            <a:r>
              <a:rPr sz="1600" b="0" i="0" u="none" spc="0" baseline="50000">
                <a:solidFill>
                  <a:srgbClr val="000000"/>
                </a:solidFill>
                <a:latin typeface="Arial" pitchFamily="34" charset="0"/>
              </a:rPr>
              <a:t>th</a:t>
            </a:r>
          </a:p>
        </p:txBody>
      </p:sp>
      <p:sp>
        <p:nvSpPr>
          <p:cNvPr id="97" name="New shape"/>
          <p:cNvSpPr/>
          <p:nvPr/>
        </p:nvSpPr>
        <p:spPr>
          <a:xfrm>
            <a:off x="20466213"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8" name="New shape"/>
          <p:cNvSpPr/>
          <p:nvPr/>
        </p:nvSpPr>
        <p:spPr>
          <a:xfrm>
            <a:off x="22193027"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9" name="New shape"/>
          <p:cNvSpPr/>
          <p:nvPr/>
        </p:nvSpPr>
        <p:spPr>
          <a:xfrm>
            <a:off x="1016000" y="1804213"/>
            <a:ext cx="2065147" cy="277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800" b="0" i="1" u="none" spc="0">
                <a:solidFill>
                  <a:srgbClr val="000000"/>
                </a:solidFill>
                <a:latin typeface="Arial" pitchFamily="34" charset="0"/>
              </a:rPr>
              <a:t>In this organization...</a:t>
            </a:r>
          </a:p>
        </p:txBody>
      </p:sp>
      <p:pic>
        <p:nvPicPr>
          <p:cNvPr id="100" name="Picture 2" descr="Generic Logo Images – Browse 25,927 Stock Photos, Vectors ...">
            <a:extLst>
              <a:ext uri="{FF2B5EF4-FFF2-40B4-BE49-F238E27FC236}">
                <a16:creationId xmlns:a16="http://schemas.microsoft.com/office/drawing/2014/main" id="{0F2ACE1D-1D1C-DF5E-E9F3-A9C2E068B5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00" t="23333" r="21999" b="20411"/>
          <a:stretch/>
        </p:blipFill>
        <p:spPr bwMode="auto">
          <a:xfrm>
            <a:off x="21305837" y="-4782"/>
            <a:ext cx="1578807" cy="9515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101600" y="101600"/>
            <a:ext cx="6438753"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a:solidFill>
                  <a:srgbClr val="000000"/>
                </a:solidFill>
                <a:latin typeface="Arial" pitchFamily="34" charset="0"/>
              </a:rPr>
              <a:t>Top Cultural Drivers of Diversity &amp; Inclusion</a:t>
            </a:r>
          </a:p>
        </p:txBody>
      </p:sp>
      <p:sp>
        <p:nvSpPr>
          <p:cNvPr id="4" name="New shape"/>
          <p:cNvSpPr/>
          <p:nvPr/>
        </p:nvSpPr>
        <p:spPr>
          <a:xfrm>
            <a:off x="101600" y="476098"/>
            <a:ext cx="6438753" cy="127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101600" y="514198"/>
            <a:ext cx="3556286"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a:solidFill>
                  <a:srgbClr val="000000"/>
                </a:solidFill>
                <a:latin typeface="Arial" pitchFamily="34" charset="0"/>
              </a:rPr>
              <a:t>2021: Hispanic or Latino</a:t>
            </a:r>
          </a:p>
        </p:txBody>
      </p:sp>
      <p:sp>
        <p:nvSpPr>
          <p:cNvPr id="6" name="New shape"/>
          <p:cNvSpPr/>
          <p:nvPr/>
        </p:nvSpPr>
        <p:spPr>
          <a:xfrm>
            <a:off x="330200" y="1048715"/>
            <a:ext cx="22059900" cy="822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l"/>
            <a:r>
              <a:rPr sz="1800" b="0" i="0" u="none" spc="0">
                <a:solidFill>
                  <a:srgbClr val="000000"/>
                </a:solidFill>
                <a:latin typeface="Arial" pitchFamily="34" charset="0"/>
              </a:rPr>
              <a:t>We've identified cultural behaviors and values driving Diversity &amp; Inclusion that may provide unique points of leverage for your transformation. *Improve* items are your Cultural Drivers with the most opportunity to progress. *Monitor* items may not have as much area for growth as your Improve items, but they are unique Cultural Drivers that can help prioritize actions in your transformation journey. *Sustain* items are your cultural strengths driving Diversity &amp; Inclusion that you can leverage to drive change.</a:t>
            </a:r>
          </a:p>
        </p:txBody>
      </p:sp>
      <p:graphicFrame>
        <p:nvGraphicFramePr>
          <p:cNvPr id="7" name="New Table"/>
          <p:cNvGraphicFramePr>
            <a:graphicFrameLocks noGrp="1"/>
          </p:cNvGraphicFramePr>
          <p:nvPr/>
        </p:nvGraphicFramePr>
        <p:xfrm>
          <a:off x="317500" y="2151075"/>
          <a:ext cx="14478000" cy="8293100"/>
        </p:xfrm>
        <a:graphic>
          <a:graphicData uri="http://schemas.openxmlformats.org/drawingml/2006/table">
            <a:tbl>
              <a:tblPr bandRow="1">
                <a:tableStyleId>{5C22544A-7EE6-4342-B048-85BDC9FD1C3A}</a:tableStyleId>
              </a:tblPr>
              <a:tblGrid>
                <a:gridCol w="2286000">
                  <a:extLst>
                    <a:ext uri="{9D8B030D-6E8A-4147-A177-3AD203B41FA5}">
                      <a16:colId xmlns:a16="http://schemas.microsoft.com/office/drawing/2014/main" val="20000"/>
                    </a:ext>
                  </a:extLst>
                </a:gridCol>
                <a:gridCol w="7937500">
                  <a:extLst>
                    <a:ext uri="{9D8B030D-6E8A-4147-A177-3AD203B41FA5}">
                      <a16:colId xmlns:a16="http://schemas.microsoft.com/office/drawing/2014/main" val="20001"/>
                    </a:ext>
                  </a:extLst>
                </a:gridCol>
                <a:gridCol w="1460500">
                  <a:extLst>
                    <a:ext uri="{9D8B030D-6E8A-4147-A177-3AD203B41FA5}">
                      <a16:colId xmlns:a16="http://schemas.microsoft.com/office/drawing/2014/main" val="20002"/>
                    </a:ext>
                  </a:extLst>
                </a:gridCol>
                <a:gridCol w="2794000">
                  <a:extLst>
                    <a:ext uri="{9D8B030D-6E8A-4147-A177-3AD203B41FA5}">
                      <a16:colId xmlns:a16="http://schemas.microsoft.com/office/drawing/2014/main" val="20003"/>
                    </a:ext>
                  </a:extLst>
                </a:gridCol>
              </a:tblGrid>
              <a:tr h="469900">
                <a:tc>
                  <a:txBody>
                    <a:bodyPr/>
                    <a:lstStyle/>
                    <a:p>
                      <a:pPr algn="ctr"/>
                      <a:r>
                        <a:rPr sz="1800" b="1">
                          <a:solidFill>
                            <a:srgbClr val="000000"/>
                          </a:solidFill>
                          <a:latin typeface="Arial" pitchFamily="34" charset="0"/>
                        </a:rPr>
                        <a:t>Culture Index</a:t>
                      </a:r>
                    </a:p>
                  </a:txBody>
                  <a:tcPr anchor="ctr">
                    <a:solidFill>
                      <a:srgbClr val="E5E6E7"/>
                    </a:solidFill>
                  </a:tcPr>
                </a:tc>
                <a:tc>
                  <a:txBody>
                    <a:bodyPr/>
                    <a:lstStyle/>
                    <a:p>
                      <a:pPr algn="ctr"/>
                      <a:r>
                        <a:rPr sz="1800" b="1">
                          <a:solidFill>
                            <a:srgbClr val="000000"/>
                          </a:solidFill>
                          <a:latin typeface="Arial" pitchFamily="34" charset="0"/>
                        </a:rPr>
                        <a:t>Cultural Drivers of Diversity &amp; Inclusion to *Improve*</a:t>
                      </a:r>
                    </a:p>
                  </a:txBody>
                  <a:tcPr anchor="ctr">
                    <a:solidFill>
                      <a:srgbClr val="E5E6E7"/>
                    </a:solidFill>
                  </a:tcPr>
                </a:tc>
                <a:tc>
                  <a:txBody>
                    <a:bodyPr/>
                    <a:lstStyle/>
                    <a:p>
                      <a:pPr algn="ctr"/>
                      <a:r>
                        <a:rPr sz="1800" b="1">
                          <a:solidFill>
                            <a:srgbClr val="000000"/>
                          </a:solidFill>
                          <a:latin typeface="Arial" pitchFamily="34" charset="0"/>
                        </a:rPr>
                        <a:t>Correlation</a:t>
                      </a:r>
                    </a:p>
                  </a:txBody>
                  <a:tcPr anchor="ctr">
                    <a:solidFill>
                      <a:srgbClr val="E5E6E7"/>
                    </a:solidFill>
                  </a:tcPr>
                </a:tc>
                <a:tc>
                  <a:txBody>
                    <a:bodyPr/>
                    <a:lstStyle/>
                    <a:p>
                      <a:pPr algn="ctr"/>
                      <a:r>
                        <a:rPr sz="1800" b="1">
                          <a:solidFill>
                            <a:srgbClr val="000000"/>
                          </a:solidFill>
                          <a:latin typeface="Arial" pitchFamily="34" charset="0"/>
                        </a:rPr>
                        <a:t>Benchmark Percentile</a:t>
                      </a:r>
                    </a:p>
                  </a:txBody>
                  <a:tcPr anchor="ctr">
                    <a:solidFill>
                      <a:srgbClr val="E5E6E7"/>
                    </a:solidFill>
                  </a:tcPr>
                </a:tc>
                <a:extLst>
                  <a:ext uri="{0D108BD9-81ED-4DB2-BD59-A6C34878D82A}">
                    <a16:rowId xmlns:a16="http://schemas.microsoft.com/office/drawing/2014/main" val="10000"/>
                  </a:ext>
                </a:extLst>
              </a:tr>
              <a:tr h="647700">
                <a:tc>
                  <a:txBody>
                    <a:bodyPr/>
                    <a:lstStyle/>
                    <a:p>
                      <a:pPr algn="ctr"/>
                      <a:r>
                        <a:rPr sz="1800" b="1">
                          <a:solidFill>
                            <a:srgbClr val="FFFFFF"/>
                          </a:solidFill>
                          <a:latin typeface="Arial" pitchFamily="34" charset="0"/>
                        </a:rPr>
                        <a:t>Capability Development</a:t>
                      </a:r>
                    </a:p>
                  </a:txBody>
                  <a:tcPr anchor="ctr">
                    <a:solidFill>
                      <a:srgbClr val="669C4D"/>
                    </a:solidFill>
                  </a:tcPr>
                </a:tc>
                <a:tc>
                  <a:txBody>
                    <a:bodyPr/>
                    <a:lstStyle/>
                    <a:p>
                      <a:pPr algn="l"/>
                      <a:r>
                        <a:rPr sz="1800" b="0">
                          <a:solidFill>
                            <a:srgbClr val="000000"/>
                          </a:solidFill>
                          <a:latin typeface="Arial" pitchFamily="34" charset="0"/>
                        </a:rPr>
                        <a:t>The capabilities of people are viewed as an important source of competitive advantage.</a:t>
                      </a:r>
                    </a:p>
                  </a:txBody>
                  <a:tcPr anchor="ctr">
                    <a:solidFill>
                      <a:srgbClr val="FFFFFF"/>
                    </a:solidFill>
                  </a:tcPr>
                </a:tc>
                <a:tc>
                  <a:txBody>
                    <a:bodyPr/>
                    <a:lstStyle/>
                    <a:p>
                      <a:pPr algn="ctr"/>
                      <a:r>
                        <a:rPr sz="1800" b="0">
                          <a:solidFill>
                            <a:srgbClr val="000000"/>
                          </a:solidFill>
                          <a:latin typeface="Arial" pitchFamily="34" charset="0"/>
                        </a:rPr>
                        <a:t>0.77</a:t>
                      </a:r>
                    </a:p>
                  </a:txBody>
                  <a:tcPr anchor="ctr">
                    <a:solidFill>
                      <a:srgbClr val="FFFFFF"/>
                    </a:solidFill>
                  </a:tcPr>
                </a:tc>
                <a:tc>
                  <a:txBody>
                    <a:bodyPr/>
                    <a:lstStyle/>
                    <a:p>
                      <a:pPr algn="ctr"/>
                      <a:r>
                        <a:rPr sz="1800" b="0">
                          <a:solidFill>
                            <a:srgbClr val="000000"/>
                          </a:solidFill>
                          <a:latin typeface="Arial" pitchFamily="34" charset="0"/>
                        </a:rPr>
                        <a:t>90</a:t>
                      </a:r>
                    </a:p>
                  </a:txBody>
                  <a:tcPr anchor="ctr">
                    <a:solidFill>
                      <a:srgbClr val="FFFFFF"/>
                    </a:solidFill>
                  </a:tcPr>
                </a:tc>
                <a:extLst>
                  <a:ext uri="{0D108BD9-81ED-4DB2-BD59-A6C34878D82A}">
                    <a16:rowId xmlns:a16="http://schemas.microsoft.com/office/drawing/2014/main" val="10001"/>
                  </a:ext>
                </a:extLst>
              </a:tr>
              <a:tr h="647700">
                <a:tc>
                  <a:txBody>
                    <a:bodyPr/>
                    <a:lstStyle/>
                    <a:p>
                      <a:pPr algn="ctr"/>
                      <a:r>
                        <a:rPr sz="1800" b="1">
                          <a:solidFill>
                            <a:srgbClr val="000000"/>
                          </a:solidFill>
                          <a:latin typeface="Arial" pitchFamily="34" charset="0"/>
                        </a:rPr>
                        <a:t>Core Values</a:t>
                      </a:r>
                    </a:p>
                  </a:txBody>
                  <a:tcPr anchor="ctr">
                    <a:solidFill>
                      <a:srgbClr val="F5D540"/>
                    </a:solidFill>
                  </a:tcPr>
                </a:tc>
                <a:tc>
                  <a:txBody>
                    <a:bodyPr/>
                    <a:lstStyle/>
                    <a:p>
                      <a:pPr algn="l"/>
                      <a:r>
                        <a:rPr sz="1800" b="0">
                          <a:solidFill>
                            <a:srgbClr val="000000"/>
                          </a:solidFill>
                          <a:latin typeface="Arial" pitchFamily="34" charset="0"/>
                        </a:rPr>
                        <a:t>When people ignore core values, they are held accountable.</a:t>
                      </a:r>
                    </a:p>
                  </a:txBody>
                  <a:tcPr anchor="ctr">
                    <a:solidFill>
                      <a:srgbClr val="FFFFFF"/>
                    </a:solidFill>
                  </a:tcPr>
                </a:tc>
                <a:tc>
                  <a:txBody>
                    <a:bodyPr/>
                    <a:lstStyle/>
                    <a:p>
                      <a:pPr algn="ctr"/>
                      <a:r>
                        <a:rPr sz="1800" b="0">
                          <a:solidFill>
                            <a:srgbClr val="000000"/>
                          </a:solidFill>
                          <a:latin typeface="Arial" pitchFamily="34" charset="0"/>
                        </a:rPr>
                        <a:t>0.73</a:t>
                      </a:r>
                    </a:p>
                  </a:txBody>
                  <a:tcPr anchor="ctr">
                    <a:solidFill>
                      <a:srgbClr val="FFFFFF"/>
                    </a:solidFill>
                  </a:tcPr>
                </a:tc>
                <a:tc>
                  <a:txBody>
                    <a:bodyPr/>
                    <a:lstStyle/>
                    <a:p>
                      <a:pPr algn="ctr"/>
                      <a:r>
                        <a:rPr sz="1800" b="0">
                          <a:solidFill>
                            <a:srgbClr val="000000"/>
                          </a:solidFill>
                          <a:latin typeface="Arial" pitchFamily="34" charset="0"/>
                        </a:rPr>
                        <a:t>87</a:t>
                      </a:r>
                    </a:p>
                  </a:txBody>
                  <a:tcPr anchor="ctr">
                    <a:solidFill>
                      <a:srgbClr val="FFFFFF"/>
                    </a:solidFill>
                  </a:tcPr>
                </a:tc>
                <a:extLst>
                  <a:ext uri="{0D108BD9-81ED-4DB2-BD59-A6C34878D82A}">
                    <a16:rowId xmlns:a16="http://schemas.microsoft.com/office/drawing/2014/main" val="10002"/>
                  </a:ext>
                </a:extLst>
              </a:tr>
              <a:tr h="647700">
                <a:tc>
                  <a:txBody>
                    <a:bodyPr/>
                    <a:lstStyle/>
                    <a:p>
                      <a:pPr algn="ctr"/>
                      <a:r>
                        <a:rPr sz="1800" b="1">
                          <a:solidFill>
                            <a:srgbClr val="FFFFFF"/>
                          </a:solidFill>
                          <a:latin typeface="Arial" pitchFamily="34" charset="0"/>
                        </a:rPr>
                        <a:t>Customer Focus</a:t>
                      </a:r>
                    </a:p>
                  </a:txBody>
                  <a:tcPr anchor="ctr">
                    <a:solidFill>
                      <a:srgbClr val="4274B8"/>
                    </a:solidFill>
                  </a:tcPr>
                </a:tc>
                <a:tc>
                  <a:txBody>
                    <a:bodyPr/>
                    <a:lstStyle/>
                    <a:p>
                      <a:pPr algn="l"/>
                      <a:r>
                        <a:rPr sz="1800" b="0">
                          <a:solidFill>
                            <a:srgbClr val="000000"/>
                          </a:solidFill>
                          <a:latin typeface="Arial" pitchFamily="34" charset="0"/>
                        </a:rPr>
                        <a:t>All members have a deep understanding of customer wants and needs.</a:t>
                      </a:r>
                    </a:p>
                  </a:txBody>
                  <a:tcPr anchor="ctr">
                    <a:solidFill>
                      <a:srgbClr val="FFFFFF"/>
                    </a:solidFill>
                  </a:tcPr>
                </a:tc>
                <a:tc>
                  <a:txBody>
                    <a:bodyPr/>
                    <a:lstStyle/>
                    <a:p>
                      <a:pPr algn="ctr"/>
                      <a:r>
                        <a:rPr sz="1800" b="0">
                          <a:solidFill>
                            <a:srgbClr val="000000"/>
                          </a:solidFill>
                          <a:latin typeface="Arial" pitchFamily="34" charset="0"/>
                        </a:rPr>
                        <a:t>0.7</a:t>
                      </a:r>
                    </a:p>
                  </a:txBody>
                  <a:tcPr anchor="ctr">
                    <a:solidFill>
                      <a:srgbClr val="FFFFFF"/>
                    </a:solidFill>
                  </a:tcPr>
                </a:tc>
                <a:tc>
                  <a:txBody>
                    <a:bodyPr/>
                    <a:lstStyle/>
                    <a:p>
                      <a:pPr algn="ctr"/>
                      <a:r>
                        <a:rPr sz="1800" b="0">
                          <a:solidFill>
                            <a:srgbClr val="000000"/>
                          </a:solidFill>
                          <a:latin typeface="Arial" pitchFamily="34" charset="0"/>
                        </a:rPr>
                        <a:t>91</a:t>
                      </a:r>
                    </a:p>
                  </a:txBody>
                  <a:tcPr anchor="ctr">
                    <a:solidFill>
                      <a:srgbClr val="FFFFFF"/>
                    </a:solidFill>
                  </a:tcPr>
                </a:tc>
                <a:extLst>
                  <a:ext uri="{0D108BD9-81ED-4DB2-BD59-A6C34878D82A}">
                    <a16:rowId xmlns:a16="http://schemas.microsoft.com/office/drawing/2014/main" val="10003"/>
                  </a:ext>
                </a:extLst>
              </a:tr>
              <a:tr h="203200">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extLst>
                  <a:ext uri="{0D108BD9-81ED-4DB2-BD59-A6C34878D82A}">
                    <a16:rowId xmlns:a16="http://schemas.microsoft.com/office/drawing/2014/main" val="10004"/>
                  </a:ext>
                </a:extLst>
              </a:tr>
              <a:tr h="469900">
                <a:tc>
                  <a:txBody>
                    <a:bodyPr/>
                    <a:lstStyle/>
                    <a:p>
                      <a:pPr algn="ctr"/>
                      <a:r>
                        <a:rPr sz="1800" b="1">
                          <a:solidFill>
                            <a:srgbClr val="000000"/>
                          </a:solidFill>
                          <a:latin typeface="Arial" pitchFamily="34" charset="0"/>
                        </a:rPr>
                        <a:t>Culture Index</a:t>
                      </a:r>
                    </a:p>
                  </a:txBody>
                  <a:tcPr anchor="ctr">
                    <a:solidFill>
                      <a:srgbClr val="E5E6E7"/>
                    </a:solidFill>
                  </a:tcPr>
                </a:tc>
                <a:tc>
                  <a:txBody>
                    <a:bodyPr/>
                    <a:lstStyle/>
                    <a:p>
                      <a:pPr algn="ctr"/>
                      <a:r>
                        <a:rPr sz="1800" b="1">
                          <a:solidFill>
                            <a:srgbClr val="000000"/>
                          </a:solidFill>
                          <a:latin typeface="Arial" pitchFamily="34" charset="0"/>
                        </a:rPr>
                        <a:t>Cultural Drivers of Diversity &amp; Inclusion to *Monitor*</a:t>
                      </a:r>
                    </a:p>
                  </a:txBody>
                  <a:tcPr anchor="ctr">
                    <a:solidFill>
                      <a:srgbClr val="E5E6E7"/>
                    </a:solidFill>
                  </a:tcPr>
                </a:tc>
                <a:tc>
                  <a:txBody>
                    <a:bodyPr/>
                    <a:lstStyle/>
                    <a:p>
                      <a:pPr algn="ctr"/>
                      <a:r>
                        <a:rPr sz="1800" b="1">
                          <a:solidFill>
                            <a:srgbClr val="000000"/>
                          </a:solidFill>
                          <a:latin typeface="Arial" pitchFamily="34" charset="0"/>
                        </a:rPr>
                        <a:t>Correlation</a:t>
                      </a:r>
                    </a:p>
                  </a:txBody>
                  <a:tcPr anchor="ctr">
                    <a:solidFill>
                      <a:srgbClr val="E5E6E7"/>
                    </a:solidFill>
                  </a:tcPr>
                </a:tc>
                <a:tc>
                  <a:txBody>
                    <a:bodyPr/>
                    <a:lstStyle/>
                    <a:p>
                      <a:pPr algn="ctr"/>
                      <a:r>
                        <a:rPr sz="1800" b="1">
                          <a:solidFill>
                            <a:srgbClr val="000000"/>
                          </a:solidFill>
                          <a:latin typeface="Arial" pitchFamily="34" charset="0"/>
                        </a:rPr>
                        <a:t>Benchmark Percentile</a:t>
                      </a:r>
                    </a:p>
                  </a:txBody>
                  <a:tcPr anchor="ctr">
                    <a:solidFill>
                      <a:srgbClr val="E5E6E7"/>
                    </a:solidFill>
                  </a:tcPr>
                </a:tc>
                <a:extLst>
                  <a:ext uri="{0D108BD9-81ED-4DB2-BD59-A6C34878D82A}">
                    <a16:rowId xmlns:a16="http://schemas.microsoft.com/office/drawing/2014/main" val="10005"/>
                  </a:ext>
                </a:extLst>
              </a:tr>
              <a:tr h="647700">
                <a:tc>
                  <a:txBody>
                    <a:bodyPr/>
                    <a:lstStyle/>
                    <a:p>
                      <a:pPr algn="ctr"/>
                      <a:r>
                        <a:rPr sz="1800" b="1">
                          <a:solidFill>
                            <a:srgbClr val="FFFFFF"/>
                          </a:solidFill>
                          <a:latin typeface="Arial" pitchFamily="34" charset="0"/>
                        </a:rPr>
                        <a:t>Capability Development</a:t>
                      </a:r>
                    </a:p>
                  </a:txBody>
                  <a:tcPr anchor="ctr">
                    <a:solidFill>
                      <a:srgbClr val="669C4D"/>
                    </a:solidFill>
                  </a:tcPr>
                </a:tc>
                <a:tc>
                  <a:txBody>
                    <a:bodyPr/>
                    <a:lstStyle/>
                    <a:p>
                      <a:pPr algn="l"/>
                      <a:r>
                        <a:rPr sz="1800" b="0">
                          <a:solidFill>
                            <a:srgbClr val="000000"/>
                          </a:solidFill>
                          <a:latin typeface="Arial" pitchFamily="34" charset="0"/>
                        </a:rPr>
                        <a:t>The "bench strength" (capability of people) is constantly improving.</a:t>
                      </a:r>
                    </a:p>
                  </a:txBody>
                  <a:tcPr anchor="ctr">
                    <a:solidFill>
                      <a:srgbClr val="FFFFFF"/>
                    </a:solidFill>
                  </a:tcPr>
                </a:tc>
                <a:tc>
                  <a:txBody>
                    <a:bodyPr/>
                    <a:lstStyle/>
                    <a:p>
                      <a:pPr algn="ctr"/>
                      <a:r>
                        <a:rPr sz="1800" b="0">
                          <a:solidFill>
                            <a:srgbClr val="000000"/>
                          </a:solidFill>
                          <a:latin typeface="Arial" pitchFamily="34" charset="0"/>
                        </a:rPr>
                        <a:t>0.73</a:t>
                      </a:r>
                    </a:p>
                  </a:txBody>
                  <a:tcPr anchor="ctr">
                    <a:solidFill>
                      <a:srgbClr val="FFFFFF"/>
                    </a:solidFill>
                  </a:tcPr>
                </a:tc>
                <a:tc>
                  <a:txBody>
                    <a:bodyPr/>
                    <a:lstStyle/>
                    <a:p>
                      <a:pPr algn="ctr"/>
                      <a:r>
                        <a:rPr sz="1800" b="0">
                          <a:solidFill>
                            <a:srgbClr val="000000"/>
                          </a:solidFill>
                          <a:latin typeface="Arial" pitchFamily="34" charset="0"/>
                        </a:rPr>
                        <a:t>94</a:t>
                      </a:r>
                    </a:p>
                  </a:txBody>
                  <a:tcPr anchor="ctr">
                    <a:solidFill>
                      <a:srgbClr val="FFFFFF"/>
                    </a:solidFill>
                  </a:tcPr>
                </a:tc>
                <a:extLst>
                  <a:ext uri="{0D108BD9-81ED-4DB2-BD59-A6C34878D82A}">
                    <a16:rowId xmlns:a16="http://schemas.microsoft.com/office/drawing/2014/main" val="10006"/>
                  </a:ext>
                </a:extLst>
              </a:tr>
              <a:tr h="647700">
                <a:tc>
                  <a:txBody>
                    <a:bodyPr/>
                    <a:lstStyle/>
                    <a:p>
                      <a:pPr algn="ctr"/>
                      <a:r>
                        <a:rPr sz="1800" b="1">
                          <a:solidFill>
                            <a:srgbClr val="FFFFFF"/>
                          </a:solidFill>
                          <a:latin typeface="Arial" pitchFamily="34" charset="0"/>
                        </a:rPr>
                        <a:t>Empowerment</a:t>
                      </a:r>
                    </a:p>
                  </a:txBody>
                  <a:tcPr anchor="ctr">
                    <a:solidFill>
                      <a:srgbClr val="669C4D"/>
                    </a:solidFill>
                  </a:tcPr>
                </a:tc>
                <a:tc>
                  <a:txBody>
                    <a:bodyPr/>
                    <a:lstStyle/>
                    <a:p>
                      <a:pPr algn="l"/>
                      <a:r>
                        <a:rPr sz="1800" b="0">
                          <a:solidFill>
                            <a:srgbClr val="000000"/>
                          </a:solidFill>
                          <a:latin typeface="Arial" pitchFamily="34" charset="0"/>
                        </a:rPr>
                        <a:t>Everyone believes that he or she can have a positive impact.</a:t>
                      </a:r>
                    </a:p>
                  </a:txBody>
                  <a:tcPr anchor="ctr">
                    <a:solidFill>
                      <a:srgbClr val="FFFFFF"/>
                    </a:solidFill>
                  </a:tcPr>
                </a:tc>
                <a:tc>
                  <a:txBody>
                    <a:bodyPr/>
                    <a:lstStyle/>
                    <a:p>
                      <a:pPr algn="ctr"/>
                      <a:r>
                        <a:rPr sz="1800" b="0">
                          <a:solidFill>
                            <a:srgbClr val="000000"/>
                          </a:solidFill>
                          <a:latin typeface="Arial" pitchFamily="34" charset="0"/>
                        </a:rPr>
                        <a:t>0.67</a:t>
                      </a:r>
                    </a:p>
                  </a:txBody>
                  <a:tcPr anchor="ctr">
                    <a:solidFill>
                      <a:srgbClr val="FFFFFF"/>
                    </a:solidFill>
                  </a:tcPr>
                </a:tc>
                <a:tc>
                  <a:txBody>
                    <a:bodyPr/>
                    <a:lstStyle/>
                    <a:p>
                      <a:pPr algn="ctr"/>
                      <a:r>
                        <a:rPr sz="1800" b="0">
                          <a:solidFill>
                            <a:srgbClr val="000000"/>
                          </a:solidFill>
                          <a:latin typeface="Arial" pitchFamily="34" charset="0"/>
                        </a:rPr>
                        <a:t>93</a:t>
                      </a:r>
                    </a:p>
                  </a:txBody>
                  <a:tcPr anchor="ctr">
                    <a:solidFill>
                      <a:srgbClr val="FFFFFF"/>
                    </a:solidFill>
                  </a:tcPr>
                </a:tc>
                <a:extLst>
                  <a:ext uri="{0D108BD9-81ED-4DB2-BD59-A6C34878D82A}">
                    <a16:rowId xmlns:a16="http://schemas.microsoft.com/office/drawing/2014/main" val="10007"/>
                  </a:ext>
                </a:extLst>
              </a:tr>
              <a:tr h="647700">
                <a:tc>
                  <a:txBody>
                    <a:bodyPr/>
                    <a:lstStyle/>
                    <a:p>
                      <a:pPr algn="ctr"/>
                      <a:r>
                        <a:rPr sz="1800" b="1">
                          <a:solidFill>
                            <a:srgbClr val="FFFFFF"/>
                          </a:solidFill>
                          <a:latin typeface="Arial" pitchFamily="34" charset="0"/>
                        </a:rPr>
                        <a:t>Vision</a:t>
                      </a:r>
                    </a:p>
                  </a:txBody>
                  <a:tcPr anchor="ctr">
                    <a:solidFill>
                      <a:srgbClr val="CE3E2B"/>
                    </a:solidFill>
                  </a:tcPr>
                </a:tc>
                <a:tc>
                  <a:txBody>
                    <a:bodyPr/>
                    <a:lstStyle/>
                    <a:p>
                      <a:pPr algn="l"/>
                      <a:r>
                        <a:rPr sz="1800" b="0">
                          <a:solidFill>
                            <a:srgbClr val="000000"/>
                          </a:solidFill>
                          <a:latin typeface="Arial" pitchFamily="34" charset="0"/>
                        </a:rPr>
                        <a:t>Leaders have a long-term viewpoint.</a:t>
                      </a:r>
                    </a:p>
                  </a:txBody>
                  <a:tcPr anchor="ctr">
                    <a:solidFill>
                      <a:srgbClr val="FFFFFF"/>
                    </a:solidFill>
                  </a:tcPr>
                </a:tc>
                <a:tc>
                  <a:txBody>
                    <a:bodyPr/>
                    <a:lstStyle/>
                    <a:p>
                      <a:pPr algn="ctr"/>
                      <a:r>
                        <a:rPr sz="1800" b="0">
                          <a:solidFill>
                            <a:srgbClr val="000000"/>
                          </a:solidFill>
                          <a:latin typeface="Arial" pitchFamily="34" charset="0"/>
                        </a:rPr>
                        <a:t>0.67</a:t>
                      </a:r>
                    </a:p>
                  </a:txBody>
                  <a:tcPr anchor="ctr">
                    <a:solidFill>
                      <a:srgbClr val="FFFFFF"/>
                    </a:solidFill>
                  </a:tcPr>
                </a:tc>
                <a:tc>
                  <a:txBody>
                    <a:bodyPr/>
                    <a:lstStyle/>
                    <a:p>
                      <a:pPr algn="ctr"/>
                      <a:r>
                        <a:rPr sz="1800" b="0">
                          <a:solidFill>
                            <a:srgbClr val="000000"/>
                          </a:solidFill>
                          <a:latin typeface="Arial" pitchFamily="34" charset="0"/>
                        </a:rPr>
                        <a:t>94</a:t>
                      </a:r>
                    </a:p>
                  </a:txBody>
                  <a:tcPr anchor="ctr">
                    <a:solidFill>
                      <a:srgbClr val="FFFFFF"/>
                    </a:solidFill>
                  </a:tcPr>
                </a:tc>
                <a:extLst>
                  <a:ext uri="{0D108BD9-81ED-4DB2-BD59-A6C34878D82A}">
                    <a16:rowId xmlns:a16="http://schemas.microsoft.com/office/drawing/2014/main" val="10008"/>
                  </a:ext>
                </a:extLst>
              </a:tr>
              <a:tr h="647700">
                <a:tc>
                  <a:txBody>
                    <a:bodyPr/>
                    <a:lstStyle/>
                    <a:p>
                      <a:pPr algn="ctr"/>
                      <a:r>
                        <a:rPr sz="1800" b="1">
                          <a:solidFill>
                            <a:srgbClr val="FFFFFF"/>
                          </a:solidFill>
                          <a:latin typeface="Arial" pitchFamily="34" charset="0"/>
                        </a:rPr>
                        <a:t>Organizational Learning</a:t>
                      </a:r>
                    </a:p>
                  </a:txBody>
                  <a:tcPr anchor="ctr">
                    <a:solidFill>
                      <a:srgbClr val="4274B8"/>
                    </a:solidFill>
                  </a:tcPr>
                </a:tc>
                <a:tc>
                  <a:txBody>
                    <a:bodyPr/>
                    <a:lstStyle/>
                    <a:p>
                      <a:pPr algn="l"/>
                      <a:r>
                        <a:rPr sz="1800" b="0">
                          <a:solidFill>
                            <a:srgbClr val="000000"/>
                          </a:solidFill>
                          <a:latin typeface="Arial" pitchFamily="34" charset="0"/>
                        </a:rPr>
                        <a:t>We view failure as an opportunity for learning and improvement.</a:t>
                      </a:r>
                    </a:p>
                  </a:txBody>
                  <a:tcPr anchor="ctr">
                    <a:solidFill>
                      <a:srgbClr val="FFFFFF"/>
                    </a:solidFill>
                  </a:tcPr>
                </a:tc>
                <a:tc>
                  <a:txBody>
                    <a:bodyPr/>
                    <a:lstStyle/>
                    <a:p>
                      <a:pPr algn="ctr"/>
                      <a:r>
                        <a:rPr sz="1800" b="0">
                          <a:solidFill>
                            <a:srgbClr val="000000"/>
                          </a:solidFill>
                          <a:latin typeface="Arial" pitchFamily="34" charset="0"/>
                        </a:rPr>
                        <a:t>0.66</a:t>
                      </a:r>
                    </a:p>
                  </a:txBody>
                  <a:tcPr anchor="ctr">
                    <a:solidFill>
                      <a:srgbClr val="FFFFFF"/>
                    </a:solidFill>
                  </a:tcPr>
                </a:tc>
                <a:tc>
                  <a:txBody>
                    <a:bodyPr/>
                    <a:lstStyle/>
                    <a:p>
                      <a:pPr algn="ctr"/>
                      <a:r>
                        <a:rPr sz="1800" b="0">
                          <a:solidFill>
                            <a:srgbClr val="000000"/>
                          </a:solidFill>
                          <a:latin typeface="Arial" pitchFamily="34" charset="0"/>
                        </a:rPr>
                        <a:t>92</a:t>
                      </a:r>
                    </a:p>
                  </a:txBody>
                  <a:tcPr anchor="ctr">
                    <a:solidFill>
                      <a:srgbClr val="FFFFFF"/>
                    </a:solidFill>
                  </a:tcPr>
                </a:tc>
                <a:extLst>
                  <a:ext uri="{0D108BD9-81ED-4DB2-BD59-A6C34878D82A}">
                    <a16:rowId xmlns:a16="http://schemas.microsoft.com/office/drawing/2014/main" val="10009"/>
                  </a:ext>
                </a:extLst>
              </a:tr>
              <a:tr h="203200">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extLst>
                  <a:ext uri="{0D108BD9-81ED-4DB2-BD59-A6C34878D82A}">
                    <a16:rowId xmlns:a16="http://schemas.microsoft.com/office/drawing/2014/main" val="10010"/>
                  </a:ext>
                </a:extLst>
              </a:tr>
              <a:tr h="469900">
                <a:tc>
                  <a:txBody>
                    <a:bodyPr/>
                    <a:lstStyle/>
                    <a:p>
                      <a:pPr algn="ctr"/>
                      <a:r>
                        <a:rPr sz="1800" b="1">
                          <a:solidFill>
                            <a:srgbClr val="000000"/>
                          </a:solidFill>
                          <a:latin typeface="Arial" pitchFamily="34" charset="0"/>
                        </a:rPr>
                        <a:t>Culture Index</a:t>
                      </a:r>
                    </a:p>
                  </a:txBody>
                  <a:tcPr anchor="ctr">
                    <a:solidFill>
                      <a:srgbClr val="E5E6E7"/>
                    </a:solidFill>
                  </a:tcPr>
                </a:tc>
                <a:tc>
                  <a:txBody>
                    <a:bodyPr/>
                    <a:lstStyle/>
                    <a:p>
                      <a:pPr algn="ctr"/>
                      <a:r>
                        <a:rPr sz="1800" b="1">
                          <a:solidFill>
                            <a:srgbClr val="000000"/>
                          </a:solidFill>
                          <a:latin typeface="Arial" pitchFamily="34" charset="0"/>
                        </a:rPr>
                        <a:t>Cultural Drivers of Diversity &amp; Inclusion to *Sustain*</a:t>
                      </a:r>
                    </a:p>
                  </a:txBody>
                  <a:tcPr anchor="ctr">
                    <a:solidFill>
                      <a:srgbClr val="E5E6E7"/>
                    </a:solidFill>
                  </a:tcPr>
                </a:tc>
                <a:tc>
                  <a:txBody>
                    <a:bodyPr/>
                    <a:lstStyle/>
                    <a:p>
                      <a:pPr algn="ctr"/>
                      <a:r>
                        <a:rPr sz="1800" b="1">
                          <a:solidFill>
                            <a:srgbClr val="000000"/>
                          </a:solidFill>
                          <a:latin typeface="Arial" pitchFamily="34" charset="0"/>
                        </a:rPr>
                        <a:t>Correlation</a:t>
                      </a:r>
                    </a:p>
                  </a:txBody>
                  <a:tcPr anchor="ctr">
                    <a:solidFill>
                      <a:srgbClr val="E5E6E7"/>
                    </a:solidFill>
                  </a:tcPr>
                </a:tc>
                <a:tc>
                  <a:txBody>
                    <a:bodyPr/>
                    <a:lstStyle/>
                    <a:p>
                      <a:pPr algn="ctr"/>
                      <a:r>
                        <a:rPr sz="1800" b="1">
                          <a:solidFill>
                            <a:srgbClr val="000000"/>
                          </a:solidFill>
                          <a:latin typeface="Arial" pitchFamily="34" charset="0"/>
                        </a:rPr>
                        <a:t>Benchmark Percentile</a:t>
                      </a:r>
                    </a:p>
                  </a:txBody>
                  <a:tcPr anchor="ctr">
                    <a:solidFill>
                      <a:srgbClr val="E5E6E7"/>
                    </a:solidFill>
                  </a:tcPr>
                </a:tc>
                <a:extLst>
                  <a:ext uri="{0D108BD9-81ED-4DB2-BD59-A6C34878D82A}">
                    <a16:rowId xmlns:a16="http://schemas.microsoft.com/office/drawing/2014/main" val="10011"/>
                  </a:ext>
                </a:extLst>
              </a:tr>
              <a:tr h="647700">
                <a:tc>
                  <a:txBody>
                    <a:bodyPr/>
                    <a:lstStyle/>
                    <a:p>
                      <a:pPr algn="ctr"/>
                      <a:r>
                        <a:rPr sz="1800" b="1">
                          <a:solidFill>
                            <a:srgbClr val="FFFFFF"/>
                          </a:solidFill>
                          <a:latin typeface="Arial" pitchFamily="34" charset="0"/>
                        </a:rPr>
                        <a:t>Goals &amp; Objectives</a:t>
                      </a:r>
                    </a:p>
                  </a:txBody>
                  <a:tcPr anchor="ctr">
                    <a:solidFill>
                      <a:srgbClr val="CE3E2B"/>
                    </a:solidFill>
                  </a:tcPr>
                </a:tc>
                <a:tc>
                  <a:txBody>
                    <a:bodyPr/>
                    <a:lstStyle/>
                    <a:p>
                      <a:pPr algn="l"/>
                      <a:r>
                        <a:rPr sz="1800" b="0">
                          <a:solidFill>
                            <a:srgbClr val="000000"/>
                          </a:solidFill>
                          <a:latin typeface="Arial" pitchFamily="34" charset="0"/>
                        </a:rPr>
                        <a:t>Leaders set goals that are ambitious, but realistic.</a:t>
                      </a:r>
                    </a:p>
                  </a:txBody>
                  <a:tcPr anchor="ctr">
                    <a:solidFill>
                      <a:srgbClr val="FFFFFF"/>
                    </a:solidFill>
                  </a:tcPr>
                </a:tc>
                <a:tc>
                  <a:txBody>
                    <a:bodyPr/>
                    <a:lstStyle/>
                    <a:p>
                      <a:pPr algn="ctr"/>
                      <a:r>
                        <a:rPr sz="1800" b="0">
                          <a:solidFill>
                            <a:srgbClr val="000000"/>
                          </a:solidFill>
                          <a:latin typeface="Arial" pitchFamily="34" charset="0"/>
                        </a:rPr>
                        <a:t>0.71</a:t>
                      </a:r>
                    </a:p>
                  </a:txBody>
                  <a:tcPr anchor="ctr">
                    <a:solidFill>
                      <a:srgbClr val="FFFFFF"/>
                    </a:solidFill>
                  </a:tcPr>
                </a:tc>
                <a:tc>
                  <a:txBody>
                    <a:bodyPr/>
                    <a:lstStyle/>
                    <a:p>
                      <a:pPr algn="ctr"/>
                      <a:r>
                        <a:rPr sz="1800" b="0">
                          <a:solidFill>
                            <a:srgbClr val="000000"/>
                          </a:solidFill>
                          <a:latin typeface="Arial" pitchFamily="34" charset="0"/>
                        </a:rPr>
                        <a:t>97</a:t>
                      </a:r>
                    </a:p>
                  </a:txBody>
                  <a:tcPr anchor="ctr">
                    <a:solidFill>
                      <a:srgbClr val="FFFFFF"/>
                    </a:solidFill>
                  </a:tcPr>
                </a:tc>
                <a:extLst>
                  <a:ext uri="{0D108BD9-81ED-4DB2-BD59-A6C34878D82A}">
                    <a16:rowId xmlns:a16="http://schemas.microsoft.com/office/drawing/2014/main" val="10012"/>
                  </a:ext>
                </a:extLst>
              </a:tr>
              <a:tr h="647700">
                <a:tc>
                  <a:txBody>
                    <a:bodyPr/>
                    <a:lstStyle/>
                    <a:p>
                      <a:pPr algn="ctr"/>
                      <a:r>
                        <a:rPr sz="1800" b="1">
                          <a:solidFill>
                            <a:srgbClr val="FFFFFF"/>
                          </a:solidFill>
                          <a:latin typeface="Arial" pitchFamily="34" charset="0"/>
                        </a:rPr>
                        <a:t>Vision</a:t>
                      </a:r>
                    </a:p>
                  </a:txBody>
                  <a:tcPr anchor="ctr">
                    <a:solidFill>
                      <a:srgbClr val="CE3E2B"/>
                    </a:solidFill>
                  </a:tcPr>
                </a:tc>
                <a:tc>
                  <a:txBody>
                    <a:bodyPr/>
                    <a:lstStyle/>
                    <a:p>
                      <a:pPr algn="l"/>
                      <a:r>
                        <a:rPr sz="1800" b="0">
                          <a:solidFill>
                            <a:srgbClr val="000000"/>
                          </a:solidFill>
                          <a:latin typeface="Arial" pitchFamily="34" charset="0"/>
                        </a:rPr>
                        <a:t>Our vision creates excitement and motivation for our employees.</a:t>
                      </a:r>
                    </a:p>
                  </a:txBody>
                  <a:tcPr anchor="ctr">
                    <a:solidFill>
                      <a:srgbClr val="FFFFFF"/>
                    </a:solidFill>
                  </a:tcPr>
                </a:tc>
                <a:tc>
                  <a:txBody>
                    <a:bodyPr/>
                    <a:lstStyle/>
                    <a:p>
                      <a:pPr algn="ctr"/>
                      <a:r>
                        <a:rPr sz="1800" b="0">
                          <a:solidFill>
                            <a:srgbClr val="000000"/>
                          </a:solidFill>
                          <a:latin typeface="Arial" pitchFamily="34" charset="0"/>
                        </a:rPr>
                        <a:t>0.69</a:t>
                      </a:r>
                    </a:p>
                  </a:txBody>
                  <a:tcPr anchor="ctr">
                    <a:solidFill>
                      <a:srgbClr val="FFFFFF"/>
                    </a:solidFill>
                  </a:tcPr>
                </a:tc>
                <a:tc>
                  <a:txBody>
                    <a:bodyPr/>
                    <a:lstStyle/>
                    <a:p>
                      <a:pPr algn="ctr"/>
                      <a:r>
                        <a:rPr sz="1800" b="0">
                          <a:solidFill>
                            <a:srgbClr val="000000"/>
                          </a:solidFill>
                          <a:latin typeface="Arial" pitchFamily="34" charset="0"/>
                        </a:rPr>
                        <a:t>97</a:t>
                      </a:r>
                    </a:p>
                  </a:txBody>
                  <a:tcPr anchor="ctr">
                    <a:solidFill>
                      <a:srgbClr val="FFFFFF"/>
                    </a:solidFill>
                  </a:tcPr>
                </a:tc>
                <a:extLst>
                  <a:ext uri="{0D108BD9-81ED-4DB2-BD59-A6C34878D82A}">
                    <a16:rowId xmlns:a16="http://schemas.microsoft.com/office/drawing/2014/main" val="10013"/>
                  </a:ext>
                </a:extLst>
              </a:tr>
              <a:tr h="647700">
                <a:tc>
                  <a:txBody>
                    <a:bodyPr/>
                    <a:lstStyle/>
                    <a:p>
                      <a:pPr algn="ctr"/>
                      <a:r>
                        <a:rPr sz="1800" b="1">
                          <a:solidFill>
                            <a:srgbClr val="000000"/>
                          </a:solidFill>
                          <a:latin typeface="Arial" pitchFamily="34" charset="0"/>
                        </a:rPr>
                        <a:t>Agreement</a:t>
                      </a:r>
                    </a:p>
                  </a:txBody>
                  <a:tcPr anchor="ctr">
                    <a:solidFill>
                      <a:srgbClr val="F5D540"/>
                    </a:solidFill>
                  </a:tcPr>
                </a:tc>
                <a:tc>
                  <a:txBody>
                    <a:bodyPr/>
                    <a:lstStyle/>
                    <a:p>
                      <a:pPr algn="l"/>
                      <a:r>
                        <a:rPr sz="1800" b="0">
                          <a:solidFill>
                            <a:srgbClr val="000000"/>
                          </a:solidFill>
                          <a:latin typeface="Arial" pitchFamily="34" charset="0"/>
                        </a:rPr>
                        <a:t>There is a clear agreement about the right way and the wrong way to do things.</a:t>
                      </a:r>
                    </a:p>
                  </a:txBody>
                  <a:tcPr anchor="ctr">
                    <a:solidFill>
                      <a:srgbClr val="FFFFFF"/>
                    </a:solidFill>
                  </a:tcPr>
                </a:tc>
                <a:tc>
                  <a:txBody>
                    <a:bodyPr/>
                    <a:lstStyle/>
                    <a:p>
                      <a:pPr algn="ctr"/>
                      <a:r>
                        <a:rPr sz="1800" b="0">
                          <a:solidFill>
                            <a:srgbClr val="000000"/>
                          </a:solidFill>
                          <a:latin typeface="Arial" pitchFamily="34" charset="0"/>
                        </a:rPr>
                        <a:t>0.67</a:t>
                      </a:r>
                    </a:p>
                  </a:txBody>
                  <a:tcPr anchor="ctr">
                    <a:solidFill>
                      <a:srgbClr val="FFFFFF"/>
                    </a:solidFill>
                  </a:tcPr>
                </a:tc>
                <a:tc>
                  <a:txBody>
                    <a:bodyPr/>
                    <a:lstStyle/>
                    <a:p>
                      <a:pPr algn="ctr"/>
                      <a:r>
                        <a:rPr sz="1800" b="0">
                          <a:solidFill>
                            <a:srgbClr val="000000"/>
                          </a:solidFill>
                          <a:latin typeface="Arial" pitchFamily="34" charset="0"/>
                        </a:rPr>
                        <a:t>97</a:t>
                      </a:r>
                    </a:p>
                  </a:txBody>
                  <a:tcPr anchor="ctr">
                    <a:solidFill>
                      <a:srgbClr val="FFFFFF"/>
                    </a:solidFill>
                  </a:tcPr>
                </a:tc>
                <a:extLst>
                  <a:ext uri="{0D108BD9-81ED-4DB2-BD59-A6C34878D82A}">
                    <a16:rowId xmlns:a16="http://schemas.microsoft.com/office/drawing/2014/main" val="10014"/>
                  </a:ext>
                </a:extLst>
              </a:tr>
            </a:tbl>
          </a:graphicData>
        </a:graphic>
      </p:graphicFrame>
      <p:sp>
        <p:nvSpPr>
          <p:cNvPr id="8" name="New shape"/>
          <p:cNvSpPr/>
          <p:nvPr/>
        </p:nvSpPr>
        <p:spPr>
          <a:xfrm>
            <a:off x="14833600" y="2887675"/>
            <a:ext cx="7620000" cy="121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4000" b="1" i="0" u="none" spc="0">
                <a:solidFill>
                  <a:srgbClr val="000000"/>
                </a:solidFill>
                <a:latin typeface="Arial" pitchFamily="34" charset="0"/>
              </a:rPr>
              <a:t>Overall Diversity &amp; Inclusion Score</a:t>
            </a:r>
          </a:p>
        </p:txBody>
      </p:sp>
      <p:pic>
        <p:nvPicPr>
          <p:cNvPr id="9" name="New picture"/>
          <p:cNvPicPr/>
          <p:nvPr/>
        </p:nvPicPr>
        <p:blipFill>
          <a:blip r:embed="rId2"/>
          <a:stretch>
            <a:fillRect/>
          </a:stretch>
        </p:blipFill>
        <p:spPr>
          <a:xfrm>
            <a:off x="16687800" y="4411675"/>
            <a:ext cx="3937000" cy="3937000"/>
          </a:xfrm>
          <a:prstGeom prst="rect">
            <a:avLst/>
          </a:prstGeom>
        </p:spPr>
      </p:pic>
      <p:sp>
        <p:nvSpPr>
          <p:cNvPr id="10" name="New shape"/>
          <p:cNvSpPr/>
          <p:nvPr/>
        </p:nvSpPr>
        <p:spPr>
          <a:xfrm>
            <a:off x="15151100" y="8704275"/>
            <a:ext cx="6985000" cy="10972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400" b="1" i="0" u="none" spc="0">
                <a:solidFill>
                  <a:srgbClr val="000000"/>
                </a:solidFill>
                <a:latin typeface="Arial" pitchFamily="34" charset="0"/>
              </a:rPr>
              <a:t>You're scoring higher than 90% of the organizations in our Diversity &amp; Inclusion Benchmark.</a:t>
            </a:r>
          </a:p>
        </p:txBody>
      </p:sp>
      <p:sp>
        <p:nvSpPr>
          <p:cNvPr id="11" name="New shape"/>
          <p:cNvSpPr/>
          <p:nvPr/>
        </p:nvSpPr>
        <p:spPr>
          <a:xfrm>
            <a:off x="101600" y="10595051"/>
            <a:ext cx="144143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8/25/2022  |  N = 69  </a:t>
            </a:r>
          </a:p>
        </p:txBody>
      </p:sp>
      <p:pic>
        <p:nvPicPr>
          <p:cNvPr id="13" name="Picture 2" descr="Generic Logo Images – Browse 25,927 Stock Photos, Vectors ...">
            <a:extLst>
              <a:ext uri="{FF2B5EF4-FFF2-40B4-BE49-F238E27FC236}">
                <a16:creationId xmlns:a16="http://schemas.microsoft.com/office/drawing/2014/main" id="{9786332A-CA63-8B62-1E47-C5FEEAB8C03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00" t="23333" r="21999" b="20411"/>
          <a:stretch/>
        </p:blipFill>
        <p:spPr bwMode="auto">
          <a:xfrm>
            <a:off x="21305837" y="-4782"/>
            <a:ext cx="1578807" cy="9515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752600" y="357124"/>
            <a:ext cx="19239992" cy="5806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3810" b="1" i="0" u="none" spc="0">
                <a:solidFill>
                  <a:srgbClr val="702963"/>
                </a:solidFill>
                <a:latin typeface="Arial" pitchFamily="34" charset="0"/>
              </a:rPr>
              <a:t>Driver Analysis Methodology</a:t>
            </a:r>
          </a:p>
        </p:txBody>
      </p:sp>
      <p:sp>
        <p:nvSpPr>
          <p:cNvPr id="3" name="New shape"/>
          <p:cNvSpPr/>
          <p:nvPr/>
        </p:nvSpPr>
        <p:spPr>
          <a:xfrm>
            <a:off x="1892300" y="966724"/>
            <a:ext cx="19239992" cy="381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New shape"/>
          <p:cNvSpPr/>
          <p:nvPr/>
        </p:nvSpPr>
        <p:spPr>
          <a:xfrm>
            <a:off x="3086100" y="1401826"/>
            <a:ext cx="16510000" cy="18135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380" b="0" i="0" u="none" spc="0">
                <a:solidFill>
                  <a:srgbClr val="000000"/>
                </a:solidFill>
                <a:latin typeface="Arial" pitchFamily="34" charset="0"/>
              </a:rPr>
              <a:t>Your culture survey items are plotted based on their Culture Benchmark Score and the strength of their relationship with your Content Module score. The ten strongest ‘Cultural Drivers’ of your Content Module Score are then interpreted by their Culture Benchmark Score. *Improve* items are your Cultural Drivers with the most opportunity to progress. *Monitor* items may not have as much area for growth as your Improve items, but they are unique Cultural Drivers that can help prioritize actions in your transformation journey. *Sustain* items are your Cultural Drivers with the most progress made so far.</a:t>
            </a:r>
          </a:p>
        </p:txBody>
      </p:sp>
      <p:pic>
        <p:nvPicPr>
          <p:cNvPr id="5" name="New picture"/>
          <p:cNvPicPr/>
          <p:nvPr/>
        </p:nvPicPr>
        <p:blipFill>
          <a:blip r:embed="rId2"/>
          <a:stretch>
            <a:fillRect/>
          </a:stretch>
        </p:blipFill>
        <p:spPr>
          <a:xfrm>
            <a:off x="5626100" y="3332480"/>
            <a:ext cx="11430000" cy="6858000"/>
          </a:xfrm>
          <a:prstGeom prst="rect">
            <a:avLst/>
          </a:prstGeom>
        </p:spPr>
      </p:pic>
      <p:sp>
        <p:nvSpPr>
          <p:cNvPr id="6" name="New shape"/>
          <p:cNvSpPr/>
          <p:nvPr/>
        </p:nvSpPr>
        <p:spPr>
          <a:xfrm rot="2130000">
            <a:off x="7048500" y="3822700"/>
            <a:ext cx="15240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fontScale="87500"/>
          </a:bodyPr>
          <a:lstStyle/>
          <a:p>
            <a:pPr algn="ctr"/>
            <a:r>
              <a:rPr sz="2500" b="1" i="0" u="none" spc="0">
                <a:solidFill>
                  <a:srgbClr val="000000"/>
                </a:solidFill>
                <a:latin typeface="Arial" pitchFamily="34" charset="0"/>
              </a:rPr>
              <a:t>Improve</a:t>
            </a:r>
          </a:p>
        </p:txBody>
      </p:sp>
      <p:sp>
        <p:nvSpPr>
          <p:cNvPr id="7" name="New shape"/>
          <p:cNvSpPr/>
          <p:nvPr/>
        </p:nvSpPr>
        <p:spPr>
          <a:xfrm rot="2130000">
            <a:off x="9880600" y="3822700"/>
            <a:ext cx="15240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fontScale="87500"/>
          </a:bodyPr>
          <a:lstStyle/>
          <a:p>
            <a:pPr algn="ctr"/>
            <a:r>
              <a:rPr sz="2500" b="1" i="0" u="none" spc="0">
                <a:solidFill>
                  <a:srgbClr val="000000"/>
                </a:solidFill>
                <a:latin typeface="Arial" pitchFamily="34" charset="0"/>
              </a:rPr>
              <a:t>Monitor</a:t>
            </a:r>
          </a:p>
        </p:txBody>
      </p:sp>
      <p:sp>
        <p:nvSpPr>
          <p:cNvPr id="8" name="New shape"/>
          <p:cNvSpPr/>
          <p:nvPr/>
        </p:nvSpPr>
        <p:spPr>
          <a:xfrm rot="2130000">
            <a:off x="13322300" y="3822700"/>
            <a:ext cx="15240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fontScale="87500"/>
          </a:bodyPr>
          <a:lstStyle/>
          <a:p>
            <a:pPr algn="ctr"/>
            <a:r>
              <a:rPr sz="2500" b="1" i="0" u="none" spc="0">
                <a:solidFill>
                  <a:srgbClr val="000000"/>
                </a:solidFill>
                <a:latin typeface="Arial" pitchFamily="34" charset="0"/>
              </a:rPr>
              <a:t>Sustain</a:t>
            </a:r>
          </a:p>
        </p:txBody>
      </p:sp>
      <p:sp>
        <p:nvSpPr>
          <p:cNvPr id="9" name="New shape"/>
          <p:cNvSpPr/>
          <p:nvPr/>
        </p:nvSpPr>
        <p:spPr>
          <a:xfrm rot="16200000">
            <a:off x="5403850" y="6197600"/>
            <a:ext cx="1905000" cy="698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lnSpcReduction="10000"/>
          </a:bodyPr>
          <a:lstStyle/>
          <a:p>
            <a:pPr algn="ctr"/>
            <a:r>
              <a:rPr sz="2500" b="1" i="0" u="none" spc="0">
                <a:solidFill>
                  <a:srgbClr val="FFFFFF"/>
                </a:solidFill>
                <a:latin typeface="Arial" pitchFamily="34" charset="0"/>
              </a:rPr>
              <a:t>Relationship Strength</a:t>
            </a:r>
          </a:p>
        </p:txBody>
      </p:sp>
      <p:sp>
        <p:nvSpPr>
          <p:cNvPr id="10" name="New shape"/>
          <p:cNvSpPr/>
          <p:nvPr/>
        </p:nvSpPr>
        <p:spPr>
          <a:xfrm>
            <a:off x="8356600" y="9398000"/>
            <a:ext cx="63500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fontScale="65000" lnSpcReduction="20000"/>
          </a:bodyPr>
          <a:lstStyle/>
          <a:p>
            <a:pPr algn="ctr"/>
            <a:r>
              <a:rPr sz="4000" b="1" i="0" u="none" spc="0">
                <a:solidFill>
                  <a:srgbClr val="FFFFFF"/>
                </a:solidFill>
                <a:latin typeface="Arial" pitchFamily="34" charset="0"/>
              </a:rPr>
              <a:t>Culture Benchmark Score</a:t>
            </a:r>
          </a:p>
        </p:txBody>
      </p:sp>
      <p:sp>
        <p:nvSpPr>
          <p:cNvPr id="11" name="New shape"/>
          <p:cNvSpPr/>
          <p:nvPr/>
        </p:nvSpPr>
        <p:spPr>
          <a:xfrm>
            <a:off x="3086100" y="10190480"/>
            <a:ext cx="17686655"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000" b="0" i="0" u="none" spc="0">
                <a:solidFill>
                  <a:srgbClr val="000000"/>
                </a:solidFill>
                <a:latin typeface="Arial" pitchFamily="34" charset="0"/>
              </a:rPr>
              <a:t>Relationship Strength between Culture Benchmark Scores and Content Module Scores is measured with correlation values</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nvPicPr>
        <p:blipFill>
          <a:blip r:embed="rId2"/>
          <a:stretch>
            <a:fillRect/>
          </a:stretch>
        </p:blipFill>
        <p:spPr>
          <a:xfrm>
            <a:off x="8999945" y="955853"/>
            <a:ext cx="4951551" cy="1601724"/>
          </a:xfrm>
          <a:prstGeom prst="rect">
            <a:avLst/>
          </a:prstGeom>
        </p:spPr>
      </p:pic>
      <p:sp>
        <p:nvSpPr>
          <p:cNvPr id="5" name="New shape"/>
          <p:cNvSpPr/>
          <p:nvPr/>
        </p:nvSpPr>
        <p:spPr>
          <a:xfrm>
            <a:off x="670306" y="7285837"/>
            <a:ext cx="21610828"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3600" b="0" i="0" u="none" spc="0">
                <a:solidFill>
                  <a:srgbClr val="000000"/>
                </a:solidFill>
                <a:latin typeface="Arial" pitchFamily="34" charset="0"/>
              </a:rPr>
              <a:t>Organizational Culture Survey</a:t>
            </a:r>
          </a:p>
        </p:txBody>
      </p:sp>
      <p:sp>
        <p:nvSpPr>
          <p:cNvPr id="6" name="New shape"/>
          <p:cNvSpPr/>
          <p:nvPr/>
        </p:nvSpPr>
        <p:spPr>
          <a:xfrm>
            <a:off x="670306" y="8048041"/>
            <a:ext cx="21610828"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3600" b="0" i="0" u="none" spc="0">
                <a:solidFill>
                  <a:srgbClr val="000000"/>
                </a:solidFill>
                <a:latin typeface="Arial" pitchFamily="34" charset="0"/>
              </a:rPr>
              <a:t>2021: Native Hawaiian or Other Pacific Islander</a:t>
            </a:r>
          </a:p>
        </p:txBody>
      </p:sp>
      <p:sp>
        <p:nvSpPr>
          <p:cNvPr id="8" name="New shape">
            <a:extLst>
              <a:ext uri="{FF2B5EF4-FFF2-40B4-BE49-F238E27FC236}">
                <a16:creationId xmlns:a16="http://schemas.microsoft.com/office/drawing/2014/main" id="{39391D7B-C690-FAE2-DD90-64E3859D3A34}"/>
              </a:ext>
            </a:extLst>
          </p:cNvPr>
          <p:cNvSpPr/>
          <p:nvPr/>
        </p:nvSpPr>
        <p:spPr>
          <a:xfrm>
            <a:off x="670306" y="6401714"/>
            <a:ext cx="21610828" cy="6705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lang="en-US" sz="4400" b="0" i="0" u="none" spc="0" dirty="0">
                <a:solidFill>
                  <a:srgbClr val="000000"/>
                </a:solidFill>
                <a:latin typeface="Arial" pitchFamily="34" charset="0"/>
              </a:rPr>
              <a:t>Company Name</a:t>
            </a:r>
            <a:endParaRPr sz="4400" b="0" i="0" u="none" spc="0" dirty="0">
              <a:solidFill>
                <a:srgbClr val="000000"/>
              </a:solidFill>
              <a:latin typeface="Arial" pitchFamily="34" charset="0"/>
            </a:endParaRPr>
          </a:p>
        </p:txBody>
      </p:sp>
      <p:pic>
        <p:nvPicPr>
          <p:cNvPr id="10" name="Picture 2" descr="Generic Logo Images – Browse 25,927 Stock Photos, Vectors ...">
            <a:extLst>
              <a:ext uri="{FF2B5EF4-FFF2-40B4-BE49-F238E27FC236}">
                <a16:creationId xmlns:a16="http://schemas.microsoft.com/office/drawing/2014/main" id="{4B366633-BEA5-085E-61A6-02A0A889CAC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00" t="23333" r="21999" b="20411"/>
          <a:stretch/>
        </p:blipFill>
        <p:spPr bwMode="auto">
          <a:xfrm>
            <a:off x="10147319" y="3609141"/>
            <a:ext cx="2657436" cy="16017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101600" y="10595051"/>
            <a:ext cx="308281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0" i="0" u="none" spc="0">
                <a:solidFill>
                  <a:srgbClr val="000000"/>
                </a:solidFill>
                <a:latin typeface="Arial" pitchFamily="34" charset="0"/>
              </a:rPr>
              <a:t>©Daniel R. Denison, Ph.D. All rights reserved</a:t>
            </a:r>
          </a:p>
        </p:txBody>
      </p:sp>
      <p:sp>
        <p:nvSpPr>
          <p:cNvPr id="4" name="New shape"/>
          <p:cNvSpPr/>
          <p:nvPr/>
        </p:nvSpPr>
        <p:spPr>
          <a:xfrm>
            <a:off x="18145288" y="10569651"/>
            <a:ext cx="4704553"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Authors: Daniel R. Denison, Ph.D. William S. Neale, M.A., M.L.I.R</a:t>
            </a:r>
          </a:p>
        </p:txBody>
      </p:sp>
      <p:sp>
        <p:nvSpPr>
          <p:cNvPr id="5" name="New shape"/>
          <p:cNvSpPr/>
          <p:nvPr/>
        </p:nvSpPr>
        <p:spPr>
          <a:xfrm>
            <a:off x="101600" y="10410342"/>
            <a:ext cx="258143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NUMBERS DENOTE PERCENTILES</a:t>
            </a:r>
          </a:p>
        </p:txBody>
      </p:sp>
      <p:sp>
        <p:nvSpPr>
          <p:cNvPr id="6" name="New shape"/>
          <p:cNvSpPr/>
          <p:nvPr/>
        </p:nvSpPr>
        <p:spPr>
          <a:xfrm>
            <a:off x="2683034" y="10410342"/>
            <a:ext cx="216456"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  |  </a:t>
            </a:r>
          </a:p>
        </p:txBody>
      </p:sp>
      <p:sp>
        <p:nvSpPr>
          <p:cNvPr id="7" name="New shape"/>
          <p:cNvSpPr/>
          <p:nvPr/>
        </p:nvSpPr>
        <p:spPr>
          <a:xfrm>
            <a:off x="2899489" y="10410342"/>
            <a:ext cx="68143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8/25/2022</a:t>
            </a:r>
          </a:p>
        </p:txBody>
      </p:sp>
      <p:sp>
        <p:nvSpPr>
          <p:cNvPr id="8" name="New shape"/>
          <p:cNvSpPr/>
          <p:nvPr/>
        </p:nvSpPr>
        <p:spPr>
          <a:xfrm>
            <a:off x="3580924" y="10410342"/>
            <a:ext cx="216456"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  |  </a:t>
            </a:r>
          </a:p>
        </p:txBody>
      </p:sp>
      <p:sp>
        <p:nvSpPr>
          <p:cNvPr id="9" name="New shape"/>
          <p:cNvSpPr/>
          <p:nvPr/>
        </p:nvSpPr>
        <p:spPr>
          <a:xfrm>
            <a:off x="3797379" y="10410342"/>
            <a:ext cx="1166781"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D48NE419G-117</a:t>
            </a:r>
          </a:p>
        </p:txBody>
      </p:sp>
      <p:sp>
        <p:nvSpPr>
          <p:cNvPr id="10" name="New shape"/>
          <p:cNvSpPr/>
          <p:nvPr/>
        </p:nvSpPr>
        <p:spPr>
          <a:xfrm>
            <a:off x="6909308" y="1047293"/>
            <a:ext cx="9132824" cy="4925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sz="3200" b="1" i="0" u="none" spc="0">
                <a:solidFill>
                  <a:srgbClr val="000000"/>
                </a:solidFill>
                <a:latin typeface="Arial" pitchFamily="34" charset="0"/>
              </a:rPr>
              <a:t>2021: Native Hawaiian or Other Pacific Islander</a:t>
            </a:r>
          </a:p>
        </p:txBody>
      </p:sp>
      <p:sp>
        <p:nvSpPr>
          <p:cNvPr id="11" name="New shape"/>
          <p:cNvSpPr/>
          <p:nvPr/>
        </p:nvSpPr>
        <p:spPr>
          <a:xfrm>
            <a:off x="11041206" y="9883749"/>
            <a:ext cx="869029" cy="426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800" b="0" i="0" u="none" spc="0">
                <a:solidFill>
                  <a:srgbClr val="000000"/>
                </a:solidFill>
                <a:latin typeface="Arial" pitchFamily="34" charset="0"/>
              </a:rPr>
              <a:t>N = 4</a:t>
            </a:r>
          </a:p>
        </p:txBody>
      </p:sp>
      <p:pic>
        <p:nvPicPr>
          <p:cNvPr id="12" name="New picture"/>
          <p:cNvPicPr/>
          <p:nvPr/>
        </p:nvPicPr>
        <p:blipFill>
          <a:blip r:embed="rId2"/>
          <a:stretch>
            <a:fillRect/>
          </a:stretch>
        </p:blipFill>
        <p:spPr>
          <a:xfrm>
            <a:off x="7302500" y="1539849"/>
            <a:ext cx="8343900" cy="8343900"/>
          </a:xfrm>
          <a:prstGeom prst="rect">
            <a:avLst/>
          </a:prstGeom>
        </p:spPr>
      </p:pic>
      <p:pic>
        <p:nvPicPr>
          <p:cNvPr id="14" name="Picture 2" descr="Generic Logo Images – Browse 25,927 Stock Photos, Vectors ...">
            <a:extLst>
              <a:ext uri="{FF2B5EF4-FFF2-40B4-BE49-F238E27FC236}">
                <a16:creationId xmlns:a16="http://schemas.microsoft.com/office/drawing/2014/main" id="{CE5457DF-0B52-27A7-654F-BEEECBCC585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00" t="23333" r="21999" b="20411"/>
          <a:stretch/>
        </p:blipFill>
        <p:spPr bwMode="auto">
          <a:xfrm>
            <a:off x="21305837" y="-4782"/>
            <a:ext cx="1578807" cy="9515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101600" y="101600"/>
            <a:ext cx="3043206"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a:solidFill>
                  <a:srgbClr val="000000"/>
                </a:solidFill>
                <a:latin typeface="Arial" pitchFamily="34" charset="0"/>
              </a:rPr>
              <a:t>Diversity &amp; Inclusion</a:t>
            </a:r>
          </a:p>
        </p:txBody>
      </p:sp>
      <p:sp>
        <p:nvSpPr>
          <p:cNvPr id="4" name="New shape"/>
          <p:cNvSpPr/>
          <p:nvPr/>
        </p:nvSpPr>
        <p:spPr>
          <a:xfrm>
            <a:off x="101600" y="471018"/>
            <a:ext cx="3043206" cy="127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101600" y="509118"/>
            <a:ext cx="6859238"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a:solidFill>
                  <a:srgbClr val="000000"/>
                </a:solidFill>
                <a:latin typeface="Arial" pitchFamily="34" charset="0"/>
              </a:rPr>
              <a:t>2021: Native Hawaiian or Other Pacific Islander</a:t>
            </a:r>
          </a:p>
        </p:txBody>
      </p:sp>
      <p:sp>
        <p:nvSpPr>
          <p:cNvPr id="6" name="New shape"/>
          <p:cNvSpPr/>
          <p:nvPr/>
        </p:nvSpPr>
        <p:spPr>
          <a:xfrm>
            <a:off x="330200" y="1047293"/>
            <a:ext cx="22062439"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l"/>
            <a:r>
              <a:rPr sz="1800" b="0" i="0" u="none" spc="0">
                <a:solidFill>
                  <a:srgbClr val="000000"/>
                </a:solidFill>
                <a:latin typeface="Arial" pitchFamily="34" charset="0"/>
              </a:rPr>
              <a:t>The Diversity &amp; Inclusion module measures how effectively an organization fosters diversity (diverse representation of people) and inclusion (an inclusive and supportive work environment). The module includes four areas: (1) perceptions of inclusion and respect, (2) a workplace free of discrimination, (3) fair and equal access to opportunities, and (4) leadership commitment to diversity values.</a:t>
            </a:r>
          </a:p>
        </p:txBody>
      </p:sp>
      <p:sp>
        <p:nvSpPr>
          <p:cNvPr id="7" name="New shape"/>
          <p:cNvSpPr/>
          <p:nvPr/>
        </p:nvSpPr>
        <p:spPr>
          <a:xfrm>
            <a:off x="101600" y="10595051"/>
            <a:ext cx="2151729"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8/25/2022  |  MDI1019Q3G-120</a:t>
            </a:r>
          </a:p>
        </p:txBody>
      </p:sp>
      <p:sp>
        <p:nvSpPr>
          <p:cNvPr id="8" name="New shape"/>
          <p:cNvSpPr/>
          <p:nvPr/>
        </p:nvSpPr>
        <p:spPr>
          <a:xfrm>
            <a:off x="15342921" y="1778813"/>
            <a:ext cx="1138396" cy="2154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400" b="1" i="0" u="none" spc="0">
                <a:solidFill>
                  <a:srgbClr val="000000"/>
                </a:solidFill>
                <a:latin typeface="Arial" pitchFamily="34" charset="0"/>
              </a:rPr>
              <a:t>PERCENTILE</a:t>
            </a:r>
          </a:p>
        </p:txBody>
      </p:sp>
      <p:sp>
        <p:nvSpPr>
          <p:cNvPr id="10" name="New shape"/>
          <p:cNvSpPr/>
          <p:nvPr/>
        </p:nvSpPr>
        <p:spPr>
          <a:xfrm>
            <a:off x="15292121" y="1994306"/>
            <a:ext cx="1138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0</a:t>
            </a:r>
          </a:p>
        </p:txBody>
      </p:sp>
      <p:sp>
        <p:nvSpPr>
          <p:cNvPr id="11" name="New shape"/>
          <p:cNvSpPr/>
          <p:nvPr/>
        </p:nvSpPr>
        <p:spPr>
          <a:xfrm>
            <a:off x="15292121"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16879235" y="1994306"/>
            <a:ext cx="3992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25th</a:t>
            </a:r>
          </a:p>
        </p:txBody>
      </p:sp>
      <p:sp>
        <p:nvSpPr>
          <p:cNvPr id="13" name="New shape"/>
          <p:cNvSpPr/>
          <p:nvPr/>
        </p:nvSpPr>
        <p:spPr>
          <a:xfrm>
            <a:off x="17018939"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18606049" y="1994306"/>
            <a:ext cx="3992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50th</a:t>
            </a:r>
          </a:p>
        </p:txBody>
      </p:sp>
      <p:sp>
        <p:nvSpPr>
          <p:cNvPr id="15" name="New shape"/>
          <p:cNvSpPr/>
          <p:nvPr/>
        </p:nvSpPr>
        <p:spPr>
          <a:xfrm>
            <a:off x="18745746"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20332863" y="1994306"/>
            <a:ext cx="3992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75th</a:t>
            </a:r>
          </a:p>
        </p:txBody>
      </p:sp>
      <p:sp>
        <p:nvSpPr>
          <p:cNvPr id="17" name="New shape"/>
          <p:cNvSpPr/>
          <p:nvPr/>
        </p:nvSpPr>
        <p:spPr>
          <a:xfrm>
            <a:off x="20472564"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New shape"/>
          <p:cNvSpPr/>
          <p:nvPr/>
        </p:nvSpPr>
        <p:spPr>
          <a:xfrm>
            <a:off x="21996177" y="1994306"/>
            <a:ext cx="51308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100th</a:t>
            </a:r>
          </a:p>
        </p:txBody>
      </p:sp>
      <p:sp>
        <p:nvSpPr>
          <p:cNvPr id="19" name="New shape"/>
          <p:cNvSpPr/>
          <p:nvPr/>
        </p:nvSpPr>
        <p:spPr>
          <a:xfrm>
            <a:off x="22199372"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New shape"/>
          <p:cNvSpPr/>
          <p:nvPr/>
        </p:nvSpPr>
        <p:spPr>
          <a:xfrm>
            <a:off x="15342921" y="2272335"/>
            <a:ext cx="6907257" cy="381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New shape"/>
          <p:cNvSpPr/>
          <p:nvPr/>
        </p:nvSpPr>
        <p:spPr>
          <a:xfrm>
            <a:off x="22221744" y="2409622"/>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99</a:t>
            </a:r>
          </a:p>
        </p:txBody>
      </p:sp>
      <p:sp>
        <p:nvSpPr>
          <p:cNvPr id="22" name="New shape"/>
          <p:cNvSpPr/>
          <p:nvPr/>
        </p:nvSpPr>
        <p:spPr>
          <a:xfrm>
            <a:off x="12318036" y="2445588"/>
            <a:ext cx="2796286" cy="3386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200" b="1" i="0" u="none" spc="0">
                <a:solidFill>
                  <a:srgbClr val="000000"/>
                </a:solidFill>
                <a:latin typeface="Arial" pitchFamily="34" charset="0"/>
              </a:rPr>
              <a:t>Diversity &amp; Inclusion</a:t>
            </a:r>
          </a:p>
        </p:txBody>
      </p:sp>
      <p:sp>
        <p:nvSpPr>
          <p:cNvPr id="23" name="New shape"/>
          <p:cNvSpPr/>
          <p:nvPr/>
        </p:nvSpPr>
        <p:spPr>
          <a:xfrm>
            <a:off x="15342921" y="2419706"/>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4" name="New shape"/>
          <p:cNvSpPr/>
          <p:nvPr/>
        </p:nvSpPr>
        <p:spPr>
          <a:xfrm>
            <a:off x="17090059" y="2419706"/>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5" name="New shape"/>
          <p:cNvSpPr/>
          <p:nvPr/>
        </p:nvSpPr>
        <p:spPr>
          <a:xfrm>
            <a:off x="18816865" y="2419706"/>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6" name="New shape"/>
          <p:cNvSpPr/>
          <p:nvPr/>
        </p:nvSpPr>
        <p:spPr>
          <a:xfrm>
            <a:off x="20543686" y="2419706"/>
            <a:ext cx="163742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7" name="New shape"/>
          <p:cNvSpPr/>
          <p:nvPr/>
        </p:nvSpPr>
        <p:spPr>
          <a:xfrm>
            <a:off x="15342921" y="2915260"/>
            <a:ext cx="6907257" cy="12700"/>
          </a:xfrm>
          <a:prstGeom prst="rect">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New shape"/>
          <p:cNvSpPr/>
          <p:nvPr/>
        </p:nvSpPr>
        <p:spPr>
          <a:xfrm>
            <a:off x="22221744" y="300118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99</a:t>
            </a:r>
          </a:p>
        </p:txBody>
      </p:sp>
      <p:sp>
        <p:nvSpPr>
          <p:cNvPr id="29" name="New shape"/>
          <p:cNvSpPr/>
          <p:nvPr/>
        </p:nvSpPr>
        <p:spPr>
          <a:xfrm>
            <a:off x="8509843" y="3052546"/>
            <a:ext cx="6604477"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are treated with respect.</a:t>
            </a:r>
          </a:p>
        </p:txBody>
      </p:sp>
      <p:sp>
        <p:nvSpPr>
          <p:cNvPr id="30" name="New shape"/>
          <p:cNvSpPr/>
          <p:nvPr/>
        </p:nvSpPr>
        <p:spPr>
          <a:xfrm>
            <a:off x="15342921" y="301127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New shape"/>
          <p:cNvSpPr/>
          <p:nvPr/>
        </p:nvSpPr>
        <p:spPr>
          <a:xfrm>
            <a:off x="17090059" y="301127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2" name="New shape"/>
          <p:cNvSpPr/>
          <p:nvPr/>
        </p:nvSpPr>
        <p:spPr>
          <a:xfrm>
            <a:off x="18816865" y="301127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3" name="New shape"/>
          <p:cNvSpPr/>
          <p:nvPr/>
        </p:nvSpPr>
        <p:spPr>
          <a:xfrm>
            <a:off x="20543686" y="3011272"/>
            <a:ext cx="163742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4" name="New shape"/>
          <p:cNvSpPr/>
          <p:nvPr/>
        </p:nvSpPr>
        <p:spPr>
          <a:xfrm>
            <a:off x="22221744" y="344187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99</a:t>
            </a:r>
          </a:p>
        </p:txBody>
      </p:sp>
      <p:sp>
        <p:nvSpPr>
          <p:cNvPr id="35" name="New shape"/>
          <p:cNvSpPr/>
          <p:nvPr/>
        </p:nvSpPr>
        <p:spPr>
          <a:xfrm>
            <a:off x="5955667" y="3493236"/>
            <a:ext cx="9158653"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are made to feel included and like they belong.</a:t>
            </a:r>
          </a:p>
        </p:txBody>
      </p:sp>
      <p:sp>
        <p:nvSpPr>
          <p:cNvPr id="36" name="New shape"/>
          <p:cNvSpPr/>
          <p:nvPr/>
        </p:nvSpPr>
        <p:spPr>
          <a:xfrm>
            <a:off x="15342921" y="345196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New shape"/>
          <p:cNvSpPr/>
          <p:nvPr/>
        </p:nvSpPr>
        <p:spPr>
          <a:xfrm>
            <a:off x="17090059" y="345196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8" name="New shape"/>
          <p:cNvSpPr/>
          <p:nvPr/>
        </p:nvSpPr>
        <p:spPr>
          <a:xfrm>
            <a:off x="18816865" y="345196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9" name="New shape"/>
          <p:cNvSpPr/>
          <p:nvPr/>
        </p:nvSpPr>
        <p:spPr>
          <a:xfrm>
            <a:off x="20543686" y="3451962"/>
            <a:ext cx="163742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0" name="New shape"/>
          <p:cNvSpPr/>
          <p:nvPr/>
        </p:nvSpPr>
        <p:spPr>
          <a:xfrm>
            <a:off x="22221744" y="388256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99</a:t>
            </a:r>
          </a:p>
        </p:txBody>
      </p:sp>
      <p:sp>
        <p:nvSpPr>
          <p:cNvPr id="41" name="New shape"/>
          <p:cNvSpPr/>
          <p:nvPr/>
        </p:nvSpPr>
        <p:spPr>
          <a:xfrm>
            <a:off x="9204282" y="3933927"/>
            <a:ext cx="5910040"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Even subtle forms of discrimination are not tolerated.</a:t>
            </a:r>
          </a:p>
        </p:txBody>
      </p:sp>
      <p:sp>
        <p:nvSpPr>
          <p:cNvPr id="42" name="New shape"/>
          <p:cNvSpPr/>
          <p:nvPr/>
        </p:nvSpPr>
        <p:spPr>
          <a:xfrm>
            <a:off x="15342921" y="389265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3" name="New shape"/>
          <p:cNvSpPr/>
          <p:nvPr/>
        </p:nvSpPr>
        <p:spPr>
          <a:xfrm>
            <a:off x="17090059" y="389265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4" name="New shape"/>
          <p:cNvSpPr/>
          <p:nvPr/>
        </p:nvSpPr>
        <p:spPr>
          <a:xfrm>
            <a:off x="18816865" y="389265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5" name="New shape"/>
          <p:cNvSpPr/>
          <p:nvPr/>
        </p:nvSpPr>
        <p:spPr>
          <a:xfrm>
            <a:off x="20543686" y="3892652"/>
            <a:ext cx="163742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6" name="New shape"/>
          <p:cNvSpPr/>
          <p:nvPr/>
        </p:nvSpPr>
        <p:spPr>
          <a:xfrm>
            <a:off x="22221744" y="432325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99</a:t>
            </a:r>
          </a:p>
        </p:txBody>
      </p:sp>
      <p:sp>
        <p:nvSpPr>
          <p:cNvPr id="47" name="New shape"/>
          <p:cNvSpPr/>
          <p:nvPr/>
        </p:nvSpPr>
        <p:spPr>
          <a:xfrm>
            <a:off x="8779185" y="4374617"/>
            <a:ext cx="6335135"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Our recruiting and hiring practices enhance our diversity.</a:t>
            </a:r>
          </a:p>
        </p:txBody>
      </p:sp>
      <p:sp>
        <p:nvSpPr>
          <p:cNvPr id="48" name="New shape"/>
          <p:cNvSpPr/>
          <p:nvPr/>
        </p:nvSpPr>
        <p:spPr>
          <a:xfrm>
            <a:off x="15342921" y="433334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9" name="New shape"/>
          <p:cNvSpPr/>
          <p:nvPr/>
        </p:nvSpPr>
        <p:spPr>
          <a:xfrm>
            <a:off x="17090059" y="433334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0" name="New shape"/>
          <p:cNvSpPr/>
          <p:nvPr/>
        </p:nvSpPr>
        <p:spPr>
          <a:xfrm>
            <a:off x="18816865" y="433334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1" name="New shape"/>
          <p:cNvSpPr/>
          <p:nvPr/>
        </p:nvSpPr>
        <p:spPr>
          <a:xfrm>
            <a:off x="20543686" y="4333342"/>
            <a:ext cx="163742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2" name="New shape"/>
          <p:cNvSpPr/>
          <p:nvPr/>
        </p:nvSpPr>
        <p:spPr>
          <a:xfrm>
            <a:off x="22221744" y="476394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99</a:t>
            </a:r>
          </a:p>
        </p:txBody>
      </p:sp>
      <p:sp>
        <p:nvSpPr>
          <p:cNvPr id="53" name="New shape"/>
          <p:cNvSpPr/>
          <p:nvPr/>
        </p:nvSpPr>
        <p:spPr>
          <a:xfrm>
            <a:off x="3305289" y="4815307"/>
            <a:ext cx="11809032"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have fair and equal access to personal and professional development.</a:t>
            </a:r>
          </a:p>
        </p:txBody>
      </p:sp>
      <p:sp>
        <p:nvSpPr>
          <p:cNvPr id="54" name="New shape"/>
          <p:cNvSpPr/>
          <p:nvPr/>
        </p:nvSpPr>
        <p:spPr>
          <a:xfrm>
            <a:off x="15342921" y="4774031"/>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5" name="New shape"/>
          <p:cNvSpPr/>
          <p:nvPr/>
        </p:nvSpPr>
        <p:spPr>
          <a:xfrm>
            <a:off x="17090059" y="4774031"/>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6" name="New shape"/>
          <p:cNvSpPr/>
          <p:nvPr/>
        </p:nvSpPr>
        <p:spPr>
          <a:xfrm>
            <a:off x="18816865" y="4774031"/>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7" name="New shape"/>
          <p:cNvSpPr/>
          <p:nvPr/>
        </p:nvSpPr>
        <p:spPr>
          <a:xfrm>
            <a:off x="20543686" y="4774031"/>
            <a:ext cx="163742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8" name="New shape"/>
          <p:cNvSpPr/>
          <p:nvPr/>
        </p:nvSpPr>
        <p:spPr>
          <a:xfrm>
            <a:off x="22221744" y="520463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99</a:t>
            </a:r>
          </a:p>
        </p:txBody>
      </p:sp>
      <p:sp>
        <p:nvSpPr>
          <p:cNvPr id="59" name="New shape"/>
          <p:cNvSpPr/>
          <p:nvPr/>
        </p:nvSpPr>
        <p:spPr>
          <a:xfrm>
            <a:off x="5886722" y="5255997"/>
            <a:ext cx="9227599"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have fair and equal opportunities for promotion.</a:t>
            </a:r>
          </a:p>
        </p:txBody>
      </p:sp>
      <p:sp>
        <p:nvSpPr>
          <p:cNvPr id="60" name="New shape"/>
          <p:cNvSpPr/>
          <p:nvPr/>
        </p:nvSpPr>
        <p:spPr>
          <a:xfrm>
            <a:off x="15342921" y="521472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1" name="New shape"/>
          <p:cNvSpPr/>
          <p:nvPr/>
        </p:nvSpPr>
        <p:spPr>
          <a:xfrm>
            <a:off x="17090059" y="521472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2" name="New shape"/>
          <p:cNvSpPr/>
          <p:nvPr/>
        </p:nvSpPr>
        <p:spPr>
          <a:xfrm>
            <a:off x="18816865" y="521472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3" name="New shape"/>
          <p:cNvSpPr/>
          <p:nvPr/>
        </p:nvSpPr>
        <p:spPr>
          <a:xfrm>
            <a:off x="20543686" y="5214722"/>
            <a:ext cx="163742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4" name="New shape"/>
          <p:cNvSpPr/>
          <p:nvPr/>
        </p:nvSpPr>
        <p:spPr>
          <a:xfrm>
            <a:off x="22221744" y="564532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99</a:t>
            </a:r>
          </a:p>
        </p:txBody>
      </p:sp>
      <p:sp>
        <p:nvSpPr>
          <p:cNvPr id="65" name="New shape"/>
          <p:cNvSpPr/>
          <p:nvPr/>
        </p:nvSpPr>
        <p:spPr>
          <a:xfrm>
            <a:off x="9563236" y="5696687"/>
            <a:ext cx="5551085"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There is good support for learning about diversity.</a:t>
            </a:r>
          </a:p>
        </p:txBody>
      </p:sp>
      <p:sp>
        <p:nvSpPr>
          <p:cNvPr id="66" name="New shape"/>
          <p:cNvSpPr/>
          <p:nvPr/>
        </p:nvSpPr>
        <p:spPr>
          <a:xfrm>
            <a:off x="15342921" y="565541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7" name="New shape"/>
          <p:cNvSpPr/>
          <p:nvPr/>
        </p:nvSpPr>
        <p:spPr>
          <a:xfrm>
            <a:off x="17090059" y="565541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8" name="New shape"/>
          <p:cNvSpPr/>
          <p:nvPr/>
        </p:nvSpPr>
        <p:spPr>
          <a:xfrm>
            <a:off x="18816865" y="565541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9" name="New shape"/>
          <p:cNvSpPr/>
          <p:nvPr/>
        </p:nvSpPr>
        <p:spPr>
          <a:xfrm>
            <a:off x="20543686" y="5655412"/>
            <a:ext cx="163742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0" name="New shape"/>
          <p:cNvSpPr/>
          <p:nvPr/>
        </p:nvSpPr>
        <p:spPr>
          <a:xfrm>
            <a:off x="21461946" y="608601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88</a:t>
            </a:r>
          </a:p>
        </p:txBody>
      </p:sp>
      <p:sp>
        <p:nvSpPr>
          <p:cNvPr id="71" name="New shape"/>
          <p:cNvSpPr/>
          <p:nvPr/>
        </p:nvSpPr>
        <p:spPr>
          <a:xfrm>
            <a:off x="11450232" y="6137377"/>
            <a:ext cx="3664088"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We can be proud of our diversity.</a:t>
            </a:r>
          </a:p>
        </p:txBody>
      </p:sp>
      <p:sp>
        <p:nvSpPr>
          <p:cNvPr id="72" name="New shape"/>
          <p:cNvSpPr/>
          <p:nvPr/>
        </p:nvSpPr>
        <p:spPr>
          <a:xfrm>
            <a:off x="15342921" y="6096103"/>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3" name="New shape"/>
          <p:cNvSpPr/>
          <p:nvPr/>
        </p:nvSpPr>
        <p:spPr>
          <a:xfrm>
            <a:off x="17090059" y="609610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4" name="New shape"/>
          <p:cNvSpPr/>
          <p:nvPr/>
        </p:nvSpPr>
        <p:spPr>
          <a:xfrm>
            <a:off x="18816865" y="609610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5" name="New shape"/>
          <p:cNvSpPr/>
          <p:nvPr/>
        </p:nvSpPr>
        <p:spPr>
          <a:xfrm>
            <a:off x="20543686" y="6096103"/>
            <a:ext cx="877623"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6" name="New shape"/>
          <p:cNvSpPr/>
          <p:nvPr/>
        </p:nvSpPr>
        <p:spPr>
          <a:xfrm>
            <a:off x="22221744" y="6526709"/>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99</a:t>
            </a:r>
          </a:p>
        </p:txBody>
      </p:sp>
      <p:sp>
        <p:nvSpPr>
          <p:cNvPr id="77" name="New shape"/>
          <p:cNvSpPr/>
          <p:nvPr/>
        </p:nvSpPr>
        <p:spPr>
          <a:xfrm>
            <a:off x="7820568" y="6578067"/>
            <a:ext cx="7293752"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Leaders are committed to diversity and inclusion as top priorities.</a:t>
            </a:r>
          </a:p>
        </p:txBody>
      </p:sp>
      <p:sp>
        <p:nvSpPr>
          <p:cNvPr id="78" name="New shape"/>
          <p:cNvSpPr/>
          <p:nvPr/>
        </p:nvSpPr>
        <p:spPr>
          <a:xfrm>
            <a:off x="15342921" y="6536793"/>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9" name="New shape"/>
          <p:cNvSpPr/>
          <p:nvPr/>
        </p:nvSpPr>
        <p:spPr>
          <a:xfrm>
            <a:off x="17090059" y="653679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0" name="New shape"/>
          <p:cNvSpPr/>
          <p:nvPr/>
        </p:nvSpPr>
        <p:spPr>
          <a:xfrm>
            <a:off x="18816865" y="653679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1" name="New shape"/>
          <p:cNvSpPr/>
          <p:nvPr/>
        </p:nvSpPr>
        <p:spPr>
          <a:xfrm>
            <a:off x="20543686" y="6536793"/>
            <a:ext cx="163742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2" name="New shape"/>
          <p:cNvSpPr/>
          <p:nvPr/>
        </p:nvSpPr>
        <p:spPr>
          <a:xfrm>
            <a:off x="22221744" y="6967399"/>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99</a:t>
            </a:r>
          </a:p>
        </p:txBody>
      </p:sp>
      <p:sp>
        <p:nvSpPr>
          <p:cNvPr id="83" name="New shape"/>
          <p:cNvSpPr/>
          <p:nvPr/>
        </p:nvSpPr>
        <p:spPr>
          <a:xfrm>
            <a:off x="8899289" y="7018758"/>
            <a:ext cx="6215032"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We do a good job of rewarding positive diversity efforts.</a:t>
            </a:r>
          </a:p>
        </p:txBody>
      </p:sp>
      <p:sp>
        <p:nvSpPr>
          <p:cNvPr id="84" name="New shape"/>
          <p:cNvSpPr/>
          <p:nvPr/>
        </p:nvSpPr>
        <p:spPr>
          <a:xfrm>
            <a:off x="15342921" y="6977483"/>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5" name="New shape"/>
          <p:cNvSpPr/>
          <p:nvPr/>
        </p:nvSpPr>
        <p:spPr>
          <a:xfrm>
            <a:off x="17090059" y="697748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6" name="New shape"/>
          <p:cNvSpPr/>
          <p:nvPr/>
        </p:nvSpPr>
        <p:spPr>
          <a:xfrm>
            <a:off x="18816865" y="697748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7" name="New shape"/>
          <p:cNvSpPr/>
          <p:nvPr/>
        </p:nvSpPr>
        <p:spPr>
          <a:xfrm>
            <a:off x="20543686" y="6977483"/>
            <a:ext cx="163742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8" name="New shape"/>
          <p:cNvSpPr/>
          <p:nvPr/>
        </p:nvSpPr>
        <p:spPr>
          <a:xfrm>
            <a:off x="15342921" y="7486499"/>
            <a:ext cx="6907257" cy="38100"/>
          </a:xfrm>
          <a:prstGeom prst="rect">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9" name="New shape"/>
          <p:cNvSpPr/>
          <p:nvPr/>
        </p:nvSpPr>
        <p:spPr>
          <a:xfrm>
            <a:off x="16097300" y="7575399"/>
            <a:ext cx="218059"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1</a:t>
            </a:r>
            <a:r>
              <a:rPr sz="1600" b="0" i="0" u="none" spc="0" baseline="50000">
                <a:solidFill>
                  <a:srgbClr val="000000"/>
                </a:solidFill>
                <a:latin typeface="Arial" pitchFamily="34" charset="0"/>
              </a:rPr>
              <a:t>st</a:t>
            </a:r>
          </a:p>
        </p:txBody>
      </p:sp>
      <p:sp>
        <p:nvSpPr>
          <p:cNvPr id="90" name="New shape"/>
          <p:cNvSpPr/>
          <p:nvPr/>
        </p:nvSpPr>
        <p:spPr>
          <a:xfrm>
            <a:off x="14802980" y="7575399"/>
            <a:ext cx="917130" cy="2154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400" b="1" i="0" u="none" spc="0">
                <a:solidFill>
                  <a:srgbClr val="000000"/>
                </a:solidFill>
                <a:latin typeface="Arial" pitchFamily="34" charset="0"/>
              </a:rPr>
              <a:t>QUARTILE</a:t>
            </a:r>
          </a:p>
        </p:txBody>
      </p:sp>
      <p:sp>
        <p:nvSpPr>
          <p:cNvPr id="91" name="New shape"/>
          <p:cNvSpPr/>
          <p:nvPr/>
        </p:nvSpPr>
        <p:spPr>
          <a:xfrm>
            <a:off x="15285771"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2" name="New shape"/>
          <p:cNvSpPr/>
          <p:nvPr/>
        </p:nvSpPr>
        <p:spPr>
          <a:xfrm>
            <a:off x="17800864" y="7575399"/>
            <a:ext cx="264557"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2</a:t>
            </a:r>
            <a:r>
              <a:rPr sz="1600" b="0" i="0" u="none" spc="0" baseline="50000">
                <a:solidFill>
                  <a:srgbClr val="000000"/>
                </a:solidFill>
                <a:latin typeface="Arial" pitchFamily="34" charset="0"/>
              </a:rPr>
              <a:t>nd</a:t>
            </a:r>
          </a:p>
        </p:txBody>
      </p:sp>
      <p:sp>
        <p:nvSpPr>
          <p:cNvPr id="93" name="New shape"/>
          <p:cNvSpPr/>
          <p:nvPr/>
        </p:nvSpPr>
        <p:spPr>
          <a:xfrm>
            <a:off x="17012585"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4" name="New shape"/>
          <p:cNvSpPr/>
          <p:nvPr/>
        </p:nvSpPr>
        <p:spPr>
          <a:xfrm>
            <a:off x="19542909" y="7575399"/>
            <a:ext cx="234093"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3</a:t>
            </a:r>
            <a:r>
              <a:rPr sz="1600" b="0" i="0" u="none" spc="0" baseline="50000">
                <a:solidFill>
                  <a:srgbClr val="000000"/>
                </a:solidFill>
                <a:latin typeface="Arial" pitchFamily="34" charset="0"/>
              </a:rPr>
              <a:t>rd</a:t>
            </a:r>
          </a:p>
        </p:txBody>
      </p:sp>
      <p:sp>
        <p:nvSpPr>
          <p:cNvPr id="95" name="New shape"/>
          <p:cNvSpPr/>
          <p:nvPr/>
        </p:nvSpPr>
        <p:spPr>
          <a:xfrm>
            <a:off x="18739399"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6" name="New shape"/>
          <p:cNvSpPr/>
          <p:nvPr/>
        </p:nvSpPr>
        <p:spPr>
          <a:xfrm>
            <a:off x="21273732" y="7575399"/>
            <a:ext cx="226076"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4</a:t>
            </a:r>
            <a:r>
              <a:rPr sz="1600" b="0" i="0" u="none" spc="0" baseline="50000">
                <a:solidFill>
                  <a:srgbClr val="000000"/>
                </a:solidFill>
                <a:latin typeface="Arial" pitchFamily="34" charset="0"/>
              </a:rPr>
              <a:t>th</a:t>
            </a:r>
          </a:p>
        </p:txBody>
      </p:sp>
      <p:sp>
        <p:nvSpPr>
          <p:cNvPr id="97" name="New shape"/>
          <p:cNvSpPr/>
          <p:nvPr/>
        </p:nvSpPr>
        <p:spPr>
          <a:xfrm>
            <a:off x="20466213"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8" name="New shape"/>
          <p:cNvSpPr/>
          <p:nvPr/>
        </p:nvSpPr>
        <p:spPr>
          <a:xfrm>
            <a:off x="22193027"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9" name="New shape"/>
          <p:cNvSpPr/>
          <p:nvPr/>
        </p:nvSpPr>
        <p:spPr>
          <a:xfrm>
            <a:off x="1016000" y="1804213"/>
            <a:ext cx="2065147" cy="277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800" b="0" i="1" u="none" spc="0">
                <a:solidFill>
                  <a:srgbClr val="000000"/>
                </a:solidFill>
                <a:latin typeface="Arial" pitchFamily="34" charset="0"/>
              </a:rPr>
              <a:t>In this organization...</a:t>
            </a:r>
          </a:p>
        </p:txBody>
      </p:sp>
      <p:pic>
        <p:nvPicPr>
          <p:cNvPr id="100" name="Picture 2" descr="Generic Logo Images – Browse 25,927 Stock Photos, Vectors ...">
            <a:extLst>
              <a:ext uri="{FF2B5EF4-FFF2-40B4-BE49-F238E27FC236}">
                <a16:creationId xmlns:a16="http://schemas.microsoft.com/office/drawing/2014/main" id="{7332DF44-52F8-2913-8810-40C2D4992E5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00" t="23333" r="21999" b="20411"/>
          <a:stretch/>
        </p:blipFill>
        <p:spPr bwMode="auto">
          <a:xfrm>
            <a:off x="21305837" y="-4782"/>
            <a:ext cx="1578807" cy="9515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101600" y="101600"/>
            <a:ext cx="6438753"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a:solidFill>
                  <a:srgbClr val="000000"/>
                </a:solidFill>
                <a:latin typeface="Arial" pitchFamily="34" charset="0"/>
              </a:rPr>
              <a:t>Top Cultural Drivers of Diversity &amp; Inclusion</a:t>
            </a:r>
          </a:p>
        </p:txBody>
      </p:sp>
      <p:sp>
        <p:nvSpPr>
          <p:cNvPr id="4" name="New shape"/>
          <p:cNvSpPr/>
          <p:nvPr/>
        </p:nvSpPr>
        <p:spPr>
          <a:xfrm>
            <a:off x="101600" y="476098"/>
            <a:ext cx="6438753" cy="127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101600" y="514198"/>
            <a:ext cx="6859238"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dirty="0">
                <a:solidFill>
                  <a:srgbClr val="000000"/>
                </a:solidFill>
                <a:latin typeface="Arial" pitchFamily="34" charset="0"/>
              </a:rPr>
              <a:t>2021: Native Hawaiian or Other Pacific Islander</a:t>
            </a:r>
          </a:p>
        </p:txBody>
      </p:sp>
      <p:sp>
        <p:nvSpPr>
          <p:cNvPr id="6" name="New shape"/>
          <p:cNvSpPr/>
          <p:nvPr/>
        </p:nvSpPr>
        <p:spPr>
          <a:xfrm>
            <a:off x="330200" y="1048715"/>
            <a:ext cx="22059900" cy="822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l"/>
            <a:r>
              <a:rPr sz="1800" b="0" i="0" u="none" spc="0">
                <a:solidFill>
                  <a:srgbClr val="000000"/>
                </a:solidFill>
                <a:latin typeface="Arial" pitchFamily="34" charset="0"/>
              </a:rPr>
              <a:t>We've identified cultural behaviors and values driving Diversity &amp; Inclusion that may provide unique points of leverage for your transformation. *Improve* items are your Cultural Drivers with the most opportunity to progress. *Monitor* items may not have as much area for growth as your Improve items, but they are unique Cultural Drivers that can help prioritize actions in your transformation journey. *Sustain* items are your cultural strengths driving Diversity &amp; Inclusion that you can leverage to drive change.</a:t>
            </a:r>
          </a:p>
        </p:txBody>
      </p:sp>
      <p:graphicFrame>
        <p:nvGraphicFramePr>
          <p:cNvPr id="7" name="New Table"/>
          <p:cNvGraphicFramePr>
            <a:graphicFrameLocks noGrp="1"/>
          </p:cNvGraphicFramePr>
          <p:nvPr/>
        </p:nvGraphicFramePr>
        <p:xfrm>
          <a:off x="317500" y="2151075"/>
          <a:ext cx="14478000" cy="8293100"/>
        </p:xfrm>
        <a:graphic>
          <a:graphicData uri="http://schemas.openxmlformats.org/drawingml/2006/table">
            <a:tbl>
              <a:tblPr bandRow="1">
                <a:tableStyleId>{5C22544A-7EE6-4342-B048-85BDC9FD1C3A}</a:tableStyleId>
              </a:tblPr>
              <a:tblGrid>
                <a:gridCol w="2286000">
                  <a:extLst>
                    <a:ext uri="{9D8B030D-6E8A-4147-A177-3AD203B41FA5}">
                      <a16:colId xmlns:a16="http://schemas.microsoft.com/office/drawing/2014/main" val="20000"/>
                    </a:ext>
                  </a:extLst>
                </a:gridCol>
                <a:gridCol w="7937500">
                  <a:extLst>
                    <a:ext uri="{9D8B030D-6E8A-4147-A177-3AD203B41FA5}">
                      <a16:colId xmlns:a16="http://schemas.microsoft.com/office/drawing/2014/main" val="20001"/>
                    </a:ext>
                  </a:extLst>
                </a:gridCol>
                <a:gridCol w="1460500">
                  <a:extLst>
                    <a:ext uri="{9D8B030D-6E8A-4147-A177-3AD203B41FA5}">
                      <a16:colId xmlns:a16="http://schemas.microsoft.com/office/drawing/2014/main" val="20002"/>
                    </a:ext>
                  </a:extLst>
                </a:gridCol>
                <a:gridCol w="2794000">
                  <a:extLst>
                    <a:ext uri="{9D8B030D-6E8A-4147-A177-3AD203B41FA5}">
                      <a16:colId xmlns:a16="http://schemas.microsoft.com/office/drawing/2014/main" val="20003"/>
                    </a:ext>
                  </a:extLst>
                </a:gridCol>
              </a:tblGrid>
              <a:tr h="469900">
                <a:tc>
                  <a:txBody>
                    <a:bodyPr/>
                    <a:lstStyle/>
                    <a:p>
                      <a:pPr algn="ctr"/>
                      <a:r>
                        <a:rPr sz="1800" b="1">
                          <a:solidFill>
                            <a:srgbClr val="000000"/>
                          </a:solidFill>
                          <a:latin typeface="Arial" pitchFamily="34" charset="0"/>
                        </a:rPr>
                        <a:t>Culture Index</a:t>
                      </a:r>
                    </a:p>
                  </a:txBody>
                  <a:tcPr anchor="ctr">
                    <a:solidFill>
                      <a:srgbClr val="E5E6E7"/>
                    </a:solidFill>
                  </a:tcPr>
                </a:tc>
                <a:tc>
                  <a:txBody>
                    <a:bodyPr/>
                    <a:lstStyle/>
                    <a:p>
                      <a:pPr algn="ctr"/>
                      <a:r>
                        <a:rPr sz="1800" b="1">
                          <a:solidFill>
                            <a:srgbClr val="000000"/>
                          </a:solidFill>
                          <a:latin typeface="Arial" pitchFamily="34" charset="0"/>
                        </a:rPr>
                        <a:t>Cultural Drivers of Diversity &amp; Inclusion to *Improve*</a:t>
                      </a:r>
                    </a:p>
                  </a:txBody>
                  <a:tcPr anchor="ctr">
                    <a:solidFill>
                      <a:srgbClr val="E5E6E7"/>
                    </a:solidFill>
                  </a:tcPr>
                </a:tc>
                <a:tc>
                  <a:txBody>
                    <a:bodyPr/>
                    <a:lstStyle/>
                    <a:p>
                      <a:pPr algn="ctr"/>
                      <a:r>
                        <a:rPr sz="1800" b="1">
                          <a:solidFill>
                            <a:srgbClr val="000000"/>
                          </a:solidFill>
                          <a:latin typeface="Arial" pitchFamily="34" charset="0"/>
                        </a:rPr>
                        <a:t>Correlation</a:t>
                      </a:r>
                    </a:p>
                  </a:txBody>
                  <a:tcPr anchor="ctr">
                    <a:solidFill>
                      <a:srgbClr val="E5E6E7"/>
                    </a:solidFill>
                  </a:tcPr>
                </a:tc>
                <a:tc>
                  <a:txBody>
                    <a:bodyPr/>
                    <a:lstStyle/>
                    <a:p>
                      <a:pPr algn="ctr"/>
                      <a:r>
                        <a:rPr sz="1800" b="1">
                          <a:solidFill>
                            <a:srgbClr val="000000"/>
                          </a:solidFill>
                          <a:latin typeface="Arial" pitchFamily="34" charset="0"/>
                        </a:rPr>
                        <a:t>Benchmark Percentile</a:t>
                      </a:r>
                    </a:p>
                  </a:txBody>
                  <a:tcPr anchor="ctr">
                    <a:solidFill>
                      <a:srgbClr val="E5E6E7"/>
                    </a:solidFill>
                  </a:tcPr>
                </a:tc>
                <a:extLst>
                  <a:ext uri="{0D108BD9-81ED-4DB2-BD59-A6C34878D82A}">
                    <a16:rowId xmlns:a16="http://schemas.microsoft.com/office/drawing/2014/main" val="10000"/>
                  </a:ext>
                </a:extLst>
              </a:tr>
              <a:tr h="647700">
                <a:tc>
                  <a:txBody>
                    <a:bodyPr/>
                    <a:lstStyle/>
                    <a:p>
                      <a:pPr algn="ctr"/>
                      <a:r>
                        <a:rPr sz="1800" b="1">
                          <a:solidFill>
                            <a:srgbClr val="FFFFFF"/>
                          </a:solidFill>
                          <a:latin typeface="Arial" pitchFamily="34" charset="0"/>
                        </a:rPr>
                        <a:t>Customer Focus</a:t>
                      </a:r>
                    </a:p>
                  </a:txBody>
                  <a:tcPr anchor="ctr">
                    <a:solidFill>
                      <a:srgbClr val="4274B8"/>
                    </a:solidFill>
                  </a:tcPr>
                </a:tc>
                <a:tc>
                  <a:txBody>
                    <a:bodyPr/>
                    <a:lstStyle/>
                    <a:p>
                      <a:pPr algn="l"/>
                      <a:r>
                        <a:rPr sz="1800" b="0">
                          <a:solidFill>
                            <a:srgbClr val="000000"/>
                          </a:solidFill>
                          <a:latin typeface="Arial" pitchFamily="34" charset="0"/>
                        </a:rPr>
                        <a:t>Customer comments and recommendations often lead to changes.</a:t>
                      </a:r>
                    </a:p>
                  </a:txBody>
                  <a:tcPr anchor="ctr">
                    <a:solidFill>
                      <a:srgbClr val="FFFFFF"/>
                    </a:solidFill>
                  </a:tcPr>
                </a:tc>
                <a:tc>
                  <a:txBody>
                    <a:bodyPr/>
                    <a:lstStyle/>
                    <a:p>
                      <a:pPr algn="ctr"/>
                      <a:r>
                        <a:rPr sz="1800" b="0">
                          <a:solidFill>
                            <a:srgbClr val="000000"/>
                          </a:solidFill>
                          <a:latin typeface="Arial" pitchFamily="34" charset="0"/>
                        </a:rPr>
                        <a:t>0.99</a:t>
                      </a:r>
                    </a:p>
                  </a:txBody>
                  <a:tcPr anchor="ctr">
                    <a:solidFill>
                      <a:srgbClr val="FFFFFF"/>
                    </a:solidFill>
                  </a:tcPr>
                </a:tc>
                <a:tc>
                  <a:txBody>
                    <a:bodyPr/>
                    <a:lstStyle/>
                    <a:p>
                      <a:pPr algn="ctr"/>
                      <a:r>
                        <a:rPr sz="1800" b="0">
                          <a:solidFill>
                            <a:srgbClr val="000000"/>
                          </a:solidFill>
                          <a:latin typeface="Arial" pitchFamily="34" charset="0"/>
                        </a:rPr>
                        <a:t>1</a:t>
                      </a:r>
                    </a:p>
                  </a:txBody>
                  <a:tcPr anchor="ctr">
                    <a:solidFill>
                      <a:srgbClr val="FFFFFF"/>
                    </a:solidFill>
                  </a:tcPr>
                </a:tc>
                <a:extLst>
                  <a:ext uri="{0D108BD9-81ED-4DB2-BD59-A6C34878D82A}">
                    <a16:rowId xmlns:a16="http://schemas.microsoft.com/office/drawing/2014/main" val="10001"/>
                  </a:ext>
                </a:extLst>
              </a:tr>
              <a:tr h="647700">
                <a:tc>
                  <a:txBody>
                    <a:bodyPr/>
                    <a:lstStyle/>
                    <a:p>
                      <a:pPr algn="ctr"/>
                      <a:r>
                        <a:rPr sz="1800" b="1">
                          <a:solidFill>
                            <a:srgbClr val="FFFFFF"/>
                          </a:solidFill>
                          <a:latin typeface="Arial" pitchFamily="34" charset="0"/>
                        </a:rPr>
                        <a:t>Customer Focus</a:t>
                      </a:r>
                    </a:p>
                  </a:txBody>
                  <a:tcPr anchor="ctr">
                    <a:solidFill>
                      <a:srgbClr val="4274B8"/>
                    </a:solidFill>
                  </a:tcPr>
                </a:tc>
                <a:tc>
                  <a:txBody>
                    <a:bodyPr/>
                    <a:lstStyle/>
                    <a:p>
                      <a:pPr algn="l"/>
                      <a:r>
                        <a:rPr sz="1800" b="0">
                          <a:solidFill>
                            <a:srgbClr val="000000"/>
                          </a:solidFill>
                          <a:latin typeface="Arial" pitchFamily="34" charset="0"/>
                        </a:rPr>
                        <a:t>Customer input directly influences our decisions.</a:t>
                      </a:r>
                    </a:p>
                  </a:txBody>
                  <a:tcPr anchor="ctr">
                    <a:solidFill>
                      <a:srgbClr val="FFFFFF"/>
                    </a:solidFill>
                  </a:tcPr>
                </a:tc>
                <a:tc>
                  <a:txBody>
                    <a:bodyPr/>
                    <a:lstStyle/>
                    <a:p>
                      <a:pPr algn="ctr"/>
                      <a:r>
                        <a:rPr sz="1800" b="0">
                          <a:solidFill>
                            <a:srgbClr val="000000"/>
                          </a:solidFill>
                          <a:latin typeface="Arial" pitchFamily="34" charset="0"/>
                        </a:rPr>
                        <a:t>0.99</a:t>
                      </a:r>
                    </a:p>
                  </a:txBody>
                  <a:tcPr anchor="ctr">
                    <a:solidFill>
                      <a:srgbClr val="FFFFFF"/>
                    </a:solidFill>
                  </a:tcPr>
                </a:tc>
                <a:tc>
                  <a:txBody>
                    <a:bodyPr/>
                    <a:lstStyle/>
                    <a:p>
                      <a:pPr algn="ctr"/>
                      <a:r>
                        <a:rPr sz="1800" b="0">
                          <a:solidFill>
                            <a:srgbClr val="000000"/>
                          </a:solidFill>
                          <a:latin typeface="Arial" pitchFamily="34" charset="0"/>
                        </a:rPr>
                        <a:t>1</a:t>
                      </a:r>
                    </a:p>
                  </a:txBody>
                  <a:tcPr anchor="ctr">
                    <a:solidFill>
                      <a:srgbClr val="FFFFFF"/>
                    </a:solidFill>
                  </a:tcPr>
                </a:tc>
                <a:extLst>
                  <a:ext uri="{0D108BD9-81ED-4DB2-BD59-A6C34878D82A}">
                    <a16:rowId xmlns:a16="http://schemas.microsoft.com/office/drawing/2014/main" val="10002"/>
                  </a:ext>
                </a:extLst>
              </a:tr>
              <a:tr h="647700">
                <a:tc>
                  <a:txBody>
                    <a:bodyPr/>
                    <a:lstStyle/>
                    <a:p>
                      <a:pPr algn="ctr"/>
                      <a:r>
                        <a:rPr sz="1800" b="1">
                          <a:solidFill>
                            <a:srgbClr val="FFFFFF"/>
                          </a:solidFill>
                          <a:latin typeface="Arial" pitchFamily="34" charset="0"/>
                        </a:rPr>
                        <a:t>Team Orientation</a:t>
                      </a:r>
                    </a:p>
                  </a:txBody>
                  <a:tcPr anchor="ctr">
                    <a:solidFill>
                      <a:srgbClr val="669C4D"/>
                    </a:solidFill>
                  </a:tcPr>
                </a:tc>
                <a:tc>
                  <a:txBody>
                    <a:bodyPr/>
                    <a:lstStyle/>
                    <a:p>
                      <a:pPr algn="l"/>
                      <a:r>
                        <a:rPr sz="1800" b="0">
                          <a:solidFill>
                            <a:srgbClr val="000000"/>
                          </a:solidFill>
                          <a:latin typeface="Arial" pitchFamily="34" charset="0"/>
                        </a:rPr>
                        <a:t>Teamwork is used to get work done, rather than hierarchy.</a:t>
                      </a:r>
                    </a:p>
                  </a:txBody>
                  <a:tcPr anchor="ctr">
                    <a:solidFill>
                      <a:srgbClr val="FFFFFF"/>
                    </a:solidFill>
                  </a:tcPr>
                </a:tc>
                <a:tc>
                  <a:txBody>
                    <a:bodyPr/>
                    <a:lstStyle/>
                    <a:p>
                      <a:pPr algn="ctr"/>
                      <a:r>
                        <a:rPr sz="1800" b="0">
                          <a:solidFill>
                            <a:srgbClr val="000000"/>
                          </a:solidFill>
                          <a:latin typeface="Arial" pitchFamily="34" charset="0"/>
                        </a:rPr>
                        <a:t>0.99</a:t>
                      </a:r>
                    </a:p>
                  </a:txBody>
                  <a:tcPr anchor="ctr">
                    <a:solidFill>
                      <a:srgbClr val="FFFFFF"/>
                    </a:solidFill>
                  </a:tcPr>
                </a:tc>
                <a:tc>
                  <a:txBody>
                    <a:bodyPr/>
                    <a:lstStyle/>
                    <a:p>
                      <a:pPr algn="ctr"/>
                      <a:r>
                        <a:rPr sz="1800" b="0">
                          <a:solidFill>
                            <a:srgbClr val="000000"/>
                          </a:solidFill>
                          <a:latin typeface="Arial" pitchFamily="34" charset="0"/>
                        </a:rPr>
                        <a:t>66</a:t>
                      </a:r>
                    </a:p>
                  </a:txBody>
                  <a:tcPr anchor="ctr">
                    <a:solidFill>
                      <a:srgbClr val="FFFFFF"/>
                    </a:solidFill>
                  </a:tcPr>
                </a:tc>
                <a:extLst>
                  <a:ext uri="{0D108BD9-81ED-4DB2-BD59-A6C34878D82A}">
                    <a16:rowId xmlns:a16="http://schemas.microsoft.com/office/drawing/2014/main" val="10003"/>
                  </a:ext>
                </a:extLst>
              </a:tr>
              <a:tr h="203200">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extLst>
                  <a:ext uri="{0D108BD9-81ED-4DB2-BD59-A6C34878D82A}">
                    <a16:rowId xmlns:a16="http://schemas.microsoft.com/office/drawing/2014/main" val="10004"/>
                  </a:ext>
                </a:extLst>
              </a:tr>
              <a:tr h="469900">
                <a:tc>
                  <a:txBody>
                    <a:bodyPr/>
                    <a:lstStyle/>
                    <a:p>
                      <a:pPr algn="ctr"/>
                      <a:r>
                        <a:rPr sz="1800" b="1">
                          <a:solidFill>
                            <a:srgbClr val="000000"/>
                          </a:solidFill>
                          <a:latin typeface="Arial" pitchFamily="34" charset="0"/>
                        </a:rPr>
                        <a:t>Culture Index</a:t>
                      </a:r>
                    </a:p>
                  </a:txBody>
                  <a:tcPr anchor="ctr">
                    <a:solidFill>
                      <a:srgbClr val="E5E6E7"/>
                    </a:solidFill>
                  </a:tcPr>
                </a:tc>
                <a:tc>
                  <a:txBody>
                    <a:bodyPr/>
                    <a:lstStyle/>
                    <a:p>
                      <a:pPr algn="ctr"/>
                      <a:r>
                        <a:rPr sz="1800" b="1">
                          <a:solidFill>
                            <a:srgbClr val="000000"/>
                          </a:solidFill>
                          <a:latin typeface="Arial" pitchFamily="34" charset="0"/>
                        </a:rPr>
                        <a:t>Cultural Drivers of Diversity &amp; Inclusion to *Monitor*</a:t>
                      </a:r>
                    </a:p>
                  </a:txBody>
                  <a:tcPr anchor="ctr">
                    <a:solidFill>
                      <a:srgbClr val="E5E6E7"/>
                    </a:solidFill>
                  </a:tcPr>
                </a:tc>
                <a:tc>
                  <a:txBody>
                    <a:bodyPr/>
                    <a:lstStyle/>
                    <a:p>
                      <a:pPr algn="ctr"/>
                      <a:r>
                        <a:rPr sz="1800" b="1">
                          <a:solidFill>
                            <a:srgbClr val="000000"/>
                          </a:solidFill>
                          <a:latin typeface="Arial" pitchFamily="34" charset="0"/>
                        </a:rPr>
                        <a:t>Correlation</a:t>
                      </a:r>
                    </a:p>
                  </a:txBody>
                  <a:tcPr anchor="ctr">
                    <a:solidFill>
                      <a:srgbClr val="E5E6E7"/>
                    </a:solidFill>
                  </a:tcPr>
                </a:tc>
                <a:tc>
                  <a:txBody>
                    <a:bodyPr/>
                    <a:lstStyle/>
                    <a:p>
                      <a:pPr algn="ctr"/>
                      <a:r>
                        <a:rPr sz="1800" b="1">
                          <a:solidFill>
                            <a:srgbClr val="000000"/>
                          </a:solidFill>
                          <a:latin typeface="Arial" pitchFamily="34" charset="0"/>
                        </a:rPr>
                        <a:t>Benchmark Percentile</a:t>
                      </a:r>
                    </a:p>
                  </a:txBody>
                  <a:tcPr anchor="ctr">
                    <a:solidFill>
                      <a:srgbClr val="E5E6E7"/>
                    </a:solidFill>
                  </a:tcPr>
                </a:tc>
                <a:extLst>
                  <a:ext uri="{0D108BD9-81ED-4DB2-BD59-A6C34878D82A}">
                    <a16:rowId xmlns:a16="http://schemas.microsoft.com/office/drawing/2014/main" val="10005"/>
                  </a:ext>
                </a:extLst>
              </a:tr>
              <a:tr h="647700">
                <a:tc>
                  <a:txBody>
                    <a:bodyPr/>
                    <a:lstStyle/>
                    <a:p>
                      <a:pPr algn="ctr"/>
                      <a:r>
                        <a:rPr sz="1800" b="1">
                          <a:solidFill>
                            <a:srgbClr val="FFFFFF"/>
                          </a:solidFill>
                          <a:latin typeface="Arial" pitchFamily="34" charset="0"/>
                        </a:rPr>
                        <a:t>Capability Development</a:t>
                      </a:r>
                    </a:p>
                  </a:txBody>
                  <a:tcPr anchor="ctr">
                    <a:solidFill>
                      <a:srgbClr val="669C4D"/>
                    </a:solidFill>
                  </a:tcPr>
                </a:tc>
                <a:tc>
                  <a:txBody>
                    <a:bodyPr/>
                    <a:lstStyle/>
                    <a:p>
                      <a:pPr algn="l"/>
                      <a:r>
                        <a:rPr sz="1800" b="0">
                          <a:solidFill>
                            <a:srgbClr val="000000"/>
                          </a:solidFill>
                          <a:latin typeface="Arial" pitchFamily="34" charset="0"/>
                        </a:rPr>
                        <a:t>The "bench strength" (capability of people) is constantly improving.</a:t>
                      </a:r>
                    </a:p>
                  </a:txBody>
                  <a:tcPr anchor="ctr">
                    <a:solidFill>
                      <a:srgbClr val="FFFFFF"/>
                    </a:solidFill>
                  </a:tcPr>
                </a:tc>
                <a:tc>
                  <a:txBody>
                    <a:bodyPr/>
                    <a:lstStyle/>
                    <a:p>
                      <a:pPr algn="ctr"/>
                      <a:r>
                        <a:rPr sz="1800" b="0">
                          <a:solidFill>
                            <a:srgbClr val="000000"/>
                          </a:solidFill>
                          <a:latin typeface="Arial" pitchFamily="34" charset="0"/>
                        </a:rPr>
                        <a:t>0.99</a:t>
                      </a:r>
                    </a:p>
                  </a:txBody>
                  <a:tcPr anchor="ctr">
                    <a:solidFill>
                      <a:srgbClr val="FFFFFF"/>
                    </a:solidFill>
                  </a:tcPr>
                </a:tc>
                <a:tc>
                  <a:txBody>
                    <a:bodyPr/>
                    <a:lstStyle/>
                    <a:p>
                      <a:pPr algn="ctr"/>
                      <a:r>
                        <a:rPr sz="1800" b="0">
                          <a:solidFill>
                            <a:srgbClr val="000000"/>
                          </a:solidFill>
                          <a:latin typeface="Arial" pitchFamily="34" charset="0"/>
                        </a:rPr>
                        <a:t>76</a:t>
                      </a:r>
                    </a:p>
                  </a:txBody>
                  <a:tcPr anchor="ctr">
                    <a:solidFill>
                      <a:srgbClr val="FFFFFF"/>
                    </a:solidFill>
                  </a:tcPr>
                </a:tc>
                <a:extLst>
                  <a:ext uri="{0D108BD9-81ED-4DB2-BD59-A6C34878D82A}">
                    <a16:rowId xmlns:a16="http://schemas.microsoft.com/office/drawing/2014/main" val="10006"/>
                  </a:ext>
                </a:extLst>
              </a:tr>
              <a:tr h="647700">
                <a:tc>
                  <a:txBody>
                    <a:bodyPr/>
                    <a:lstStyle/>
                    <a:p>
                      <a:pPr algn="ctr"/>
                      <a:r>
                        <a:rPr sz="1800" b="1">
                          <a:solidFill>
                            <a:srgbClr val="FFFFFF"/>
                          </a:solidFill>
                          <a:latin typeface="Arial" pitchFamily="34" charset="0"/>
                        </a:rPr>
                        <a:t>Goals &amp; Objectives</a:t>
                      </a:r>
                    </a:p>
                  </a:txBody>
                  <a:tcPr anchor="ctr">
                    <a:solidFill>
                      <a:srgbClr val="CE3E2B"/>
                    </a:solidFill>
                  </a:tcPr>
                </a:tc>
                <a:tc>
                  <a:txBody>
                    <a:bodyPr/>
                    <a:lstStyle/>
                    <a:p>
                      <a:pPr algn="l"/>
                      <a:r>
                        <a:rPr sz="1800" b="0">
                          <a:solidFill>
                            <a:srgbClr val="000000"/>
                          </a:solidFill>
                          <a:latin typeface="Arial" pitchFamily="34" charset="0"/>
                        </a:rPr>
                        <a:t>The leadership has clearly stated the objectives we are trying to meet.</a:t>
                      </a:r>
                    </a:p>
                  </a:txBody>
                  <a:tcPr anchor="ctr">
                    <a:solidFill>
                      <a:srgbClr val="FFFFFF"/>
                    </a:solidFill>
                  </a:tcPr>
                </a:tc>
                <a:tc>
                  <a:txBody>
                    <a:bodyPr/>
                    <a:lstStyle/>
                    <a:p>
                      <a:pPr algn="ctr"/>
                      <a:r>
                        <a:rPr sz="1800" b="0">
                          <a:solidFill>
                            <a:srgbClr val="000000"/>
                          </a:solidFill>
                          <a:latin typeface="Arial" pitchFamily="34" charset="0"/>
                        </a:rPr>
                        <a:t>0.92</a:t>
                      </a:r>
                    </a:p>
                  </a:txBody>
                  <a:tcPr anchor="ctr">
                    <a:solidFill>
                      <a:srgbClr val="FFFFFF"/>
                    </a:solidFill>
                  </a:tcPr>
                </a:tc>
                <a:tc>
                  <a:txBody>
                    <a:bodyPr/>
                    <a:lstStyle/>
                    <a:p>
                      <a:pPr algn="ctr"/>
                      <a:r>
                        <a:rPr sz="1800" b="0">
                          <a:solidFill>
                            <a:srgbClr val="000000"/>
                          </a:solidFill>
                          <a:latin typeface="Arial" pitchFamily="34" charset="0"/>
                        </a:rPr>
                        <a:t>98</a:t>
                      </a:r>
                    </a:p>
                  </a:txBody>
                  <a:tcPr anchor="ctr">
                    <a:solidFill>
                      <a:srgbClr val="FFFFFF"/>
                    </a:solidFill>
                  </a:tcPr>
                </a:tc>
                <a:extLst>
                  <a:ext uri="{0D108BD9-81ED-4DB2-BD59-A6C34878D82A}">
                    <a16:rowId xmlns:a16="http://schemas.microsoft.com/office/drawing/2014/main" val="10007"/>
                  </a:ext>
                </a:extLst>
              </a:tr>
              <a:tr h="647700">
                <a:tc>
                  <a:txBody>
                    <a:bodyPr/>
                    <a:lstStyle/>
                    <a:p>
                      <a:pPr algn="ctr"/>
                      <a:r>
                        <a:rPr sz="1800" b="1">
                          <a:solidFill>
                            <a:srgbClr val="FFFFFF"/>
                          </a:solidFill>
                          <a:latin typeface="Arial" pitchFamily="34" charset="0"/>
                        </a:rPr>
                        <a:t>Customer Focus</a:t>
                      </a:r>
                    </a:p>
                  </a:txBody>
                  <a:tcPr anchor="ctr">
                    <a:solidFill>
                      <a:srgbClr val="4274B8"/>
                    </a:solidFill>
                  </a:tcPr>
                </a:tc>
                <a:tc>
                  <a:txBody>
                    <a:bodyPr/>
                    <a:lstStyle/>
                    <a:p>
                      <a:pPr algn="l"/>
                      <a:r>
                        <a:rPr sz="1800" b="0">
                          <a:solidFill>
                            <a:srgbClr val="000000"/>
                          </a:solidFill>
                          <a:latin typeface="Arial" pitchFamily="34" charset="0"/>
                        </a:rPr>
                        <a:t>All members have a deep understanding of customer wants and needs.</a:t>
                      </a:r>
                    </a:p>
                  </a:txBody>
                  <a:tcPr anchor="ctr">
                    <a:solidFill>
                      <a:srgbClr val="FFFFFF"/>
                    </a:solidFill>
                  </a:tcPr>
                </a:tc>
                <a:tc>
                  <a:txBody>
                    <a:bodyPr/>
                    <a:lstStyle/>
                    <a:p>
                      <a:pPr algn="ctr"/>
                      <a:r>
                        <a:rPr sz="1800" b="0">
                          <a:solidFill>
                            <a:srgbClr val="000000"/>
                          </a:solidFill>
                          <a:latin typeface="Arial" pitchFamily="34" charset="0"/>
                        </a:rPr>
                        <a:t>0.92</a:t>
                      </a:r>
                    </a:p>
                  </a:txBody>
                  <a:tcPr anchor="ctr">
                    <a:solidFill>
                      <a:srgbClr val="FFFFFF"/>
                    </a:solidFill>
                  </a:tcPr>
                </a:tc>
                <a:tc>
                  <a:txBody>
                    <a:bodyPr/>
                    <a:lstStyle/>
                    <a:p>
                      <a:pPr algn="ctr"/>
                      <a:r>
                        <a:rPr sz="1800" b="0">
                          <a:solidFill>
                            <a:srgbClr val="000000"/>
                          </a:solidFill>
                          <a:latin typeface="Arial" pitchFamily="34" charset="0"/>
                        </a:rPr>
                        <a:t>97</a:t>
                      </a:r>
                    </a:p>
                  </a:txBody>
                  <a:tcPr anchor="ctr">
                    <a:solidFill>
                      <a:srgbClr val="FFFFFF"/>
                    </a:solidFill>
                  </a:tcPr>
                </a:tc>
                <a:extLst>
                  <a:ext uri="{0D108BD9-81ED-4DB2-BD59-A6C34878D82A}">
                    <a16:rowId xmlns:a16="http://schemas.microsoft.com/office/drawing/2014/main" val="10008"/>
                  </a:ext>
                </a:extLst>
              </a:tr>
              <a:tr h="647700">
                <a:tc>
                  <a:txBody>
                    <a:bodyPr/>
                    <a:lstStyle/>
                    <a:p>
                      <a:pPr algn="ctr"/>
                      <a:r>
                        <a:rPr sz="1800" b="1">
                          <a:solidFill>
                            <a:srgbClr val="FFFFFF"/>
                          </a:solidFill>
                          <a:latin typeface="Arial" pitchFamily="34" charset="0"/>
                        </a:rPr>
                        <a:t>Capability Development</a:t>
                      </a:r>
                    </a:p>
                  </a:txBody>
                  <a:tcPr anchor="ctr">
                    <a:solidFill>
                      <a:srgbClr val="669C4D"/>
                    </a:solidFill>
                  </a:tcPr>
                </a:tc>
                <a:tc>
                  <a:txBody>
                    <a:bodyPr/>
                    <a:lstStyle/>
                    <a:p>
                      <a:pPr algn="l"/>
                      <a:r>
                        <a:rPr sz="1800" b="0">
                          <a:solidFill>
                            <a:srgbClr val="000000"/>
                          </a:solidFill>
                          <a:latin typeface="Arial" pitchFamily="34" charset="0"/>
                        </a:rPr>
                        <a:t>Authority is delegated so that people can act on their own.</a:t>
                      </a:r>
                    </a:p>
                  </a:txBody>
                  <a:tcPr anchor="ctr">
                    <a:solidFill>
                      <a:srgbClr val="FFFFFF"/>
                    </a:solidFill>
                  </a:tcPr>
                </a:tc>
                <a:tc>
                  <a:txBody>
                    <a:bodyPr/>
                    <a:lstStyle/>
                    <a:p>
                      <a:pPr algn="ctr"/>
                      <a:r>
                        <a:rPr sz="1800" b="0">
                          <a:solidFill>
                            <a:srgbClr val="000000"/>
                          </a:solidFill>
                          <a:latin typeface="Arial" pitchFamily="34" charset="0"/>
                        </a:rPr>
                        <a:t>0.85</a:t>
                      </a:r>
                    </a:p>
                  </a:txBody>
                  <a:tcPr anchor="ctr">
                    <a:solidFill>
                      <a:srgbClr val="FFFFFF"/>
                    </a:solidFill>
                  </a:tcPr>
                </a:tc>
                <a:tc>
                  <a:txBody>
                    <a:bodyPr/>
                    <a:lstStyle/>
                    <a:p>
                      <a:pPr algn="ctr"/>
                      <a:r>
                        <a:rPr sz="1800" b="0">
                          <a:solidFill>
                            <a:srgbClr val="000000"/>
                          </a:solidFill>
                          <a:latin typeface="Arial" pitchFamily="34" charset="0"/>
                        </a:rPr>
                        <a:t>94</a:t>
                      </a:r>
                    </a:p>
                  </a:txBody>
                  <a:tcPr anchor="ctr">
                    <a:solidFill>
                      <a:srgbClr val="FFFFFF"/>
                    </a:solidFill>
                  </a:tcPr>
                </a:tc>
                <a:extLst>
                  <a:ext uri="{0D108BD9-81ED-4DB2-BD59-A6C34878D82A}">
                    <a16:rowId xmlns:a16="http://schemas.microsoft.com/office/drawing/2014/main" val="10009"/>
                  </a:ext>
                </a:extLst>
              </a:tr>
              <a:tr h="203200">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extLst>
                  <a:ext uri="{0D108BD9-81ED-4DB2-BD59-A6C34878D82A}">
                    <a16:rowId xmlns:a16="http://schemas.microsoft.com/office/drawing/2014/main" val="10010"/>
                  </a:ext>
                </a:extLst>
              </a:tr>
              <a:tr h="469900">
                <a:tc>
                  <a:txBody>
                    <a:bodyPr/>
                    <a:lstStyle/>
                    <a:p>
                      <a:pPr algn="ctr"/>
                      <a:r>
                        <a:rPr sz="1800" b="1">
                          <a:solidFill>
                            <a:srgbClr val="000000"/>
                          </a:solidFill>
                          <a:latin typeface="Arial" pitchFamily="34" charset="0"/>
                        </a:rPr>
                        <a:t>Culture Index</a:t>
                      </a:r>
                    </a:p>
                  </a:txBody>
                  <a:tcPr anchor="ctr">
                    <a:solidFill>
                      <a:srgbClr val="E5E6E7"/>
                    </a:solidFill>
                  </a:tcPr>
                </a:tc>
                <a:tc>
                  <a:txBody>
                    <a:bodyPr/>
                    <a:lstStyle/>
                    <a:p>
                      <a:pPr algn="ctr"/>
                      <a:r>
                        <a:rPr sz="1800" b="1">
                          <a:solidFill>
                            <a:srgbClr val="000000"/>
                          </a:solidFill>
                          <a:latin typeface="Arial" pitchFamily="34" charset="0"/>
                        </a:rPr>
                        <a:t>Cultural Drivers of Diversity &amp; Inclusion to *Sustain*</a:t>
                      </a:r>
                    </a:p>
                  </a:txBody>
                  <a:tcPr anchor="ctr">
                    <a:solidFill>
                      <a:srgbClr val="E5E6E7"/>
                    </a:solidFill>
                  </a:tcPr>
                </a:tc>
                <a:tc>
                  <a:txBody>
                    <a:bodyPr/>
                    <a:lstStyle/>
                    <a:p>
                      <a:pPr algn="ctr"/>
                      <a:r>
                        <a:rPr sz="1800" b="1">
                          <a:solidFill>
                            <a:srgbClr val="000000"/>
                          </a:solidFill>
                          <a:latin typeface="Arial" pitchFamily="34" charset="0"/>
                        </a:rPr>
                        <a:t>Correlation</a:t>
                      </a:r>
                    </a:p>
                  </a:txBody>
                  <a:tcPr anchor="ctr">
                    <a:solidFill>
                      <a:srgbClr val="E5E6E7"/>
                    </a:solidFill>
                  </a:tcPr>
                </a:tc>
                <a:tc>
                  <a:txBody>
                    <a:bodyPr/>
                    <a:lstStyle/>
                    <a:p>
                      <a:pPr algn="ctr"/>
                      <a:r>
                        <a:rPr sz="1800" b="1">
                          <a:solidFill>
                            <a:srgbClr val="000000"/>
                          </a:solidFill>
                          <a:latin typeface="Arial" pitchFamily="34" charset="0"/>
                        </a:rPr>
                        <a:t>Benchmark Percentile</a:t>
                      </a:r>
                    </a:p>
                  </a:txBody>
                  <a:tcPr anchor="ctr">
                    <a:solidFill>
                      <a:srgbClr val="E5E6E7"/>
                    </a:solidFill>
                  </a:tcPr>
                </a:tc>
                <a:extLst>
                  <a:ext uri="{0D108BD9-81ED-4DB2-BD59-A6C34878D82A}">
                    <a16:rowId xmlns:a16="http://schemas.microsoft.com/office/drawing/2014/main" val="10011"/>
                  </a:ext>
                </a:extLst>
              </a:tr>
              <a:tr h="647700">
                <a:tc>
                  <a:txBody>
                    <a:bodyPr/>
                    <a:lstStyle/>
                    <a:p>
                      <a:pPr algn="ctr"/>
                      <a:r>
                        <a:rPr sz="1800" b="1">
                          <a:solidFill>
                            <a:srgbClr val="FFFFFF"/>
                          </a:solidFill>
                          <a:latin typeface="Arial" pitchFamily="34" charset="0"/>
                        </a:rPr>
                        <a:t>Strategic Direction &amp; Intent</a:t>
                      </a:r>
                    </a:p>
                  </a:txBody>
                  <a:tcPr anchor="ctr">
                    <a:solidFill>
                      <a:srgbClr val="CE3E2B"/>
                    </a:solidFill>
                  </a:tcPr>
                </a:tc>
                <a:tc>
                  <a:txBody>
                    <a:bodyPr/>
                    <a:lstStyle/>
                    <a:p>
                      <a:pPr algn="l"/>
                      <a:r>
                        <a:rPr sz="1800" b="0">
                          <a:solidFill>
                            <a:srgbClr val="000000"/>
                          </a:solidFill>
                          <a:latin typeface="Arial" pitchFamily="34" charset="0"/>
                        </a:rPr>
                        <a:t>Our strategy leads other organizations to change the way they compete in the industry.</a:t>
                      </a:r>
                    </a:p>
                  </a:txBody>
                  <a:tcPr anchor="ctr">
                    <a:solidFill>
                      <a:srgbClr val="FFFFFF"/>
                    </a:solidFill>
                  </a:tcPr>
                </a:tc>
                <a:tc>
                  <a:txBody>
                    <a:bodyPr/>
                    <a:lstStyle/>
                    <a:p>
                      <a:pPr algn="ctr"/>
                      <a:r>
                        <a:rPr sz="1800" b="0">
                          <a:solidFill>
                            <a:srgbClr val="000000"/>
                          </a:solidFill>
                          <a:latin typeface="Arial" pitchFamily="34" charset="0"/>
                        </a:rPr>
                        <a:t>0.99</a:t>
                      </a:r>
                    </a:p>
                  </a:txBody>
                  <a:tcPr anchor="ctr">
                    <a:solidFill>
                      <a:srgbClr val="FFFFFF"/>
                    </a:solidFill>
                  </a:tcPr>
                </a:tc>
                <a:tc>
                  <a:txBody>
                    <a:bodyPr/>
                    <a:lstStyle/>
                    <a:p>
                      <a:pPr algn="ctr"/>
                      <a:r>
                        <a:rPr sz="1800" b="0">
                          <a:solidFill>
                            <a:srgbClr val="000000"/>
                          </a:solidFill>
                          <a:latin typeface="Arial" pitchFamily="34" charset="0"/>
                        </a:rPr>
                        <a:t>99</a:t>
                      </a:r>
                    </a:p>
                  </a:txBody>
                  <a:tcPr anchor="ctr">
                    <a:solidFill>
                      <a:srgbClr val="FFFFFF"/>
                    </a:solidFill>
                  </a:tcPr>
                </a:tc>
                <a:extLst>
                  <a:ext uri="{0D108BD9-81ED-4DB2-BD59-A6C34878D82A}">
                    <a16:rowId xmlns:a16="http://schemas.microsoft.com/office/drawing/2014/main" val="10012"/>
                  </a:ext>
                </a:extLst>
              </a:tr>
              <a:tr h="647700">
                <a:tc>
                  <a:txBody>
                    <a:bodyPr/>
                    <a:lstStyle/>
                    <a:p>
                      <a:pPr algn="ctr"/>
                      <a:r>
                        <a:rPr sz="1800" b="1">
                          <a:solidFill>
                            <a:srgbClr val="FFFFFF"/>
                          </a:solidFill>
                          <a:latin typeface="Arial" pitchFamily="34" charset="0"/>
                        </a:rPr>
                        <a:t>Organizational Learning</a:t>
                      </a:r>
                    </a:p>
                  </a:txBody>
                  <a:tcPr anchor="ctr">
                    <a:solidFill>
                      <a:srgbClr val="4274B8"/>
                    </a:solidFill>
                  </a:tcPr>
                </a:tc>
                <a:tc>
                  <a:txBody>
                    <a:bodyPr/>
                    <a:lstStyle/>
                    <a:p>
                      <a:pPr algn="l"/>
                      <a:r>
                        <a:rPr sz="1800" b="0">
                          <a:solidFill>
                            <a:srgbClr val="000000"/>
                          </a:solidFill>
                          <a:latin typeface="Arial" pitchFamily="34" charset="0"/>
                        </a:rPr>
                        <a:t>We make certain that everyone is informed about what is going on across the organization.</a:t>
                      </a:r>
                    </a:p>
                  </a:txBody>
                  <a:tcPr anchor="ctr">
                    <a:solidFill>
                      <a:srgbClr val="FFFFFF"/>
                    </a:solidFill>
                  </a:tcPr>
                </a:tc>
                <a:tc>
                  <a:txBody>
                    <a:bodyPr/>
                    <a:lstStyle/>
                    <a:p>
                      <a:pPr algn="ctr"/>
                      <a:r>
                        <a:rPr sz="1800" b="0">
                          <a:solidFill>
                            <a:srgbClr val="000000"/>
                          </a:solidFill>
                          <a:latin typeface="Arial" pitchFamily="34" charset="0"/>
                        </a:rPr>
                        <a:t>0.99</a:t>
                      </a:r>
                    </a:p>
                  </a:txBody>
                  <a:tcPr anchor="ctr">
                    <a:solidFill>
                      <a:srgbClr val="FFFFFF"/>
                    </a:solidFill>
                  </a:tcPr>
                </a:tc>
                <a:tc>
                  <a:txBody>
                    <a:bodyPr/>
                    <a:lstStyle/>
                    <a:p>
                      <a:pPr algn="ctr"/>
                      <a:r>
                        <a:rPr sz="1800" b="0">
                          <a:solidFill>
                            <a:srgbClr val="000000"/>
                          </a:solidFill>
                          <a:latin typeface="Arial" pitchFamily="34" charset="0"/>
                        </a:rPr>
                        <a:t>99</a:t>
                      </a:r>
                    </a:p>
                  </a:txBody>
                  <a:tcPr anchor="ctr">
                    <a:solidFill>
                      <a:srgbClr val="FFFFFF"/>
                    </a:solidFill>
                  </a:tcPr>
                </a:tc>
                <a:extLst>
                  <a:ext uri="{0D108BD9-81ED-4DB2-BD59-A6C34878D82A}">
                    <a16:rowId xmlns:a16="http://schemas.microsoft.com/office/drawing/2014/main" val="10013"/>
                  </a:ext>
                </a:extLst>
              </a:tr>
              <a:tr h="647700">
                <a:tc>
                  <a:txBody>
                    <a:bodyPr/>
                    <a:lstStyle/>
                    <a:p>
                      <a:pPr algn="ctr"/>
                      <a:r>
                        <a:rPr sz="1800" b="1">
                          <a:solidFill>
                            <a:srgbClr val="FFFFFF"/>
                          </a:solidFill>
                          <a:latin typeface="Arial" pitchFamily="34" charset="0"/>
                        </a:rPr>
                        <a:t>Team Orientation</a:t>
                      </a:r>
                    </a:p>
                  </a:txBody>
                  <a:tcPr anchor="ctr">
                    <a:solidFill>
                      <a:srgbClr val="669C4D"/>
                    </a:solidFill>
                  </a:tcPr>
                </a:tc>
                <a:tc>
                  <a:txBody>
                    <a:bodyPr/>
                    <a:lstStyle/>
                    <a:p>
                      <a:pPr algn="l"/>
                      <a:r>
                        <a:rPr sz="1800" b="0">
                          <a:solidFill>
                            <a:srgbClr val="000000"/>
                          </a:solidFill>
                          <a:latin typeface="Arial" pitchFamily="34" charset="0"/>
                        </a:rPr>
                        <a:t>Work is organized so that each person can see the relationship between his or her job and the goals of the organization.</a:t>
                      </a:r>
                    </a:p>
                  </a:txBody>
                  <a:tcPr anchor="ctr">
                    <a:solidFill>
                      <a:srgbClr val="FFFFFF"/>
                    </a:solidFill>
                  </a:tcPr>
                </a:tc>
                <a:tc>
                  <a:txBody>
                    <a:bodyPr/>
                    <a:lstStyle/>
                    <a:p>
                      <a:pPr algn="ctr"/>
                      <a:r>
                        <a:rPr sz="1800" b="0">
                          <a:solidFill>
                            <a:srgbClr val="000000"/>
                          </a:solidFill>
                          <a:latin typeface="Arial" pitchFamily="34" charset="0"/>
                        </a:rPr>
                        <a:t>0.92</a:t>
                      </a:r>
                    </a:p>
                  </a:txBody>
                  <a:tcPr anchor="ctr">
                    <a:solidFill>
                      <a:srgbClr val="FFFFFF"/>
                    </a:solidFill>
                  </a:tcPr>
                </a:tc>
                <a:tc>
                  <a:txBody>
                    <a:bodyPr/>
                    <a:lstStyle/>
                    <a:p>
                      <a:pPr algn="ctr"/>
                      <a:r>
                        <a:rPr sz="1800" b="0">
                          <a:solidFill>
                            <a:srgbClr val="000000"/>
                          </a:solidFill>
                          <a:latin typeface="Arial" pitchFamily="34" charset="0"/>
                        </a:rPr>
                        <a:t>99</a:t>
                      </a:r>
                    </a:p>
                  </a:txBody>
                  <a:tcPr anchor="ctr">
                    <a:solidFill>
                      <a:srgbClr val="FFFFFF"/>
                    </a:solidFill>
                  </a:tcPr>
                </a:tc>
                <a:extLst>
                  <a:ext uri="{0D108BD9-81ED-4DB2-BD59-A6C34878D82A}">
                    <a16:rowId xmlns:a16="http://schemas.microsoft.com/office/drawing/2014/main" val="10014"/>
                  </a:ext>
                </a:extLst>
              </a:tr>
            </a:tbl>
          </a:graphicData>
        </a:graphic>
      </p:graphicFrame>
      <p:sp>
        <p:nvSpPr>
          <p:cNvPr id="8" name="New shape"/>
          <p:cNvSpPr/>
          <p:nvPr/>
        </p:nvSpPr>
        <p:spPr>
          <a:xfrm>
            <a:off x="14833600" y="2887675"/>
            <a:ext cx="7620000" cy="121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4000" b="1" i="0" u="none" spc="0">
                <a:solidFill>
                  <a:srgbClr val="000000"/>
                </a:solidFill>
                <a:latin typeface="Arial" pitchFamily="34" charset="0"/>
              </a:rPr>
              <a:t>Overall Diversity &amp; Inclusion Score</a:t>
            </a:r>
          </a:p>
        </p:txBody>
      </p:sp>
      <p:pic>
        <p:nvPicPr>
          <p:cNvPr id="9" name="New picture"/>
          <p:cNvPicPr/>
          <p:nvPr/>
        </p:nvPicPr>
        <p:blipFill>
          <a:blip r:embed="rId2"/>
          <a:stretch>
            <a:fillRect/>
          </a:stretch>
        </p:blipFill>
        <p:spPr>
          <a:xfrm>
            <a:off x="16687800" y="4411675"/>
            <a:ext cx="3937000" cy="3937000"/>
          </a:xfrm>
          <a:prstGeom prst="rect">
            <a:avLst/>
          </a:prstGeom>
        </p:spPr>
      </p:pic>
      <p:sp>
        <p:nvSpPr>
          <p:cNvPr id="10" name="New shape"/>
          <p:cNvSpPr/>
          <p:nvPr/>
        </p:nvSpPr>
        <p:spPr>
          <a:xfrm>
            <a:off x="15151100" y="8704275"/>
            <a:ext cx="6985000" cy="10972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400" b="1" i="0" u="none" spc="0">
                <a:solidFill>
                  <a:srgbClr val="000000"/>
                </a:solidFill>
                <a:latin typeface="Arial" pitchFamily="34" charset="0"/>
              </a:rPr>
              <a:t>You're scoring higher than 99% of the organizations in our Diversity &amp; Inclusion Benchmark.</a:t>
            </a:r>
          </a:p>
        </p:txBody>
      </p:sp>
      <p:sp>
        <p:nvSpPr>
          <p:cNvPr id="11" name="New shape"/>
          <p:cNvSpPr/>
          <p:nvPr/>
        </p:nvSpPr>
        <p:spPr>
          <a:xfrm>
            <a:off x="101600" y="10595051"/>
            <a:ext cx="1356455"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8/25/2022  |  N = 4  </a:t>
            </a:r>
          </a:p>
        </p:txBody>
      </p:sp>
      <p:pic>
        <p:nvPicPr>
          <p:cNvPr id="13" name="Picture 2" descr="Generic Logo Images – Browse 25,927 Stock Photos, Vectors ...">
            <a:extLst>
              <a:ext uri="{FF2B5EF4-FFF2-40B4-BE49-F238E27FC236}">
                <a16:creationId xmlns:a16="http://schemas.microsoft.com/office/drawing/2014/main" id="{40EB76AA-ED96-9868-0665-FD466DA72A4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00" t="23333" r="21999" b="20411"/>
          <a:stretch/>
        </p:blipFill>
        <p:spPr bwMode="auto">
          <a:xfrm>
            <a:off x="21305837" y="-4782"/>
            <a:ext cx="1578807" cy="9515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nvPicPr>
        <p:blipFill>
          <a:blip r:embed="rId2"/>
          <a:stretch>
            <a:fillRect/>
          </a:stretch>
        </p:blipFill>
        <p:spPr>
          <a:xfrm>
            <a:off x="8999945" y="955853"/>
            <a:ext cx="4951551" cy="1601724"/>
          </a:xfrm>
          <a:prstGeom prst="rect">
            <a:avLst/>
          </a:prstGeom>
        </p:spPr>
      </p:pic>
      <p:sp>
        <p:nvSpPr>
          <p:cNvPr id="5" name="New shape"/>
          <p:cNvSpPr/>
          <p:nvPr/>
        </p:nvSpPr>
        <p:spPr>
          <a:xfrm>
            <a:off x="670306" y="7285837"/>
            <a:ext cx="21610828"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3600" b="0" i="0" u="none" spc="0">
                <a:solidFill>
                  <a:srgbClr val="000000"/>
                </a:solidFill>
                <a:latin typeface="Arial" pitchFamily="34" charset="0"/>
              </a:rPr>
              <a:t>Organizational Culture Survey</a:t>
            </a:r>
          </a:p>
        </p:txBody>
      </p:sp>
      <p:sp>
        <p:nvSpPr>
          <p:cNvPr id="6" name="New shape"/>
          <p:cNvSpPr/>
          <p:nvPr/>
        </p:nvSpPr>
        <p:spPr>
          <a:xfrm>
            <a:off x="670306" y="8048041"/>
            <a:ext cx="21610828"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3600" b="0" i="0" u="none" spc="0">
                <a:solidFill>
                  <a:srgbClr val="000000"/>
                </a:solidFill>
                <a:latin typeface="Arial" pitchFamily="34" charset="0"/>
              </a:rPr>
              <a:t>2021: Two or more races (Not Hispanic or Latino)</a:t>
            </a:r>
          </a:p>
        </p:txBody>
      </p:sp>
      <p:sp>
        <p:nvSpPr>
          <p:cNvPr id="8" name="New shape">
            <a:extLst>
              <a:ext uri="{FF2B5EF4-FFF2-40B4-BE49-F238E27FC236}">
                <a16:creationId xmlns:a16="http://schemas.microsoft.com/office/drawing/2014/main" id="{BADBD8BA-33EF-4494-2493-2047360A4636}"/>
              </a:ext>
            </a:extLst>
          </p:cNvPr>
          <p:cNvSpPr/>
          <p:nvPr/>
        </p:nvSpPr>
        <p:spPr>
          <a:xfrm>
            <a:off x="670306" y="6401714"/>
            <a:ext cx="21610828" cy="6705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lang="en-US" sz="4400" b="0" i="0" u="none" spc="0" dirty="0">
                <a:solidFill>
                  <a:srgbClr val="000000"/>
                </a:solidFill>
                <a:latin typeface="Arial" pitchFamily="34" charset="0"/>
              </a:rPr>
              <a:t>Company Name</a:t>
            </a:r>
            <a:endParaRPr sz="4400" b="0" i="0" u="none" spc="0" dirty="0">
              <a:solidFill>
                <a:srgbClr val="000000"/>
              </a:solidFill>
              <a:latin typeface="Arial" pitchFamily="34" charset="0"/>
            </a:endParaRPr>
          </a:p>
        </p:txBody>
      </p:sp>
      <p:pic>
        <p:nvPicPr>
          <p:cNvPr id="10" name="Picture 2" descr="Generic Logo Images – Browse 25,927 Stock Photos, Vectors ...">
            <a:extLst>
              <a:ext uri="{FF2B5EF4-FFF2-40B4-BE49-F238E27FC236}">
                <a16:creationId xmlns:a16="http://schemas.microsoft.com/office/drawing/2014/main" id="{AC0CE442-1366-F6FB-659E-45DEB5A7247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00" t="23333" r="21999" b="20411"/>
          <a:stretch/>
        </p:blipFill>
        <p:spPr bwMode="auto">
          <a:xfrm>
            <a:off x="10147319" y="3609141"/>
            <a:ext cx="2657436" cy="16017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101600" y="10595051"/>
            <a:ext cx="308281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0" i="0" u="none" spc="0">
                <a:solidFill>
                  <a:srgbClr val="000000"/>
                </a:solidFill>
                <a:latin typeface="Arial" pitchFamily="34" charset="0"/>
              </a:rPr>
              <a:t>©Daniel R. Denison, Ph.D. All rights reserved</a:t>
            </a:r>
          </a:p>
        </p:txBody>
      </p:sp>
      <p:sp>
        <p:nvSpPr>
          <p:cNvPr id="4" name="New shape"/>
          <p:cNvSpPr/>
          <p:nvPr/>
        </p:nvSpPr>
        <p:spPr>
          <a:xfrm>
            <a:off x="18145288" y="10569651"/>
            <a:ext cx="4704553"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Authors: Daniel R. Denison, Ph.D. William S. Neale, M.A., M.L.I.R</a:t>
            </a:r>
          </a:p>
        </p:txBody>
      </p:sp>
      <p:sp>
        <p:nvSpPr>
          <p:cNvPr id="5" name="New shape"/>
          <p:cNvSpPr/>
          <p:nvPr/>
        </p:nvSpPr>
        <p:spPr>
          <a:xfrm>
            <a:off x="101600" y="10410342"/>
            <a:ext cx="258143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NUMBERS DENOTE PERCENTILES</a:t>
            </a:r>
          </a:p>
        </p:txBody>
      </p:sp>
      <p:sp>
        <p:nvSpPr>
          <p:cNvPr id="6" name="New shape"/>
          <p:cNvSpPr/>
          <p:nvPr/>
        </p:nvSpPr>
        <p:spPr>
          <a:xfrm>
            <a:off x="2683034" y="10410342"/>
            <a:ext cx="216456"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  |  </a:t>
            </a:r>
          </a:p>
        </p:txBody>
      </p:sp>
      <p:sp>
        <p:nvSpPr>
          <p:cNvPr id="7" name="New shape"/>
          <p:cNvSpPr/>
          <p:nvPr/>
        </p:nvSpPr>
        <p:spPr>
          <a:xfrm>
            <a:off x="2899489" y="10410342"/>
            <a:ext cx="68143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8/25/2022</a:t>
            </a:r>
          </a:p>
        </p:txBody>
      </p:sp>
      <p:sp>
        <p:nvSpPr>
          <p:cNvPr id="8" name="New shape"/>
          <p:cNvSpPr/>
          <p:nvPr/>
        </p:nvSpPr>
        <p:spPr>
          <a:xfrm>
            <a:off x="3580924" y="10410342"/>
            <a:ext cx="216456"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  |  </a:t>
            </a:r>
          </a:p>
        </p:txBody>
      </p:sp>
      <p:sp>
        <p:nvSpPr>
          <p:cNvPr id="9" name="New shape"/>
          <p:cNvSpPr/>
          <p:nvPr/>
        </p:nvSpPr>
        <p:spPr>
          <a:xfrm>
            <a:off x="3797379" y="10410342"/>
            <a:ext cx="1166781"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D48NE419G-117</a:t>
            </a:r>
          </a:p>
        </p:txBody>
      </p:sp>
      <p:sp>
        <p:nvSpPr>
          <p:cNvPr id="10" name="New shape"/>
          <p:cNvSpPr/>
          <p:nvPr/>
        </p:nvSpPr>
        <p:spPr>
          <a:xfrm>
            <a:off x="6708887" y="1047293"/>
            <a:ext cx="9533668" cy="4925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sz="3200" b="1" i="0" u="none" spc="0">
                <a:solidFill>
                  <a:srgbClr val="000000"/>
                </a:solidFill>
                <a:latin typeface="Arial" pitchFamily="34" charset="0"/>
              </a:rPr>
              <a:t>2021: Two or more races (Not Hispanic or Latino)</a:t>
            </a:r>
          </a:p>
        </p:txBody>
      </p:sp>
      <p:sp>
        <p:nvSpPr>
          <p:cNvPr id="11" name="New shape"/>
          <p:cNvSpPr/>
          <p:nvPr/>
        </p:nvSpPr>
        <p:spPr>
          <a:xfrm>
            <a:off x="10940995" y="9883749"/>
            <a:ext cx="1069451" cy="426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800" b="0" i="0" u="none" spc="0">
                <a:solidFill>
                  <a:srgbClr val="000000"/>
                </a:solidFill>
                <a:latin typeface="Arial" pitchFamily="34" charset="0"/>
              </a:rPr>
              <a:t>N = 25</a:t>
            </a:r>
          </a:p>
        </p:txBody>
      </p:sp>
      <p:pic>
        <p:nvPicPr>
          <p:cNvPr id="12" name="New picture"/>
          <p:cNvPicPr/>
          <p:nvPr/>
        </p:nvPicPr>
        <p:blipFill>
          <a:blip r:embed="rId2"/>
          <a:stretch>
            <a:fillRect/>
          </a:stretch>
        </p:blipFill>
        <p:spPr>
          <a:xfrm>
            <a:off x="7302500" y="1539849"/>
            <a:ext cx="8343900" cy="8343900"/>
          </a:xfrm>
          <a:prstGeom prst="rect">
            <a:avLst/>
          </a:prstGeom>
        </p:spPr>
      </p:pic>
      <p:pic>
        <p:nvPicPr>
          <p:cNvPr id="14" name="Picture 2" descr="Generic Logo Images – Browse 25,927 Stock Photos, Vectors ...">
            <a:extLst>
              <a:ext uri="{FF2B5EF4-FFF2-40B4-BE49-F238E27FC236}">
                <a16:creationId xmlns:a16="http://schemas.microsoft.com/office/drawing/2014/main" id="{828E2D75-D7A2-E3F9-856B-31C769A786E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00" t="23333" r="21999" b="20411"/>
          <a:stretch/>
        </p:blipFill>
        <p:spPr bwMode="auto">
          <a:xfrm>
            <a:off x="21305837" y="-4782"/>
            <a:ext cx="1578807" cy="9515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101600" y="101600"/>
            <a:ext cx="3043206"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a:solidFill>
                  <a:srgbClr val="000000"/>
                </a:solidFill>
                <a:latin typeface="Arial" pitchFamily="34" charset="0"/>
              </a:rPr>
              <a:t>Diversity &amp; Inclusion</a:t>
            </a:r>
          </a:p>
        </p:txBody>
      </p:sp>
      <p:sp>
        <p:nvSpPr>
          <p:cNvPr id="4" name="New shape"/>
          <p:cNvSpPr/>
          <p:nvPr/>
        </p:nvSpPr>
        <p:spPr>
          <a:xfrm>
            <a:off x="101600" y="471018"/>
            <a:ext cx="3043206" cy="127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101600" y="509118"/>
            <a:ext cx="7158668"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a:solidFill>
                  <a:srgbClr val="000000"/>
                </a:solidFill>
                <a:latin typeface="Arial" pitchFamily="34" charset="0"/>
              </a:rPr>
              <a:t>2021: Two or more races (Not Hispanic or Latino)</a:t>
            </a:r>
          </a:p>
        </p:txBody>
      </p:sp>
      <p:sp>
        <p:nvSpPr>
          <p:cNvPr id="6" name="New shape"/>
          <p:cNvSpPr/>
          <p:nvPr/>
        </p:nvSpPr>
        <p:spPr>
          <a:xfrm>
            <a:off x="330200" y="1047293"/>
            <a:ext cx="22062439"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l"/>
            <a:r>
              <a:rPr sz="1800" b="0" i="0" u="none" spc="0">
                <a:solidFill>
                  <a:srgbClr val="000000"/>
                </a:solidFill>
                <a:latin typeface="Arial" pitchFamily="34" charset="0"/>
              </a:rPr>
              <a:t>The Diversity &amp; Inclusion module measures how effectively an organization fosters diversity (diverse representation of people) and inclusion (an inclusive and supportive work environment). The module includes four areas: (1) perceptions of inclusion and respect, (2) a workplace free of discrimination, (3) fair and equal access to opportunities, and (4) leadership commitment to diversity values.</a:t>
            </a:r>
          </a:p>
        </p:txBody>
      </p:sp>
      <p:sp>
        <p:nvSpPr>
          <p:cNvPr id="7" name="New shape"/>
          <p:cNvSpPr/>
          <p:nvPr/>
        </p:nvSpPr>
        <p:spPr>
          <a:xfrm>
            <a:off x="101600" y="10595051"/>
            <a:ext cx="2151729"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8/25/2022  |  MDI1019Q3G-120</a:t>
            </a:r>
          </a:p>
        </p:txBody>
      </p:sp>
      <p:sp>
        <p:nvSpPr>
          <p:cNvPr id="8" name="New shape"/>
          <p:cNvSpPr/>
          <p:nvPr/>
        </p:nvSpPr>
        <p:spPr>
          <a:xfrm>
            <a:off x="15342921" y="1778813"/>
            <a:ext cx="1138396" cy="2154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400" b="1" i="0" u="none" spc="0">
                <a:solidFill>
                  <a:srgbClr val="000000"/>
                </a:solidFill>
                <a:latin typeface="Arial" pitchFamily="34" charset="0"/>
              </a:rPr>
              <a:t>PERCENTILE</a:t>
            </a:r>
          </a:p>
        </p:txBody>
      </p:sp>
      <p:sp>
        <p:nvSpPr>
          <p:cNvPr id="10" name="New shape"/>
          <p:cNvSpPr/>
          <p:nvPr/>
        </p:nvSpPr>
        <p:spPr>
          <a:xfrm>
            <a:off x="15292121" y="1994306"/>
            <a:ext cx="1138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0</a:t>
            </a:r>
          </a:p>
        </p:txBody>
      </p:sp>
      <p:sp>
        <p:nvSpPr>
          <p:cNvPr id="11" name="New shape"/>
          <p:cNvSpPr/>
          <p:nvPr/>
        </p:nvSpPr>
        <p:spPr>
          <a:xfrm>
            <a:off x="15292121"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16879235" y="1994306"/>
            <a:ext cx="3992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25th</a:t>
            </a:r>
          </a:p>
        </p:txBody>
      </p:sp>
      <p:sp>
        <p:nvSpPr>
          <p:cNvPr id="13" name="New shape"/>
          <p:cNvSpPr/>
          <p:nvPr/>
        </p:nvSpPr>
        <p:spPr>
          <a:xfrm>
            <a:off x="17018939"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18606049" y="1994306"/>
            <a:ext cx="3992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50th</a:t>
            </a:r>
          </a:p>
        </p:txBody>
      </p:sp>
      <p:sp>
        <p:nvSpPr>
          <p:cNvPr id="15" name="New shape"/>
          <p:cNvSpPr/>
          <p:nvPr/>
        </p:nvSpPr>
        <p:spPr>
          <a:xfrm>
            <a:off x="18745746"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20332863" y="1994306"/>
            <a:ext cx="3992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75th</a:t>
            </a:r>
          </a:p>
        </p:txBody>
      </p:sp>
      <p:sp>
        <p:nvSpPr>
          <p:cNvPr id="17" name="New shape"/>
          <p:cNvSpPr/>
          <p:nvPr/>
        </p:nvSpPr>
        <p:spPr>
          <a:xfrm>
            <a:off x="20472564"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New shape"/>
          <p:cNvSpPr/>
          <p:nvPr/>
        </p:nvSpPr>
        <p:spPr>
          <a:xfrm>
            <a:off x="21996177" y="1994306"/>
            <a:ext cx="51308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100th</a:t>
            </a:r>
          </a:p>
        </p:txBody>
      </p:sp>
      <p:sp>
        <p:nvSpPr>
          <p:cNvPr id="19" name="New shape"/>
          <p:cNvSpPr/>
          <p:nvPr/>
        </p:nvSpPr>
        <p:spPr>
          <a:xfrm>
            <a:off x="22199372"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New shape"/>
          <p:cNvSpPr/>
          <p:nvPr/>
        </p:nvSpPr>
        <p:spPr>
          <a:xfrm>
            <a:off x="15342921" y="2272335"/>
            <a:ext cx="6907257" cy="381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New shape"/>
          <p:cNvSpPr/>
          <p:nvPr/>
        </p:nvSpPr>
        <p:spPr>
          <a:xfrm>
            <a:off x="21669164" y="2409622"/>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91</a:t>
            </a:r>
          </a:p>
        </p:txBody>
      </p:sp>
      <p:sp>
        <p:nvSpPr>
          <p:cNvPr id="22" name="New shape"/>
          <p:cNvSpPr/>
          <p:nvPr/>
        </p:nvSpPr>
        <p:spPr>
          <a:xfrm>
            <a:off x="12318036" y="2445588"/>
            <a:ext cx="2796286" cy="3386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200" b="1" i="0" u="none" spc="0">
                <a:solidFill>
                  <a:srgbClr val="000000"/>
                </a:solidFill>
                <a:latin typeface="Arial" pitchFamily="34" charset="0"/>
              </a:rPr>
              <a:t>Diversity &amp; Inclusion</a:t>
            </a:r>
          </a:p>
        </p:txBody>
      </p:sp>
      <p:sp>
        <p:nvSpPr>
          <p:cNvPr id="23" name="New shape"/>
          <p:cNvSpPr/>
          <p:nvPr/>
        </p:nvSpPr>
        <p:spPr>
          <a:xfrm>
            <a:off x="15342921" y="2419706"/>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4" name="New shape"/>
          <p:cNvSpPr/>
          <p:nvPr/>
        </p:nvSpPr>
        <p:spPr>
          <a:xfrm>
            <a:off x="17090059" y="2419706"/>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5" name="New shape"/>
          <p:cNvSpPr/>
          <p:nvPr/>
        </p:nvSpPr>
        <p:spPr>
          <a:xfrm>
            <a:off x="18816865" y="2419706"/>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6" name="New shape"/>
          <p:cNvSpPr/>
          <p:nvPr/>
        </p:nvSpPr>
        <p:spPr>
          <a:xfrm>
            <a:off x="20543686" y="2419706"/>
            <a:ext cx="108484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7" name="New shape"/>
          <p:cNvSpPr/>
          <p:nvPr/>
        </p:nvSpPr>
        <p:spPr>
          <a:xfrm>
            <a:off x="15342921" y="2915260"/>
            <a:ext cx="6907257" cy="12700"/>
          </a:xfrm>
          <a:prstGeom prst="rect">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New shape"/>
          <p:cNvSpPr/>
          <p:nvPr/>
        </p:nvSpPr>
        <p:spPr>
          <a:xfrm>
            <a:off x="19852957" y="300118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65</a:t>
            </a:r>
          </a:p>
        </p:txBody>
      </p:sp>
      <p:sp>
        <p:nvSpPr>
          <p:cNvPr id="29" name="New shape"/>
          <p:cNvSpPr/>
          <p:nvPr/>
        </p:nvSpPr>
        <p:spPr>
          <a:xfrm>
            <a:off x="8509843" y="3052546"/>
            <a:ext cx="6604477"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are treated with respect.</a:t>
            </a:r>
          </a:p>
        </p:txBody>
      </p:sp>
      <p:sp>
        <p:nvSpPr>
          <p:cNvPr id="30" name="New shape"/>
          <p:cNvSpPr/>
          <p:nvPr/>
        </p:nvSpPr>
        <p:spPr>
          <a:xfrm>
            <a:off x="15342921" y="301127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New shape"/>
          <p:cNvSpPr/>
          <p:nvPr/>
        </p:nvSpPr>
        <p:spPr>
          <a:xfrm>
            <a:off x="17090059" y="301127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2" name="New shape"/>
          <p:cNvSpPr/>
          <p:nvPr/>
        </p:nvSpPr>
        <p:spPr>
          <a:xfrm>
            <a:off x="18816865" y="3011272"/>
            <a:ext cx="995449"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3" name="New shape"/>
          <p:cNvSpPr/>
          <p:nvPr/>
        </p:nvSpPr>
        <p:spPr>
          <a:xfrm>
            <a:off x="20633075" y="344187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76</a:t>
            </a:r>
          </a:p>
        </p:txBody>
      </p:sp>
      <p:sp>
        <p:nvSpPr>
          <p:cNvPr id="34" name="New shape"/>
          <p:cNvSpPr/>
          <p:nvPr/>
        </p:nvSpPr>
        <p:spPr>
          <a:xfrm>
            <a:off x="5955667" y="3493236"/>
            <a:ext cx="9158653"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are made to feel included and like they belong.</a:t>
            </a:r>
          </a:p>
        </p:txBody>
      </p:sp>
      <p:sp>
        <p:nvSpPr>
          <p:cNvPr id="35" name="New shape"/>
          <p:cNvSpPr/>
          <p:nvPr/>
        </p:nvSpPr>
        <p:spPr>
          <a:xfrm>
            <a:off x="15342921" y="345196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6" name="New shape"/>
          <p:cNvSpPr/>
          <p:nvPr/>
        </p:nvSpPr>
        <p:spPr>
          <a:xfrm>
            <a:off x="17090059" y="345196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New shape"/>
          <p:cNvSpPr/>
          <p:nvPr/>
        </p:nvSpPr>
        <p:spPr>
          <a:xfrm>
            <a:off x="18816865" y="345196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8" name="New shape"/>
          <p:cNvSpPr/>
          <p:nvPr/>
        </p:nvSpPr>
        <p:spPr>
          <a:xfrm>
            <a:off x="20543686" y="3451962"/>
            <a:ext cx="48753"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9" name="New shape"/>
          <p:cNvSpPr/>
          <p:nvPr/>
        </p:nvSpPr>
        <p:spPr>
          <a:xfrm>
            <a:off x="20909366" y="388256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80</a:t>
            </a:r>
          </a:p>
        </p:txBody>
      </p:sp>
      <p:sp>
        <p:nvSpPr>
          <p:cNvPr id="40" name="New shape"/>
          <p:cNvSpPr/>
          <p:nvPr/>
        </p:nvSpPr>
        <p:spPr>
          <a:xfrm>
            <a:off x="9204282" y="3933927"/>
            <a:ext cx="5910040"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Even subtle forms of discrimination are not tolerated.</a:t>
            </a:r>
          </a:p>
        </p:txBody>
      </p:sp>
      <p:sp>
        <p:nvSpPr>
          <p:cNvPr id="41" name="New shape"/>
          <p:cNvSpPr/>
          <p:nvPr/>
        </p:nvSpPr>
        <p:spPr>
          <a:xfrm>
            <a:off x="15342921" y="389265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2" name="New shape"/>
          <p:cNvSpPr/>
          <p:nvPr/>
        </p:nvSpPr>
        <p:spPr>
          <a:xfrm>
            <a:off x="17090059" y="389265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3" name="New shape"/>
          <p:cNvSpPr/>
          <p:nvPr/>
        </p:nvSpPr>
        <p:spPr>
          <a:xfrm>
            <a:off x="18816865" y="389265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4" name="New shape"/>
          <p:cNvSpPr/>
          <p:nvPr/>
        </p:nvSpPr>
        <p:spPr>
          <a:xfrm>
            <a:off x="20543686" y="3892652"/>
            <a:ext cx="325043"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5" name="New shape"/>
          <p:cNvSpPr/>
          <p:nvPr/>
        </p:nvSpPr>
        <p:spPr>
          <a:xfrm>
            <a:off x="21531019" y="432325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89</a:t>
            </a:r>
          </a:p>
        </p:txBody>
      </p:sp>
      <p:sp>
        <p:nvSpPr>
          <p:cNvPr id="46" name="New shape"/>
          <p:cNvSpPr/>
          <p:nvPr/>
        </p:nvSpPr>
        <p:spPr>
          <a:xfrm>
            <a:off x="8779185" y="4374617"/>
            <a:ext cx="6335135"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Our recruiting and hiring practices enhance our diversity.</a:t>
            </a:r>
          </a:p>
        </p:txBody>
      </p:sp>
      <p:sp>
        <p:nvSpPr>
          <p:cNvPr id="47" name="New shape"/>
          <p:cNvSpPr/>
          <p:nvPr/>
        </p:nvSpPr>
        <p:spPr>
          <a:xfrm>
            <a:off x="15342921" y="433334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8" name="New shape"/>
          <p:cNvSpPr/>
          <p:nvPr/>
        </p:nvSpPr>
        <p:spPr>
          <a:xfrm>
            <a:off x="17090059" y="433334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9" name="New shape"/>
          <p:cNvSpPr/>
          <p:nvPr/>
        </p:nvSpPr>
        <p:spPr>
          <a:xfrm>
            <a:off x="18816865" y="433334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0" name="New shape"/>
          <p:cNvSpPr/>
          <p:nvPr/>
        </p:nvSpPr>
        <p:spPr>
          <a:xfrm>
            <a:off x="20543686" y="4333342"/>
            <a:ext cx="946696"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1" name="New shape"/>
          <p:cNvSpPr/>
          <p:nvPr/>
        </p:nvSpPr>
        <p:spPr>
          <a:xfrm>
            <a:off x="21531019" y="476394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89</a:t>
            </a:r>
          </a:p>
        </p:txBody>
      </p:sp>
      <p:sp>
        <p:nvSpPr>
          <p:cNvPr id="52" name="New shape"/>
          <p:cNvSpPr/>
          <p:nvPr/>
        </p:nvSpPr>
        <p:spPr>
          <a:xfrm>
            <a:off x="3305289" y="4815307"/>
            <a:ext cx="11809032"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have fair and equal access to personal and professional development.</a:t>
            </a:r>
          </a:p>
        </p:txBody>
      </p:sp>
      <p:sp>
        <p:nvSpPr>
          <p:cNvPr id="53" name="New shape"/>
          <p:cNvSpPr/>
          <p:nvPr/>
        </p:nvSpPr>
        <p:spPr>
          <a:xfrm>
            <a:off x="15342921" y="4774031"/>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4" name="New shape"/>
          <p:cNvSpPr/>
          <p:nvPr/>
        </p:nvSpPr>
        <p:spPr>
          <a:xfrm>
            <a:off x="17090059" y="4774031"/>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5" name="New shape"/>
          <p:cNvSpPr/>
          <p:nvPr/>
        </p:nvSpPr>
        <p:spPr>
          <a:xfrm>
            <a:off x="18816865" y="4774031"/>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6" name="New shape"/>
          <p:cNvSpPr/>
          <p:nvPr/>
        </p:nvSpPr>
        <p:spPr>
          <a:xfrm>
            <a:off x="20543686" y="4774031"/>
            <a:ext cx="946696"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7" name="New shape"/>
          <p:cNvSpPr/>
          <p:nvPr/>
        </p:nvSpPr>
        <p:spPr>
          <a:xfrm>
            <a:off x="21047511" y="520463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82</a:t>
            </a:r>
          </a:p>
        </p:txBody>
      </p:sp>
      <p:sp>
        <p:nvSpPr>
          <p:cNvPr id="58" name="New shape"/>
          <p:cNvSpPr/>
          <p:nvPr/>
        </p:nvSpPr>
        <p:spPr>
          <a:xfrm>
            <a:off x="5886722" y="5255997"/>
            <a:ext cx="9227599"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have fair and equal opportunities for promotion.</a:t>
            </a:r>
          </a:p>
        </p:txBody>
      </p:sp>
      <p:sp>
        <p:nvSpPr>
          <p:cNvPr id="59" name="New shape"/>
          <p:cNvSpPr/>
          <p:nvPr/>
        </p:nvSpPr>
        <p:spPr>
          <a:xfrm>
            <a:off x="15342921" y="521472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0" name="New shape"/>
          <p:cNvSpPr/>
          <p:nvPr/>
        </p:nvSpPr>
        <p:spPr>
          <a:xfrm>
            <a:off x="17090059" y="521472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1" name="New shape"/>
          <p:cNvSpPr/>
          <p:nvPr/>
        </p:nvSpPr>
        <p:spPr>
          <a:xfrm>
            <a:off x="18816865" y="521472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2" name="New shape"/>
          <p:cNvSpPr/>
          <p:nvPr/>
        </p:nvSpPr>
        <p:spPr>
          <a:xfrm>
            <a:off x="20543686" y="5214722"/>
            <a:ext cx="463188"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3" name="New shape"/>
          <p:cNvSpPr/>
          <p:nvPr/>
        </p:nvSpPr>
        <p:spPr>
          <a:xfrm>
            <a:off x="21738236" y="564532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92</a:t>
            </a:r>
          </a:p>
        </p:txBody>
      </p:sp>
      <p:sp>
        <p:nvSpPr>
          <p:cNvPr id="64" name="New shape"/>
          <p:cNvSpPr/>
          <p:nvPr/>
        </p:nvSpPr>
        <p:spPr>
          <a:xfrm>
            <a:off x="9563236" y="5696687"/>
            <a:ext cx="5551085"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There is good support for learning about diversity.</a:t>
            </a:r>
          </a:p>
        </p:txBody>
      </p:sp>
      <p:sp>
        <p:nvSpPr>
          <p:cNvPr id="65" name="New shape"/>
          <p:cNvSpPr/>
          <p:nvPr/>
        </p:nvSpPr>
        <p:spPr>
          <a:xfrm>
            <a:off x="15342921" y="565541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6" name="New shape"/>
          <p:cNvSpPr/>
          <p:nvPr/>
        </p:nvSpPr>
        <p:spPr>
          <a:xfrm>
            <a:off x="17090059" y="565541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7" name="New shape"/>
          <p:cNvSpPr/>
          <p:nvPr/>
        </p:nvSpPr>
        <p:spPr>
          <a:xfrm>
            <a:off x="18816865" y="565541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8" name="New shape"/>
          <p:cNvSpPr/>
          <p:nvPr/>
        </p:nvSpPr>
        <p:spPr>
          <a:xfrm>
            <a:off x="20543686" y="5655412"/>
            <a:ext cx="115391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9" name="New shape"/>
          <p:cNvSpPr/>
          <p:nvPr/>
        </p:nvSpPr>
        <p:spPr>
          <a:xfrm>
            <a:off x="21669164" y="608601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91</a:t>
            </a:r>
          </a:p>
        </p:txBody>
      </p:sp>
      <p:sp>
        <p:nvSpPr>
          <p:cNvPr id="70" name="New shape"/>
          <p:cNvSpPr/>
          <p:nvPr/>
        </p:nvSpPr>
        <p:spPr>
          <a:xfrm>
            <a:off x="11450232" y="6137377"/>
            <a:ext cx="3664088"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We can be proud of our diversity.</a:t>
            </a:r>
          </a:p>
        </p:txBody>
      </p:sp>
      <p:sp>
        <p:nvSpPr>
          <p:cNvPr id="71" name="New shape"/>
          <p:cNvSpPr/>
          <p:nvPr/>
        </p:nvSpPr>
        <p:spPr>
          <a:xfrm>
            <a:off x="15342921" y="6096103"/>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2" name="New shape"/>
          <p:cNvSpPr/>
          <p:nvPr/>
        </p:nvSpPr>
        <p:spPr>
          <a:xfrm>
            <a:off x="17090059" y="609610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3" name="New shape"/>
          <p:cNvSpPr/>
          <p:nvPr/>
        </p:nvSpPr>
        <p:spPr>
          <a:xfrm>
            <a:off x="18816865" y="609610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4" name="New shape"/>
          <p:cNvSpPr/>
          <p:nvPr/>
        </p:nvSpPr>
        <p:spPr>
          <a:xfrm>
            <a:off x="20543686" y="6096103"/>
            <a:ext cx="108484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5" name="New shape"/>
          <p:cNvSpPr/>
          <p:nvPr/>
        </p:nvSpPr>
        <p:spPr>
          <a:xfrm>
            <a:off x="21669164" y="6526709"/>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91</a:t>
            </a:r>
          </a:p>
        </p:txBody>
      </p:sp>
      <p:sp>
        <p:nvSpPr>
          <p:cNvPr id="76" name="New shape"/>
          <p:cNvSpPr/>
          <p:nvPr/>
        </p:nvSpPr>
        <p:spPr>
          <a:xfrm>
            <a:off x="7820568" y="6578067"/>
            <a:ext cx="7293752"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Leaders are committed to diversity and inclusion as top priorities.</a:t>
            </a:r>
          </a:p>
        </p:txBody>
      </p:sp>
      <p:sp>
        <p:nvSpPr>
          <p:cNvPr id="77" name="New shape"/>
          <p:cNvSpPr/>
          <p:nvPr/>
        </p:nvSpPr>
        <p:spPr>
          <a:xfrm>
            <a:off x="15342921" y="6536793"/>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8" name="New shape"/>
          <p:cNvSpPr/>
          <p:nvPr/>
        </p:nvSpPr>
        <p:spPr>
          <a:xfrm>
            <a:off x="17090059" y="653679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9" name="New shape"/>
          <p:cNvSpPr/>
          <p:nvPr/>
        </p:nvSpPr>
        <p:spPr>
          <a:xfrm>
            <a:off x="18816865" y="653679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0" name="New shape"/>
          <p:cNvSpPr/>
          <p:nvPr/>
        </p:nvSpPr>
        <p:spPr>
          <a:xfrm>
            <a:off x="20543686" y="6536793"/>
            <a:ext cx="108484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1" name="New shape"/>
          <p:cNvSpPr/>
          <p:nvPr/>
        </p:nvSpPr>
        <p:spPr>
          <a:xfrm>
            <a:off x="21461946" y="6967399"/>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88</a:t>
            </a:r>
          </a:p>
        </p:txBody>
      </p:sp>
      <p:sp>
        <p:nvSpPr>
          <p:cNvPr id="82" name="New shape"/>
          <p:cNvSpPr/>
          <p:nvPr/>
        </p:nvSpPr>
        <p:spPr>
          <a:xfrm>
            <a:off x="8899289" y="7018758"/>
            <a:ext cx="6215032"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We do a good job of rewarding positive diversity efforts.</a:t>
            </a:r>
          </a:p>
        </p:txBody>
      </p:sp>
      <p:sp>
        <p:nvSpPr>
          <p:cNvPr id="83" name="New shape"/>
          <p:cNvSpPr/>
          <p:nvPr/>
        </p:nvSpPr>
        <p:spPr>
          <a:xfrm>
            <a:off x="15342921" y="6977483"/>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4" name="New shape"/>
          <p:cNvSpPr/>
          <p:nvPr/>
        </p:nvSpPr>
        <p:spPr>
          <a:xfrm>
            <a:off x="17090059" y="697748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5" name="New shape"/>
          <p:cNvSpPr/>
          <p:nvPr/>
        </p:nvSpPr>
        <p:spPr>
          <a:xfrm>
            <a:off x="18816865" y="697748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6" name="New shape"/>
          <p:cNvSpPr/>
          <p:nvPr/>
        </p:nvSpPr>
        <p:spPr>
          <a:xfrm>
            <a:off x="20543686" y="6977483"/>
            <a:ext cx="877623"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7" name="New shape"/>
          <p:cNvSpPr/>
          <p:nvPr/>
        </p:nvSpPr>
        <p:spPr>
          <a:xfrm>
            <a:off x="15342921" y="7486499"/>
            <a:ext cx="6907257" cy="38100"/>
          </a:xfrm>
          <a:prstGeom prst="rect">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8" name="New shape"/>
          <p:cNvSpPr/>
          <p:nvPr/>
        </p:nvSpPr>
        <p:spPr>
          <a:xfrm>
            <a:off x="16097300" y="7575399"/>
            <a:ext cx="218059"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1</a:t>
            </a:r>
            <a:r>
              <a:rPr sz="1600" b="0" i="0" u="none" spc="0" baseline="50000">
                <a:solidFill>
                  <a:srgbClr val="000000"/>
                </a:solidFill>
                <a:latin typeface="Arial" pitchFamily="34" charset="0"/>
              </a:rPr>
              <a:t>st</a:t>
            </a:r>
          </a:p>
        </p:txBody>
      </p:sp>
      <p:sp>
        <p:nvSpPr>
          <p:cNvPr id="89" name="New shape"/>
          <p:cNvSpPr/>
          <p:nvPr/>
        </p:nvSpPr>
        <p:spPr>
          <a:xfrm>
            <a:off x="14802980" y="7575399"/>
            <a:ext cx="917130" cy="2154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400" b="1" i="0" u="none" spc="0">
                <a:solidFill>
                  <a:srgbClr val="000000"/>
                </a:solidFill>
                <a:latin typeface="Arial" pitchFamily="34" charset="0"/>
              </a:rPr>
              <a:t>QUARTILE</a:t>
            </a:r>
          </a:p>
        </p:txBody>
      </p:sp>
      <p:sp>
        <p:nvSpPr>
          <p:cNvPr id="90" name="New shape"/>
          <p:cNvSpPr/>
          <p:nvPr/>
        </p:nvSpPr>
        <p:spPr>
          <a:xfrm>
            <a:off x="15285771"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1" name="New shape"/>
          <p:cNvSpPr/>
          <p:nvPr/>
        </p:nvSpPr>
        <p:spPr>
          <a:xfrm>
            <a:off x="17800864" y="7575399"/>
            <a:ext cx="264557"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2</a:t>
            </a:r>
            <a:r>
              <a:rPr sz="1600" b="0" i="0" u="none" spc="0" baseline="50000">
                <a:solidFill>
                  <a:srgbClr val="000000"/>
                </a:solidFill>
                <a:latin typeface="Arial" pitchFamily="34" charset="0"/>
              </a:rPr>
              <a:t>nd</a:t>
            </a:r>
          </a:p>
        </p:txBody>
      </p:sp>
      <p:sp>
        <p:nvSpPr>
          <p:cNvPr id="92" name="New shape"/>
          <p:cNvSpPr/>
          <p:nvPr/>
        </p:nvSpPr>
        <p:spPr>
          <a:xfrm>
            <a:off x="17012585"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3" name="New shape"/>
          <p:cNvSpPr/>
          <p:nvPr/>
        </p:nvSpPr>
        <p:spPr>
          <a:xfrm>
            <a:off x="19542909" y="7575399"/>
            <a:ext cx="234093"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3</a:t>
            </a:r>
            <a:r>
              <a:rPr sz="1600" b="0" i="0" u="none" spc="0" baseline="50000">
                <a:solidFill>
                  <a:srgbClr val="000000"/>
                </a:solidFill>
                <a:latin typeface="Arial" pitchFamily="34" charset="0"/>
              </a:rPr>
              <a:t>rd</a:t>
            </a:r>
          </a:p>
        </p:txBody>
      </p:sp>
      <p:sp>
        <p:nvSpPr>
          <p:cNvPr id="94" name="New shape"/>
          <p:cNvSpPr/>
          <p:nvPr/>
        </p:nvSpPr>
        <p:spPr>
          <a:xfrm>
            <a:off x="18739399"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5" name="New shape"/>
          <p:cNvSpPr/>
          <p:nvPr/>
        </p:nvSpPr>
        <p:spPr>
          <a:xfrm>
            <a:off x="21273732" y="7575399"/>
            <a:ext cx="226076"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4</a:t>
            </a:r>
            <a:r>
              <a:rPr sz="1600" b="0" i="0" u="none" spc="0" baseline="50000">
                <a:solidFill>
                  <a:srgbClr val="000000"/>
                </a:solidFill>
                <a:latin typeface="Arial" pitchFamily="34" charset="0"/>
              </a:rPr>
              <a:t>th</a:t>
            </a:r>
          </a:p>
        </p:txBody>
      </p:sp>
      <p:sp>
        <p:nvSpPr>
          <p:cNvPr id="96" name="New shape"/>
          <p:cNvSpPr/>
          <p:nvPr/>
        </p:nvSpPr>
        <p:spPr>
          <a:xfrm>
            <a:off x="20466213"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7" name="New shape"/>
          <p:cNvSpPr/>
          <p:nvPr/>
        </p:nvSpPr>
        <p:spPr>
          <a:xfrm>
            <a:off x="22193027"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8" name="New shape"/>
          <p:cNvSpPr/>
          <p:nvPr/>
        </p:nvSpPr>
        <p:spPr>
          <a:xfrm>
            <a:off x="1016000" y="1804213"/>
            <a:ext cx="2065147" cy="277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800" b="0" i="1" u="none" spc="0">
                <a:solidFill>
                  <a:srgbClr val="000000"/>
                </a:solidFill>
                <a:latin typeface="Arial" pitchFamily="34" charset="0"/>
              </a:rPr>
              <a:t>In this organization...</a:t>
            </a:r>
          </a:p>
        </p:txBody>
      </p:sp>
      <p:pic>
        <p:nvPicPr>
          <p:cNvPr id="99" name="Picture 2" descr="Generic Logo Images – Browse 25,927 Stock Photos, Vectors ...">
            <a:extLst>
              <a:ext uri="{FF2B5EF4-FFF2-40B4-BE49-F238E27FC236}">
                <a16:creationId xmlns:a16="http://schemas.microsoft.com/office/drawing/2014/main" id="{6282635D-0056-CCB7-899A-011FF0B2466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00" t="23333" r="21999" b="20411"/>
          <a:stretch/>
        </p:blipFill>
        <p:spPr bwMode="auto">
          <a:xfrm>
            <a:off x="21305837" y="-4782"/>
            <a:ext cx="1578807" cy="9515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101600" y="101600"/>
            <a:ext cx="6438753"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a:solidFill>
                  <a:srgbClr val="000000"/>
                </a:solidFill>
                <a:latin typeface="Arial" pitchFamily="34" charset="0"/>
              </a:rPr>
              <a:t>Top Cultural Drivers of Diversity &amp; Inclusion</a:t>
            </a:r>
          </a:p>
        </p:txBody>
      </p:sp>
      <p:sp>
        <p:nvSpPr>
          <p:cNvPr id="4" name="New shape"/>
          <p:cNvSpPr/>
          <p:nvPr/>
        </p:nvSpPr>
        <p:spPr>
          <a:xfrm>
            <a:off x="101600" y="476098"/>
            <a:ext cx="6438753" cy="127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101600" y="514198"/>
            <a:ext cx="7158668"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dirty="0">
                <a:solidFill>
                  <a:srgbClr val="000000"/>
                </a:solidFill>
                <a:latin typeface="Arial" pitchFamily="34" charset="0"/>
              </a:rPr>
              <a:t>2021: Two or more races (Not Hispanic or Latino)</a:t>
            </a:r>
          </a:p>
        </p:txBody>
      </p:sp>
      <p:sp>
        <p:nvSpPr>
          <p:cNvPr id="6" name="New shape"/>
          <p:cNvSpPr/>
          <p:nvPr/>
        </p:nvSpPr>
        <p:spPr>
          <a:xfrm>
            <a:off x="330200" y="1048715"/>
            <a:ext cx="22059900" cy="822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l"/>
            <a:r>
              <a:rPr sz="1800" b="0" i="0" u="none" spc="0">
                <a:solidFill>
                  <a:srgbClr val="000000"/>
                </a:solidFill>
                <a:latin typeface="Arial" pitchFamily="34" charset="0"/>
              </a:rPr>
              <a:t>We've identified cultural behaviors and values driving Diversity &amp; Inclusion that may provide unique points of leverage for your transformation. *Improve* items are your Cultural Drivers with the most opportunity to progress. *Monitor* items may not have as much area for growth as your Improve items, but they are unique Cultural Drivers that can help prioritize actions in your transformation journey. *Sustain* items are your cultural strengths driving Diversity &amp; Inclusion that you can leverage to drive change.</a:t>
            </a:r>
          </a:p>
        </p:txBody>
      </p:sp>
      <p:graphicFrame>
        <p:nvGraphicFramePr>
          <p:cNvPr id="7" name="New Table"/>
          <p:cNvGraphicFramePr>
            <a:graphicFrameLocks noGrp="1"/>
          </p:cNvGraphicFramePr>
          <p:nvPr/>
        </p:nvGraphicFramePr>
        <p:xfrm>
          <a:off x="317500" y="2151075"/>
          <a:ext cx="14478000" cy="8293100"/>
        </p:xfrm>
        <a:graphic>
          <a:graphicData uri="http://schemas.openxmlformats.org/drawingml/2006/table">
            <a:tbl>
              <a:tblPr bandRow="1">
                <a:tableStyleId>{5C22544A-7EE6-4342-B048-85BDC9FD1C3A}</a:tableStyleId>
              </a:tblPr>
              <a:tblGrid>
                <a:gridCol w="2286000">
                  <a:extLst>
                    <a:ext uri="{9D8B030D-6E8A-4147-A177-3AD203B41FA5}">
                      <a16:colId xmlns:a16="http://schemas.microsoft.com/office/drawing/2014/main" val="20000"/>
                    </a:ext>
                  </a:extLst>
                </a:gridCol>
                <a:gridCol w="7937500">
                  <a:extLst>
                    <a:ext uri="{9D8B030D-6E8A-4147-A177-3AD203B41FA5}">
                      <a16:colId xmlns:a16="http://schemas.microsoft.com/office/drawing/2014/main" val="20001"/>
                    </a:ext>
                  </a:extLst>
                </a:gridCol>
                <a:gridCol w="1460500">
                  <a:extLst>
                    <a:ext uri="{9D8B030D-6E8A-4147-A177-3AD203B41FA5}">
                      <a16:colId xmlns:a16="http://schemas.microsoft.com/office/drawing/2014/main" val="20002"/>
                    </a:ext>
                  </a:extLst>
                </a:gridCol>
                <a:gridCol w="2794000">
                  <a:extLst>
                    <a:ext uri="{9D8B030D-6E8A-4147-A177-3AD203B41FA5}">
                      <a16:colId xmlns:a16="http://schemas.microsoft.com/office/drawing/2014/main" val="20003"/>
                    </a:ext>
                  </a:extLst>
                </a:gridCol>
              </a:tblGrid>
              <a:tr h="469900">
                <a:tc>
                  <a:txBody>
                    <a:bodyPr/>
                    <a:lstStyle/>
                    <a:p>
                      <a:pPr algn="ctr"/>
                      <a:r>
                        <a:rPr sz="1800" b="1">
                          <a:solidFill>
                            <a:srgbClr val="000000"/>
                          </a:solidFill>
                          <a:latin typeface="Arial" pitchFamily="34" charset="0"/>
                        </a:rPr>
                        <a:t>Culture Index</a:t>
                      </a:r>
                    </a:p>
                  </a:txBody>
                  <a:tcPr anchor="ctr">
                    <a:solidFill>
                      <a:srgbClr val="E5E6E7"/>
                    </a:solidFill>
                  </a:tcPr>
                </a:tc>
                <a:tc>
                  <a:txBody>
                    <a:bodyPr/>
                    <a:lstStyle/>
                    <a:p>
                      <a:pPr algn="ctr"/>
                      <a:r>
                        <a:rPr sz="1800" b="1">
                          <a:solidFill>
                            <a:srgbClr val="000000"/>
                          </a:solidFill>
                          <a:latin typeface="Arial" pitchFamily="34" charset="0"/>
                        </a:rPr>
                        <a:t>Cultural Drivers of Diversity &amp; Inclusion to *Improve*</a:t>
                      </a:r>
                    </a:p>
                  </a:txBody>
                  <a:tcPr anchor="ctr">
                    <a:solidFill>
                      <a:srgbClr val="E5E6E7"/>
                    </a:solidFill>
                  </a:tcPr>
                </a:tc>
                <a:tc>
                  <a:txBody>
                    <a:bodyPr/>
                    <a:lstStyle/>
                    <a:p>
                      <a:pPr algn="ctr"/>
                      <a:r>
                        <a:rPr sz="1800" b="1">
                          <a:solidFill>
                            <a:srgbClr val="000000"/>
                          </a:solidFill>
                          <a:latin typeface="Arial" pitchFamily="34" charset="0"/>
                        </a:rPr>
                        <a:t>Correlation</a:t>
                      </a:r>
                    </a:p>
                  </a:txBody>
                  <a:tcPr anchor="ctr">
                    <a:solidFill>
                      <a:srgbClr val="E5E6E7"/>
                    </a:solidFill>
                  </a:tcPr>
                </a:tc>
                <a:tc>
                  <a:txBody>
                    <a:bodyPr/>
                    <a:lstStyle/>
                    <a:p>
                      <a:pPr algn="ctr"/>
                      <a:r>
                        <a:rPr sz="1800" b="1">
                          <a:solidFill>
                            <a:srgbClr val="000000"/>
                          </a:solidFill>
                          <a:latin typeface="Arial" pitchFamily="34" charset="0"/>
                        </a:rPr>
                        <a:t>Benchmark Percentile</a:t>
                      </a:r>
                    </a:p>
                  </a:txBody>
                  <a:tcPr anchor="ctr">
                    <a:solidFill>
                      <a:srgbClr val="E5E6E7"/>
                    </a:solidFill>
                  </a:tcPr>
                </a:tc>
                <a:extLst>
                  <a:ext uri="{0D108BD9-81ED-4DB2-BD59-A6C34878D82A}">
                    <a16:rowId xmlns:a16="http://schemas.microsoft.com/office/drawing/2014/main" val="10000"/>
                  </a:ext>
                </a:extLst>
              </a:tr>
              <a:tr h="647700">
                <a:tc>
                  <a:txBody>
                    <a:bodyPr/>
                    <a:lstStyle/>
                    <a:p>
                      <a:pPr algn="ctr"/>
                      <a:r>
                        <a:rPr sz="1800" b="1">
                          <a:solidFill>
                            <a:srgbClr val="000000"/>
                          </a:solidFill>
                          <a:latin typeface="Arial" pitchFamily="34" charset="0"/>
                        </a:rPr>
                        <a:t>Core Values</a:t>
                      </a:r>
                    </a:p>
                  </a:txBody>
                  <a:tcPr anchor="ctr">
                    <a:solidFill>
                      <a:srgbClr val="F5D540"/>
                    </a:solidFill>
                  </a:tcPr>
                </a:tc>
                <a:tc>
                  <a:txBody>
                    <a:bodyPr/>
                    <a:lstStyle/>
                    <a:p>
                      <a:pPr algn="l"/>
                      <a:r>
                        <a:rPr sz="1800" b="0">
                          <a:solidFill>
                            <a:srgbClr val="000000"/>
                          </a:solidFill>
                          <a:latin typeface="Arial" pitchFamily="34" charset="0"/>
                        </a:rPr>
                        <a:t>There is an ethical code that guides our behavior and tells us right from wrong.</a:t>
                      </a:r>
                    </a:p>
                  </a:txBody>
                  <a:tcPr anchor="ctr">
                    <a:solidFill>
                      <a:srgbClr val="FFFFFF"/>
                    </a:solidFill>
                  </a:tcPr>
                </a:tc>
                <a:tc>
                  <a:txBody>
                    <a:bodyPr/>
                    <a:lstStyle/>
                    <a:p>
                      <a:pPr algn="ctr"/>
                      <a:r>
                        <a:rPr sz="1800" b="0">
                          <a:solidFill>
                            <a:srgbClr val="000000"/>
                          </a:solidFill>
                          <a:latin typeface="Arial" pitchFamily="34" charset="0"/>
                        </a:rPr>
                        <a:t>0.64</a:t>
                      </a:r>
                    </a:p>
                  </a:txBody>
                  <a:tcPr anchor="ctr">
                    <a:solidFill>
                      <a:srgbClr val="FFFFFF"/>
                    </a:solidFill>
                  </a:tcPr>
                </a:tc>
                <a:tc>
                  <a:txBody>
                    <a:bodyPr/>
                    <a:lstStyle/>
                    <a:p>
                      <a:pPr algn="ctr"/>
                      <a:r>
                        <a:rPr sz="1800" b="0">
                          <a:solidFill>
                            <a:srgbClr val="000000"/>
                          </a:solidFill>
                          <a:latin typeface="Arial" pitchFamily="34" charset="0"/>
                        </a:rPr>
                        <a:t>81</a:t>
                      </a:r>
                    </a:p>
                  </a:txBody>
                  <a:tcPr anchor="ctr">
                    <a:solidFill>
                      <a:srgbClr val="FFFFFF"/>
                    </a:solidFill>
                  </a:tcPr>
                </a:tc>
                <a:extLst>
                  <a:ext uri="{0D108BD9-81ED-4DB2-BD59-A6C34878D82A}">
                    <a16:rowId xmlns:a16="http://schemas.microsoft.com/office/drawing/2014/main" val="10001"/>
                  </a:ext>
                </a:extLst>
              </a:tr>
              <a:tr h="647700">
                <a:tc>
                  <a:txBody>
                    <a:bodyPr/>
                    <a:lstStyle/>
                    <a:p>
                      <a:pPr algn="ctr"/>
                      <a:r>
                        <a:rPr sz="1800" b="1">
                          <a:solidFill>
                            <a:srgbClr val="FFFFFF"/>
                          </a:solidFill>
                          <a:latin typeface="Arial" pitchFamily="34" charset="0"/>
                        </a:rPr>
                        <a:t>Team Orientation</a:t>
                      </a:r>
                    </a:p>
                  </a:txBody>
                  <a:tcPr anchor="ctr">
                    <a:solidFill>
                      <a:srgbClr val="669C4D"/>
                    </a:solidFill>
                  </a:tcPr>
                </a:tc>
                <a:tc>
                  <a:txBody>
                    <a:bodyPr/>
                    <a:lstStyle/>
                    <a:p>
                      <a:pPr algn="l"/>
                      <a:r>
                        <a:rPr sz="1800" b="0">
                          <a:solidFill>
                            <a:srgbClr val="000000"/>
                          </a:solidFill>
                          <a:latin typeface="Arial" pitchFamily="34" charset="0"/>
                        </a:rPr>
                        <a:t>Cooperation across different parts of the organization is actively encouraged.</a:t>
                      </a:r>
                    </a:p>
                  </a:txBody>
                  <a:tcPr anchor="ctr">
                    <a:solidFill>
                      <a:srgbClr val="FFFFFF"/>
                    </a:solidFill>
                  </a:tcPr>
                </a:tc>
                <a:tc>
                  <a:txBody>
                    <a:bodyPr/>
                    <a:lstStyle/>
                    <a:p>
                      <a:pPr algn="ctr"/>
                      <a:r>
                        <a:rPr sz="1800" b="0">
                          <a:solidFill>
                            <a:srgbClr val="000000"/>
                          </a:solidFill>
                          <a:latin typeface="Arial" pitchFamily="34" charset="0"/>
                        </a:rPr>
                        <a:t>0.58</a:t>
                      </a:r>
                    </a:p>
                  </a:txBody>
                  <a:tcPr anchor="ctr">
                    <a:solidFill>
                      <a:srgbClr val="FFFFFF"/>
                    </a:solidFill>
                  </a:tcPr>
                </a:tc>
                <a:tc>
                  <a:txBody>
                    <a:bodyPr/>
                    <a:lstStyle/>
                    <a:p>
                      <a:pPr algn="ctr"/>
                      <a:r>
                        <a:rPr sz="1800" b="0">
                          <a:solidFill>
                            <a:srgbClr val="000000"/>
                          </a:solidFill>
                          <a:latin typeface="Arial" pitchFamily="34" charset="0"/>
                        </a:rPr>
                        <a:t>94</a:t>
                      </a:r>
                    </a:p>
                  </a:txBody>
                  <a:tcPr anchor="ctr">
                    <a:solidFill>
                      <a:srgbClr val="FFFFFF"/>
                    </a:solidFill>
                  </a:tcPr>
                </a:tc>
                <a:extLst>
                  <a:ext uri="{0D108BD9-81ED-4DB2-BD59-A6C34878D82A}">
                    <a16:rowId xmlns:a16="http://schemas.microsoft.com/office/drawing/2014/main" val="10002"/>
                  </a:ext>
                </a:extLst>
              </a:tr>
              <a:tr h="647700">
                <a:tc>
                  <a:txBody>
                    <a:bodyPr/>
                    <a:lstStyle/>
                    <a:p>
                      <a:pPr algn="ctr"/>
                      <a:r>
                        <a:rPr sz="1800" b="1">
                          <a:solidFill>
                            <a:srgbClr val="000000"/>
                          </a:solidFill>
                          <a:latin typeface="Arial" pitchFamily="34" charset="0"/>
                        </a:rPr>
                        <a:t>Coordination &amp; Integration</a:t>
                      </a:r>
                    </a:p>
                  </a:txBody>
                  <a:tcPr anchor="ctr">
                    <a:solidFill>
                      <a:srgbClr val="F5D540"/>
                    </a:solidFill>
                  </a:tcPr>
                </a:tc>
                <a:tc>
                  <a:txBody>
                    <a:bodyPr/>
                    <a:lstStyle/>
                    <a:p>
                      <a:pPr algn="l"/>
                      <a:r>
                        <a:rPr sz="1800" b="0">
                          <a:solidFill>
                            <a:srgbClr val="000000"/>
                          </a:solidFill>
                          <a:latin typeface="Arial" pitchFamily="34" charset="0"/>
                        </a:rPr>
                        <a:t>Our approach to doing business is very consistent and predictable.</a:t>
                      </a:r>
                    </a:p>
                  </a:txBody>
                  <a:tcPr anchor="ctr">
                    <a:solidFill>
                      <a:srgbClr val="FFFFFF"/>
                    </a:solidFill>
                  </a:tcPr>
                </a:tc>
                <a:tc>
                  <a:txBody>
                    <a:bodyPr/>
                    <a:lstStyle/>
                    <a:p>
                      <a:pPr algn="ctr"/>
                      <a:r>
                        <a:rPr sz="1800" b="0">
                          <a:solidFill>
                            <a:srgbClr val="000000"/>
                          </a:solidFill>
                          <a:latin typeface="Arial" pitchFamily="34" charset="0"/>
                        </a:rPr>
                        <a:t>0.58</a:t>
                      </a:r>
                    </a:p>
                  </a:txBody>
                  <a:tcPr anchor="ctr">
                    <a:solidFill>
                      <a:srgbClr val="FFFFFF"/>
                    </a:solidFill>
                  </a:tcPr>
                </a:tc>
                <a:tc>
                  <a:txBody>
                    <a:bodyPr/>
                    <a:lstStyle/>
                    <a:p>
                      <a:pPr algn="ctr"/>
                      <a:r>
                        <a:rPr sz="1800" b="0">
                          <a:solidFill>
                            <a:srgbClr val="000000"/>
                          </a:solidFill>
                          <a:latin typeface="Arial" pitchFamily="34" charset="0"/>
                        </a:rPr>
                        <a:t>92</a:t>
                      </a:r>
                    </a:p>
                  </a:txBody>
                  <a:tcPr anchor="ctr">
                    <a:solidFill>
                      <a:srgbClr val="FFFFFF"/>
                    </a:solidFill>
                  </a:tcPr>
                </a:tc>
                <a:extLst>
                  <a:ext uri="{0D108BD9-81ED-4DB2-BD59-A6C34878D82A}">
                    <a16:rowId xmlns:a16="http://schemas.microsoft.com/office/drawing/2014/main" val="10003"/>
                  </a:ext>
                </a:extLst>
              </a:tr>
              <a:tr h="203200">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extLst>
                  <a:ext uri="{0D108BD9-81ED-4DB2-BD59-A6C34878D82A}">
                    <a16:rowId xmlns:a16="http://schemas.microsoft.com/office/drawing/2014/main" val="10004"/>
                  </a:ext>
                </a:extLst>
              </a:tr>
              <a:tr h="469900">
                <a:tc>
                  <a:txBody>
                    <a:bodyPr/>
                    <a:lstStyle/>
                    <a:p>
                      <a:pPr algn="ctr"/>
                      <a:r>
                        <a:rPr sz="1800" b="1">
                          <a:solidFill>
                            <a:srgbClr val="000000"/>
                          </a:solidFill>
                          <a:latin typeface="Arial" pitchFamily="34" charset="0"/>
                        </a:rPr>
                        <a:t>Culture Index</a:t>
                      </a:r>
                    </a:p>
                  </a:txBody>
                  <a:tcPr anchor="ctr">
                    <a:solidFill>
                      <a:srgbClr val="E5E6E7"/>
                    </a:solidFill>
                  </a:tcPr>
                </a:tc>
                <a:tc>
                  <a:txBody>
                    <a:bodyPr/>
                    <a:lstStyle/>
                    <a:p>
                      <a:pPr algn="ctr"/>
                      <a:r>
                        <a:rPr sz="1800" b="1">
                          <a:solidFill>
                            <a:srgbClr val="000000"/>
                          </a:solidFill>
                          <a:latin typeface="Arial" pitchFamily="34" charset="0"/>
                        </a:rPr>
                        <a:t>Cultural Drivers of Diversity &amp; Inclusion to *Monitor*</a:t>
                      </a:r>
                    </a:p>
                  </a:txBody>
                  <a:tcPr anchor="ctr">
                    <a:solidFill>
                      <a:srgbClr val="E5E6E7"/>
                    </a:solidFill>
                  </a:tcPr>
                </a:tc>
                <a:tc>
                  <a:txBody>
                    <a:bodyPr/>
                    <a:lstStyle/>
                    <a:p>
                      <a:pPr algn="ctr"/>
                      <a:r>
                        <a:rPr sz="1800" b="1">
                          <a:solidFill>
                            <a:srgbClr val="000000"/>
                          </a:solidFill>
                          <a:latin typeface="Arial" pitchFamily="34" charset="0"/>
                        </a:rPr>
                        <a:t>Correlation</a:t>
                      </a:r>
                    </a:p>
                  </a:txBody>
                  <a:tcPr anchor="ctr">
                    <a:solidFill>
                      <a:srgbClr val="E5E6E7"/>
                    </a:solidFill>
                  </a:tcPr>
                </a:tc>
                <a:tc>
                  <a:txBody>
                    <a:bodyPr/>
                    <a:lstStyle/>
                    <a:p>
                      <a:pPr algn="ctr"/>
                      <a:r>
                        <a:rPr sz="1800" b="1">
                          <a:solidFill>
                            <a:srgbClr val="000000"/>
                          </a:solidFill>
                          <a:latin typeface="Arial" pitchFamily="34" charset="0"/>
                        </a:rPr>
                        <a:t>Benchmark Percentile</a:t>
                      </a:r>
                    </a:p>
                  </a:txBody>
                  <a:tcPr anchor="ctr">
                    <a:solidFill>
                      <a:srgbClr val="E5E6E7"/>
                    </a:solidFill>
                  </a:tcPr>
                </a:tc>
                <a:extLst>
                  <a:ext uri="{0D108BD9-81ED-4DB2-BD59-A6C34878D82A}">
                    <a16:rowId xmlns:a16="http://schemas.microsoft.com/office/drawing/2014/main" val="10005"/>
                  </a:ext>
                </a:extLst>
              </a:tr>
              <a:tr h="647700">
                <a:tc>
                  <a:txBody>
                    <a:bodyPr/>
                    <a:lstStyle/>
                    <a:p>
                      <a:pPr algn="ctr"/>
                      <a:r>
                        <a:rPr sz="1800" b="1">
                          <a:solidFill>
                            <a:srgbClr val="FFFFFF"/>
                          </a:solidFill>
                          <a:latin typeface="Arial" pitchFamily="34" charset="0"/>
                        </a:rPr>
                        <a:t>Vision</a:t>
                      </a:r>
                    </a:p>
                  </a:txBody>
                  <a:tcPr anchor="ctr">
                    <a:solidFill>
                      <a:srgbClr val="CE3E2B"/>
                    </a:solidFill>
                  </a:tcPr>
                </a:tc>
                <a:tc>
                  <a:txBody>
                    <a:bodyPr/>
                    <a:lstStyle/>
                    <a:p>
                      <a:pPr algn="l"/>
                      <a:r>
                        <a:rPr sz="1800" b="0">
                          <a:solidFill>
                            <a:srgbClr val="000000"/>
                          </a:solidFill>
                          <a:latin typeface="Arial" pitchFamily="34" charset="0"/>
                        </a:rPr>
                        <a:t>Our vision creates excitement and motivation for our employees.</a:t>
                      </a:r>
                    </a:p>
                  </a:txBody>
                  <a:tcPr anchor="ctr">
                    <a:solidFill>
                      <a:srgbClr val="FFFFFF"/>
                    </a:solidFill>
                  </a:tcPr>
                </a:tc>
                <a:tc>
                  <a:txBody>
                    <a:bodyPr/>
                    <a:lstStyle/>
                    <a:p>
                      <a:pPr algn="ctr"/>
                      <a:r>
                        <a:rPr sz="1800" b="0">
                          <a:solidFill>
                            <a:srgbClr val="000000"/>
                          </a:solidFill>
                          <a:latin typeface="Arial" pitchFamily="34" charset="0"/>
                        </a:rPr>
                        <a:t>0.67</a:t>
                      </a:r>
                    </a:p>
                  </a:txBody>
                  <a:tcPr anchor="ctr">
                    <a:solidFill>
                      <a:srgbClr val="FFFFFF"/>
                    </a:solidFill>
                  </a:tcPr>
                </a:tc>
                <a:tc>
                  <a:txBody>
                    <a:bodyPr/>
                    <a:lstStyle/>
                    <a:p>
                      <a:pPr algn="ctr"/>
                      <a:r>
                        <a:rPr sz="1800" b="0">
                          <a:solidFill>
                            <a:srgbClr val="000000"/>
                          </a:solidFill>
                          <a:latin typeface="Arial" pitchFamily="34" charset="0"/>
                        </a:rPr>
                        <a:t>95</a:t>
                      </a:r>
                    </a:p>
                  </a:txBody>
                  <a:tcPr anchor="ctr">
                    <a:solidFill>
                      <a:srgbClr val="FFFFFF"/>
                    </a:solidFill>
                  </a:tcPr>
                </a:tc>
                <a:extLst>
                  <a:ext uri="{0D108BD9-81ED-4DB2-BD59-A6C34878D82A}">
                    <a16:rowId xmlns:a16="http://schemas.microsoft.com/office/drawing/2014/main" val="10006"/>
                  </a:ext>
                </a:extLst>
              </a:tr>
              <a:tr h="647700">
                <a:tc>
                  <a:txBody>
                    <a:bodyPr/>
                    <a:lstStyle/>
                    <a:p>
                      <a:pPr algn="ctr"/>
                      <a:r>
                        <a:rPr sz="1800" b="1">
                          <a:solidFill>
                            <a:srgbClr val="FFFFFF"/>
                          </a:solidFill>
                          <a:latin typeface="Arial" pitchFamily="34" charset="0"/>
                        </a:rPr>
                        <a:t>Goals &amp; Objectives</a:t>
                      </a:r>
                    </a:p>
                  </a:txBody>
                  <a:tcPr anchor="ctr">
                    <a:solidFill>
                      <a:srgbClr val="CE3E2B"/>
                    </a:solidFill>
                  </a:tcPr>
                </a:tc>
                <a:tc>
                  <a:txBody>
                    <a:bodyPr/>
                    <a:lstStyle/>
                    <a:p>
                      <a:pPr algn="l"/>
                      <a:r>
                        <a:rPr sz="1800" b="0">
                          <a:solidFill>
                            <a:srgbClr val="000000"/>
                          </a:solidFill>
                          <a:latin typeface="Arial" pitchFamily="34" charset="0"/>
                        </a:rPr>
                        <a:t>We continuously track our progress against our stated goals.</a:t>
                      </a:r>
                    </a:p>
                  </a:txBody>
                  <a:tcPr anchor="ctr">
                    <a:solidFill>
                      <a:srgbClr val="FFFFFF"/>
                    </a:solidFill>
                  </a:tcPr>
                </a:tc>
                <a:tc>
                  <a:txBody>
                    <a:bodyPr/>
                    <a:lstStyle/>
                    <a:p>
                      <a:pPr algn="ctr"/>
                      <a:r>
                        <a:rPr sz="1800" b="0">
                          <a:solidFill>
                            <a:srgbClr val="000000"/>
                          </a:solidFill>
                          <a:latin typeface="Arial" pitchFamily="34" charset="0"/>
                        </a:rPr>
                        <a:t>0.62</a:t>
                      </a:r>
                    </a:p>
                  </a:txBody>
                  <a:tcPr anchor="ctr">
                    <a:solidFill>
                      <a:srgbClr val="FFFFFF"/>
                    </a:solidFill>
                  </a:tcPr>
                </a:tc>
                <a:tc>
                  <a:txBody>
                    <a:bodyPr/>
                    <a:lstStyle/>
                    <a:p>
                      <a:pPr algn="ctr"/>
                      <a:r>
                        <a:rPr sz="1800" b="0">
                          <a:solidFill>
                            <a:srgbClr val="000000"/>
                          </a:solidFill>
                          <a:latin typeface="Arial" pitchFamily="34" charset="0"/>
                        </a:rPr>
                        <a:t>95</a:t>
                      </a:r>
                    </a:p>
                  </a:txBody>
                  <a:tcPr anchor="ctr">
                    <a:solidFill>
                      <a:srgbClr val="FFFFFF"/>
                    </a:solidFill>
                  </a:tcPr>
                </a:tc>
                <a:extLst>
                  <a:ext uri="{0D108BD9-81ED-4DB2-BD59-A6C34878D82A}">
                    <a16:rowId xmlns:a16="http://schemas.microsoft.com/office/drawing/2014/main" val="10007"/>
                  </a:ext>
                </a:extLst>
              </a:tr>
              <a:tr h="203200">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extLst>
                  <a:ext uri="{0D108BD9-81ED-4DB2-BD59-A6C34878D82A}">
                    <a16:rowId xmlns:a16="http://schemas.microsoft.com/office/drawing/2014/main" val="10008"/>
                  </a:ext>
                </a:extLst>
              </a:tr>
              <a:tr h="469900">
                <a:tc>
                  <a:txBody>
                    <a:bodyPr/>
                    <a:lstStyle/>
                    <a:p>
                      <a:pPr algn="ctr"/>
                      <a:r>
                        <a:rPr sz="1800" b="1">
                          <a:solidFill>
                            <a:srgbClr val="000000"/>
                          </a:solidFill>
                          <a:latin typeface="Arial" pitchFamily="34" charset="0"/>
                        </a:rPr>
                        <a:t>Culture Index</a:t>
                      </a:r>
                    </a:p>
                  </a:txBody>
                  <a:tcPr anchor="ctr">
                    <a:solidFill>
                      <a:srgbClr val="E5E6E7"/>
                    </a:solidFill>
                  </a:tcPr>
                </a:tc>
                <a:tc>
                  <a:txBody>
                    <a:bodyPr/>
                    <a:lstStyle/>
                    <a:p>
                      <a:pPr algn="ctr"/>
                      <a:r>
                        <a:rPr sz="1800" b="1">
                          <a:solidFill>
                            <a:srgbClr val="000000"/>
                          </a:solidFill>
                          <a:latin typeface="Arial" pitchFamily="34" charset="0"/>
                        </a:rPr>
                        <a:t>Cultural Drivers of Diversity &amp; Inclusion to *Sustain*</a:t>
                      </a:r>
                    </a:p>
                  </a:txBody>
                  <a:tcPr anchor="ctr">
                    <a:solidFill>
                      <a:srgbClr val="E5E6E7"/>
                    </a:solidFill>
                  </a:tcPr>
                </a:tc>
                <a:tc>
                  <a:txBody>
                    <a:bodyPr/>
                    <a:lstStyle/>
                    <a:p>
                      <a:pPr algn="ctr"/>
                      <a:r>
                        <a:rPr sz="1800" b="1">
                          <a:solidFill>
                            <a:srgbClr val="000000"/>
                          </a:solidFill>
                          <a:latin typeface="Arial" pitchFamily="34" charset="0"/>
                        </a:rPr>
                        <a:t>Correlation</a:t>
                      </a:r>
                    </a:p>
                  </a:txBody>
                  <a:tcPr anchor="ctr">
                    <a:solidFill>
                      <a:srgbClr val="E5E6E7"/>
                    </a:solidFill>
                  </a:tcPr>
                </a:tc>
                <a:tc>
                  <a:txBody>
                    <a:bodyPr/>
                    <a:lstStyle/>
                    <a:p>
                      <a:pPr algn="ctr"/>
                      <a:r>
                        <a:rPr sz="1800" b="1">
                          <a:solidFill>
                            <a:srgbClr val="000000"/>
                          </a:solidFill>
                          <a:latin typeface="Arial" pitchFamily="34" charset="0"/>
                        </a:rPr>
                        <a:t>Benchmark Percentile</a:t>
                      </a:r>
                    </a:p>
                  </a:txBody>
                  <a:tcPr anchor="ctr">
                    <a:solidFill>
                      <a:srgbClr val="E5E6E7"/>
                    </a:solidFill>
                  </a:tcPr>
                </a:tc>
                <a:extLst>
                  <a:ext uri="{0D108BD9-81ED-4DB2-BD59-A6C34878D82A}">
                    <a16:rowId xmlns:a16="http://schemas.microsoft.com/office/drawing/2014/main" val="10009"/>
                  </a:ext>
                </a:extLst>
              </a:tr>
              <a:tr h="647700">
                <a:tc>
                  <a:txBody>
                    <a:bodyPr/>
                    <a:lstStyle/>
                    <a:p>
                      <a:pPr algn="ctr"/>
                      <a:r>
                        <a:rPr sz="1800" b="1">
                          <a:solidFill>
                            <a:srgbClr val="FFFFFF"/>
                          </a:solidFill>
                          <a:latin typeface="Arial" pitchFamily="34" charset="0"/>
                        </a:rPr>
                        <a:t>Creating Change</a:t>
                      </a:r>
                    </a:p>
                  </a:txBody>
                  <a:tcPr anchor="ctr">
                    <a:solidFill>
                      <a:srgbClr val="4274B8"/>
                    </a:solidFill>
                  </a:tcPr>
                </a:tc>
                <a:tc>
                  <a:txBody>
                    <a:bodyPr/>
                    <a:lstStyle/>
                    <a:p>
                      <a:pPr algn="l"/>
                      <a:r>
                        <a:rPr sz="1800" b="0">
                          <a:solidFill>
                            <a:srgbClr val="000000"/>
                          </a:solidFill>
                          <a:latin typeface="Arial" pitchFamily="34" charset="0"/>
                        </a:rPr>
                        <a:t>New and improved ways to do work are continually adopted.</a:t>
                      </a:r>
                    </a:p>
                  </a:txBody>
                  <a:tcPr anchor="ctr">
                    <a:solidFill>
                      <a:srgbClr val="FFFFFF"/>
                    </a:solidFill>
                  </a:tcPr>
                </a:tc>
                <a:tc>
                  <a:txBody>
                    <a:bodyPr/>
                    <a:lstStyle/>
                    <a:p>
                      <a:pPr algn="ctr"/>
                      <a:r>
                        <a:rPr sz="1800" b="0">
                          <a:solidFill>
                            <a:srgbClr val="000000"/>
                          </a:solidFill>
                          <a:latin typeface="Arial" pitchFamily="34" charset="0"/>
                        </a:rPr>
                        <a:t>0.67</a:t>
                      </a:r>
                    </a:p>
                  </a:txBody>
                  <a:tcPr anchor="ctr">
                    <a:solidFill>
                      <a:srgbClr val="FFFFFF"/>
                    </a:solidFill>
                  </a:tcPr>
                </a:tc>
                <a:tc>
                  <a:txBody>
                    <a:bodyPr/>
                    <a:lstStyle/>
                    <a:p>
                      <a:pPr algn="ctr"/>
                      <a:r>
                        <a:rPr sz="1800" b="0">
                          <a:solidFill>
                            <a:srgbClr val="000000"/>
                          </a:solidFill>
                          <a:latin typeface="Arial" pitchFamily="34" charset="0"/>
                        </a:rPr>
                        <a:t>98</a:t>
                      </a:r>
                    </a:p>
                  </a:txBody>
                  <a:tcPr anchor="ctr">
                    <a:solidFill>
                      <a:srgbClr val="FFFFFF"/>
                    </a:solidFill>
                  </a:tcPr>
                </a:tc>
                <a:extLst>
                  <a:ext uri="{0D108BD9-81ED-4DB2-BD59-A6C34878D82A}">
                    <a16:rowId xmlns:a16="http://schemas.microsoft.com/office/drawing/2014/main" val="10010"/>
                  </a:ext>
                </a:extLst>
              </a:tr>
              <a:tr h="647700">
                <a:tc>
                  <a:txBody>
                    <a:bodyPr/>
                    <a:lstStyle/>
                    <a:p>
                      <a:pPr algn="ctr"/>
                      <a:r>
                        <a:rPr sz="1800" b="1">
                          <a:solidFill>
                            <a:srgbClr val="000000"/>
                          </a:solidFill>
                          <a:latin typeface="Arial" pitchFamily="34" charset="0"/>
                        </a:rPr>
                        <a:t>Coordination &amp; Integration</a:t>
                      </a:r>
                    </a:p>
                  </a:txBody>
                  <a:tcPr anchor="ctr">
                    <a:solidFill>
                      <a:srgbClr val="F5D540"/>
                    </a:solidFill>
                  </a:tcPr>
                </a:tc>
                <a:tc>
                  <a:txBody>
                    <a:bodyPr/>
                    <a:lstStyle/>
                    <a:p>
                      <a:pPr algn="l"/>
                      <a:r>
                        <a:rPr sz="1800" b="0">
                          <a:solidFill>
                            <a:srgbClr val="000000"/>
                          </a:solidFill>
                          <a:latin typeface="Arial" pitchFamily="34" charset="0"/>
                        </a:rPr>
                        <a:t>It is easy to coordinate projects across different parts of the organization.</a:t>
                      </a:r>
                    </a:p>
                  </a:txBody>
                  <a:tcPr anchor="ctr">
                    <a:solidFill>
                      <a:srgbClr val="FFFFFF"/>
                    </a:solidFill>
                  </a:tcPr>
                </a:tc>
                <a:tc>
                  <a:txBody>
                    <a:bodyPr/>
                    <a:lstStyle/>
                    <a:p>
                      <a:pPr algn="ctr"/>
                      <a:r>
                        <a:rPr sz="1800" b="0">
                          <a:solidFill>
                            <a:srgbClr val="000000"/>
                          </a:solidFill>
                          <a:latin typeface="Arial" pitchFamily="34" charset="0"/>
                        </a:rPr>
                        <a:t>0.66</a:t>
                      </a:r>
                    </a:p>
                  </a:txBody>
                  <a:tcPr anchor="ctr">
                    <a:solidFill>
                      <a:srgbClr val="FFFFFF"/>
                    </a:solidFill>
                  </a:tcPr>
                </a:tc>
                <a:tc>
                  <a:txBody>
                    <a:bodyPr/>
                    <a:lstStyle/>
                    <a:p>
                      <a:pPr algn="ctr"/>
                      <a:r>
                        <a:rPr sz="1800" b="0">
                          <a:solidFill>
                            <a:srgbClr val="000000"/>
                          </a:solidFill>
                          <a:latin typeface="Arial" pitchFamily="34" charset="0"/>
                        </a:rPr>
                        <a:t>97</a:t>
                      </a:r>
                    </a:p>
                  </a:txBody>
                  <a:tcPr anchor="ctr">
                    <a:solidFill>
                      <a:srgbClr val="FFFFFF"/>
                    </a:solidFill>
                  </a:tcPr>
                </a:tc>
                <a:extLst>
                  <a:ext uri="{0D108BD9-81ED-4DB2-BD59-A6C34878D82A}">
                    <a16:rowId xmlns:a16="http://schemas.microsoft.com/office/drawing/2014/main" val="10011"/>
                  </a:ext>
                </a:extLst>
              </a:tr>
              <a:tr h="647700">
                <a:tc>
                  <a:txBody>
                    <a:bodyPr/>
                    <a:lstStyle/>
                    <a:p>
                      <a:pPr algn="ctr"/>
                      <a:r>
                        <a:rPr sz="1800" b="1">
                          <a:solidFill>
                            <a:srgbClr val="FFFFFF"/>
                          </a:solidFill>
                          <a:latin typeface="Arial" pitchFamily="34" charset="0"/>
                        </a:rPr>
                        <a:t>Goals &amp; Objectives</a:t>
                      </a:r>
                    </a:p>
                  </a:txBody>
                  <a:tcPr anchor="ctr">
                    <a:solidFill>
                      <a:srgbClr val="CE3E2B"/>
                    </a:solidFill>
                  </a:tcPr>
                </a:tc>
                <a:tc>
                  <a:txBody>
                    <a:bodyPr/>
                    <a:lstStyle/>
                    <a:p>
                      <a:pPr algn="l"/>
                      <a:r>
                        <a:rPr sz="1800" b="0">
                          <a:solidFill>
                            <a:srgbClr val="000000"/>
                          </a:solidFill>
                          <a:latin typeface="Arial" pitchFamily="34" charset="0"/>
                        </a:rPr>
                        <a:t>The leadership has clearly stated the objectives we are trying to meet.</a:t>
                      </a:r>
                    </a:p>
                  </a:txBody>
                  <a:tcPr anchor="ctr">
                    <a:solidFill>
                      <a:srgbClr val="FFFFFF"/>
                    </a:solidFill>
                  </a:tcPr>
                </a:tc>
                <a:tc>
                  <a:txBody>
                    <a:bodyPr/>
                    <a:lstStyle/>
                    <a:p>
                      <a:pPr algn="ctr"/>
                      <a:r>
                        <a:rPr sz="1800" b="0">
                          <a:solidFill>
                            <a:srgbClr val="000000"/>
                          </a:solidFill>
                          <a:latin typeface="Arial" pitchFamily="34" charset="0"/>
                        </a:rPr>
                        <a:t>0.62</a:t>
                      </a:r>
                    </a:p>
                  </a:txBody>
                  <a:tcPr anchor="ctr">
                    <a:solidFill>
                      <a:srgbClr val="FFFFFF"/>
                    </a:solidFill>
                  </a:tcPr>
                </a:tc>
                <a:tc>
                  <a:txBody>
                    <a:bodyPr/>
                    <a:lstStyle/>
                    <a:p>
                      <a:pPr algn="ctr"/>
                      <a:r>
                        <a:rPr sz="1800" b="0">
                          <a:solidFill>
                            <a:srgbClr val="000000"/>
                          </a:solidFill>
                          <a:latin typeface="Arial" pitchFamily="34" charset="0"/>
                        </a:rPr>
                        <a:t>98</a:t>
                      </a:r>
                    </a:p>
                  </a:txBody>
                  <a:tcPr anchor="ctr">
                    <a:solidFill>
                      <a:srgbClr val="FFFFFF"/>
                    </a:solidFill>
                  </a:tcPr>
                </a:tc>
                <a:extLst>
                  <a:ext uri="{0D108BD9-81ED-4DB2-BD59-A6C34878D82A}">
                    <a16:rowId xmlns:a16="http://schemas.microsoft.com/office/drawing/2014/main" val="10012"/>
                  </a:ext>
                </a:extLst>
              </a:tr>
              <a:tr h="647700">
                <a:tc>
                  <a:txBody>
                    <a:bodyPr/>
                    <a:lstStyle/>
                    <a:p>
                      <a:pPr algn="ctr"/>
                      <a:r>
                        <a:rPr sz="1800" b="1">
                          <a:solidFill>
                            <a:srgbClr val="000000"/>
                          </a:solidFill>
                          <a:latin typeface="Arial" pitchFamily="34" charset="0"/>
                        </a:rPr>
                        <a:t>Coordination &amp; Integration</a:t>
                      </a:r>
                    </a:p>
                  </a:txBody>
                  <a:tcPr anchor="ctr">
                    <a:solidFill>
                      <a:srgbClr val="F5D540"/>
                    </a:solidFill>
                  </a:tcPr>
                </a:tc>
                <a:tc>
                  <a:txBody>
                    <a:bodyPr/>
                    <a:lstStyle/>
                    <a:p>
                      <a:pPr algn="l"/>
                      <a:r>
                        <a:rPr sz="1800" b="0">
                          <a:solidFill>
                            <a:srgbClr val="000000"/>
                          </a:solidFill>
                          <a:latin typeface="Arial" pitchFamily="34" charset="0"/>
                        </a:rPr>
                        <a:t>People from different parts of the organization share a common perspective.</a:t>
                      </a:r>
                    </a:p>
                  </a:txBody>
                  <a:tcPr anchor="ctr">
                    <a:solidFill>
                      <a:srgbClr val="FFFFFF"/>
                    </a:solidFill>
                  </a:tcPr>
                </a:tc>
                <a:tc>
                  <a:txBody>
                    <a:bodyPr/>
                    <a:lstStyle/>
                    <a:p>
                      <a:pPr algn="ctr"/>
                      <a:r>
                        <a:rPr sz="1800" b="0">
                          <a:solidFill>
                            <a:srgbClr val="000000"/>
                          </a:solidFill>
                          <a:latin typeface="Arial" pitchFamily="34" charset="0"/>
                        </a:rPr>
                        <a:t>0.62</a:t>
                      </a:r>
                    </a:p>
                  </a:txBody>
                  <a:tcPr anchor="ctr">
                    <a:solidFill>
                      <a:srgbClr val="FFFFFF"/>
                    </a:solidFill>
                  </a:tcPr>
                </a:tc>
                <a:tc>
                  <a:txBody>
                    <a:bodyPr/>
                    <a:lstStyle/>
                    <a:p>
                      <a:pPr algn="ctr"/>
                      <a:r>
                        <a:rPr sz="1800" b="0">
                          <a:solidFill>
                            <a:srgbClr val="000000"/>
                          </a:solidFill>
                          <a:latin typeface="Arial" pitchFamily="34" charset="0"/>
                        </a:rPr>
                        <a:t>97</a:t>
                      </a:r>
                    </a:p>
                  </a:txBody>
                  <a:tcPr anchor="ctr">
                    <a:solidFill>
                      <a:srgbClr val="FFFFFF"/>
                    </a:solidFill>
                  </a:tcPr>
                </a:tc>
                <a:extLst>
                  <a:ext uri="{0D108BD9-81ED-4DB2-BD59-A6C34878D82A}">
                    <a16:rowId xmlns:a16="http://schemas.microsoft.com/office/drawing/2014/main" val="10013"/>
                  </a:ext>
                </a:extLst>
              </a:tr>
              <a:tr h="647700">
                <a:tc>
                  <a:txBody>
                    <a:bodyPr/>
                    <a:lstStyle/>
                    <a:p>
                      <a:pPr algn="ctr"/>
                      <a:r>
                        <a:rPr sz="1800" b="1">
                          <a:solidFill>
                            <a:srgbClr val="FFFFFF"/>
                          </a:solidFill>
                          <a:latin typeface="Arial" pitchFamily="34" charset="0"/>
                        </a:rPr>
                        <a:t>Team Orientation</a:t>
                      </a:r>
                    </a:p>
                  </a:txBody>
                  <a:tcPr anchor="ctr">
                    <a:solidFill>
                      <a:srgbClr val="669C4D"/>
                    </a:solidFill>
                  </a:tcPr>
                </a:tc>
                <a:tc>
                  <a:txBody>
                    <a:bodyPr/>
                    <a:lstStyle/>
                    <a:p>
                      <a:pPr algn="l"/>
                      <a:r>
                        <a:rPr sz="1800" b="0">
                          <a:solidFill>
                            <a:srgbClr val="000000"/>
                          </a:solidFill>
                          <a:latin typeface="Arial" pitchFamily="34" charset="0"/>
                        </a:rPr>
                        <a:t>People work like they are part of a team.</a:t>
                      </a:r>
                    </a:p>
                  </a:txBody>
                  <a:tcPr anchor="ctr">
                    <a:solidFill>
                      <a:srgbClr val="FFFFFF"/>
                    </a:solidFill>
                  </a:tcPr>
                </a:tc>
                <a:tc>
                  <a:txBody>
                    <a:bodyPr/>
                    <a:lstStyle/>
                    <a:p>
                      <a:pPr algn="ctr"/>
                      <a:r>
                        <a:rPr sz="1800" b="0">
                          <a:solidFill>
                            <a:srgbClr val="000000"/>
                          </a:solidFill>
                          <a:latin typeface="Arial" pitchFamily="34" charset="0"/>
                        </a:rPr>
                        <a:t>0.62</a:t>
                      </a:r>
                    </a:p>
                  </a:txBody>
                  <a:tcPr anchor="ctr">
                    <a:solidFill>
                      <a:srgbClr val="FFFFFF"/>
                    </a:solidFill>
                  </a:tcPr>
                </a:tc>
                <a:tc>
                  <a:txBody>
                    <a:bodyPr/>
                    <a:lstStyle/>
                    <a:p>
                      <a:pPr algn="ctr"/>
                      <a:r>
                        <a:rPr sz="1800" b="0">
                          <a:solidFill>
                            <a:srgbClr val="000000"/>
                          </a:solidFill>
                          <a:latin typeface="Arial" pitchFamily="34" charset="0"/>
                        </a:rPr>
                        <a:t>97</a:t>
                      </a:r>
                    </a:p>
                  </a:txBody>
                  <a:tcPr anchor="ctr">
                    <a:solidFill>
                      <a:srgbClr val="FFFFFF"/>
                    </a:solidFill>
                  </a:tcPr>
                </a:tc>
                <a:extLst>
                  <a:ext uri="{0D108BD9-81ED-4DB2-BD59-A6C34878D82A}">
                    <a16:rowId xmlns:a16="http://schemas.microsoft.com/office/drawing/2014/main" val="10014"/>
                  </a:ext>
                </a:extLst>
              </a:tr>
            </a:tbl>
          </a:graphicData>
        </a:graphic>
      </p:graphicFrame>
      <p:sp>
        <p:nvSpPr>
          <p:cNvPr id="8" name="New shape"/>
          <p:cNvSpPr/>
          <p:nvPr/>
        </p:nvSpPr>
        <p:spPr>
          <a:xfrm>
            <a:off x="14833600" y="2887675"/>
            <a:ext cx="7620000" cy="121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4000" b="1" i="0" u="none" spc="0">
                <a:solidFill>
                  <a:srgbClr val="000000"/>
                </a:solidFill>
                <a:latin typeface="Arial" pitchFamily="34" charset="0"/>
              </a:rPr>
              <a:t>Overall Diversity &amp; Inclusion Score</a:t>
            </a:r>
          </a:p>
        </p:txBody>
      </p:sp>
      <p:pic>
        <p:nvPicPr>
          <p:cNvPr id="9" name="New picture"/>
          <p:cNvPicPr/>
          <p:nvPr/>
        </p:nvPicPr>
        <p:blipFill>
          <a:blip r:embed="rId2"/>
          <a:stretch>
            <a:fillRect/>
          </a:stretch>
        </p:blipFill>
        <p:spPr>
          <a:xfrm>
            <a:off x="16687800" y="4411675"/>
            <a:ext cx="3937000" cy="3937000"/>
          </a:xfrm>
          <a:prstGeom prst="rect">
            <a:avLst/>
          </a:prstGeom>
        </p:spPr>
      </p:pic>
      <p:sp>
        <p:nvSpPr>
          <p:cNvPr id="10" name="New shape"/>
          <p:cNvSpPr/>
          <p:nvPr/>
        </p:nvSpPr>
        <p:spPr>
          <a:xfrm>
            <a:off x="15151100" y="8704275"/>
            <a:ext cx="6985000" cy="10972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400" b="1" i="0" u="none" spc="0">
                <a:solidFill>
                  <a:srgbClr val="000000"/>
                </a:solidFill>
                <a:latin typeface="Arial" pitchFamily="34" charset="0"/>
              </a:rPr>
              <a:t>You're scoring higher than 91% of the organizations in our Diversity &amp; Inclusion Benchmark.</a:t>
            </a:r>
          </a:p>
        </p:txBody>
      </p:sp>
      <p:sp>
        <p:nvSpPr>
          <p:cNvPr id="11" name="New shape"/>
          <p:cNvSpPr/>
          <p:nvPr/>
        </p:nvSpPr>
        <p:spPr>
          <a:xfrm>
            <a:off x="101600" y="10595051"/>
            <a:ext cx="144143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8/25/2022  |  N = 25  </a:t>
            </a:r>
          </a:p>
        </p:txBody>
      </p:sp>
      <p:pic>
        <p:nvPicPr>
          <p:cNvPr id="13" name="Picture 2" descr="Generic Logo Images – Browse 25,927 Stock Photos, Vectors ...">
            <a:extLst>
              <a:ext uri="{FF2B5EF4-FFF2-40B4-BE49-F238E27FC236}">
                <a16:creationId xmlns:a16="http://schemas.microsoft.com/office/drawing/2014/main" id="{635295FB-FE99-1E63-A3CB-99973DD9F9A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00" t="23333" r="21999" b="20411"/>
          <a:stretch/>
        </p:blipFill>
        <p:spPr bwMode="auto">
          <a:xfrm>
            <a:off x="21305837" y="-4782"/>
            <a:ext cx="1578807" cy="9515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9322EA-6D46-0E4B-D38F-E0E0C54B2DF9}"/>
              </a:ext>
            </a:extLst>
          </p:cNvPr>
          <p:cNvGrpSpPr/>
          <p:nvPr/>
        </p:nvGrpSpPr>
        <p:grpSpPr>
          <a:xfrm>
            <a:off x="0" y="1678483"/>
            <a:ext cx="7620000" cy="3404499"/>
            <a:chOff x="13603998" y="3310588"/>
            <a:chExt cx="7620000" cy="3404499"/>
          </a:xfrm>
        </p:grpSpPr>
        <p:sp>
          <p:nvSpPr>
            <p:cNvPr id="5" name="New shape">
              <a:extLst>
                <a:ext uri="{FF2B5EF4-FFF2-40B4-BE49-F238E27FC236}">
                  <a16:creationId xmlns:a16="http://schemas.microsoft.com/office/drawing/2014/main" id="{BCA86427-0408-FD45-5E29-D19B1EBC381D}"/>
                </a:ext>
              </a:extLst>
            </p:cNvPr>
            <p:cNvSpPr/>
            <p:nvPr/>
          </p:nvSpPr>
          <p:spPr>
            <a:xfrm>
              <a:off x="16925082" y="3310588"/>
              <a:ext cx="977832" cy="430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800" b="1" i="0" u="none" spc="0" dirty="0">
                  <a:solidFill>
                    <a:srgbClr val="000000"/>
                  </a:solidFill>
                  <a:latin typeface="Arial" pitchFamily="34" charset="0"/>
                </a:rPr>
                <a:t>White</a:t>
              </a:r>
            </a:p>
          </p:txBody>
        </p:sp>
        <p:sp>
          <p:nvSpPr>
            <p:cNvPr id="7" name="New shape">
              <a:extLst>
                <a:ext uri="{FF2B5EF4-FFF2-40B4-BE49-F238E27FC236}">
                  <a16:creationId xmlns:a16="http://schemas.microsoft.com/office/drawing/2014/main" id="{B30256F5-4990-22F5-2CC0-BA327918D057}"/>
                </a:ext>
              </a:extLst>
            </p:cNvPr>
            <p:cNvSpPr/>
            <p:nvPr/>
          </p:nvSpPr>
          <p:spPr>
            <a:xfrm>
              <a:off x="13603998" y="3775630"/>
              <a:ext cx="7620000"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400" b="1" i="0" u="none" spc="0" dirty="0">
                  <a:solidFill>
                    <a:srgbClr val="000000"/>
                  </a:solidFill>
                  <a:latin typeface="Arial" pitchFamily="34" charset="0"/>
                </a:rPr>
                <a:t>Overall Diversity &amp; Inclusion Score</a:t>
              </a:r>
            </a:p>
          </p:txBody>
        </p:sp>
        <p:pic>
          <p:nvPicPr>
            <p:cNvPr id="9" name="New picture">
              <a:extLst>
                <a:ext uri="{FF2B5EF4-FFF2-40B4-BE49-F238E27FC236}">
                  <a16:creationId xmlns:a16="http://schemas.microsoft.com/office/drawing/2014/main" id="{A76DA2D6-A649-80CB-E16E-C8CA97118B85}"/>
                </a:ext>
              </a:extLst>
            </p:cNvPr>
            <p:cNvPicPr/>
            <p:nvPr/>
          </p:nvPicPr>
          <p:blipFill>
            <a:blip r:embed="rId2"/>
            <a:stretch>
              <a:fillRect/>
            </a:stretch>
          </p:blipFill>
          <p:spPr>
            <a:xfrm>
              <a:off x="16200437" y="4287964"/>
              <a:ext cx="2427123" cy="2427123"/>
            </a:xfrm>
            <a:prstGeom prst="rect">
              <a:avLst/>
            </a:prstGeom>
          </p:spPr>
        </p:pic>
      </p:grpSp>
      <p:grpSp>
        <p:nvGrpSpPr>
          <p:cNvPr id="27" name="Group 26">
            <a:extLst>
              <a:ext uri="{FF2B5EF4-FFF2-40B4-BE49-F238E27FC236}">
                <a16:creationId xmlns:a16="http://schemas.microsoft.com/office/drawing/2014/main" id="{780891C7-159A-E19C-A84F-EB6168EDFD7D}"/>
              </a:ext>
            </a:extLst>
          </p:cNvPr>
          <p:cNvGrpSpPr/>
          <p:nvPr/>
        </p:nvGrpSpPr>
        <p:grpSpPr>
          <a:xfrm>
            <a:off x="7007062" y="1644327"/>
            <a:ext cx="7620000" cy="3400650"/>
            <a:chOff x="6370637" y="1405611"/>
            <a:chExt cx="7620000" cy="3400650"/>
          </a:xfrm>
        </p:grpSpPr>
        <p:pic>
          <p:nvPicPr>
            <p:cNvPr id="16" name="New picture">
              <a:extLst>
                <a:ext uri="{FF2B5EF4-FFF2-40B4-BE49-F238E27FC236}">
                  <a16:creationId xmlns:a16="http://schemas.microsoft.com/office/drawing/2014/main" id="{4BABC04D-EB93-70C1-E6EE-729A360A7BD4}"/>
                </a:ext>
              </a:extLst>
            </p:cNvPr>
            <p:cNvPicPr/>
            <p:nvPr/>
          </p:nvPicPr>
          <p:blipFill>
            <a:blip r:embed="rId3"/>
            <a:stretch>
              <a:fillRect/>
            </a:stretch>
          </p:blipFill>
          <p:spPr>
            <a:xfrm>
              <a:off x="8967075" y="2379138"/>
              <a:ext cx="2427123" cy="2427123"/>
            </a:xfrm>
            <a:prstGeom prst="rect">
              <a:avLst/>
            </a:prstGeom>
          </p:spPr>
        </p:pic>
        <p:sp>
          <p:nvSpPr>
            <p:cNvPr id="18" name="New shape">
              <a:extLst>
                <a:ext uri="{FF2B5EF4-FFF2-40B4-BE49-F238E27FC236}">
                  <a16:creationId xmlns:a16="http://schemas.microsoft.com/office/drawing/2014/main" id="{359F5589-5A55-33E9-A6A4-AF9F6F9438E7}"/>
                </a:ext>
              </a:extLst>
            </p:cNvPr>
            <p:cNvSpPr/>
            <p:nvPr/>
          </p:nvSpPr>
          <p:spPr>
            <a:xfrm>
              <a:off x="9691721" y="1405611"/>
              <a:ext cx="979435" cy="430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lang="en-US" sz="2800" b="1" i="0" u="none" spc="0" dirty="0">
                  <a:solidFill>
                    <a:srgbClr val="000000"/>
                  </a:solidFill>
                  <a:latin typeface="Arial" pitchFamily="34" charset="0"/>
                </a:rPr>
                <a:t>Asian</a:t>
              </a:r>
              <a:endParaRPr sz="2800" b="1" i="0" u="none" spc="0" dirty="0">
                <a:solidFill>
                  <a:srgbClr val="000000"/>
                </a:solidFill>
                <a:latin typeface="Arial" pitchFamily="34" charset="0"/>
              </a:endParaRPr>
            </a:p>
          </p:txBody>
        </p:sp>
        <p:sp>
          <p:nvSpPr>
            <p:cNvPr id="20" name="New shape">
              <a:extLst>
                <a:ext uri="{FF2B5EF4-FFF2-40B4-BE49-F238E27FC236}">
                  <a16:creationId xmlns:a16="http://schemas.microsoft.com/office/drawing/2014/main" id="{D8322C22-0E69-1F95-0350-66AAB53AC2B8}"/>
                </a:ext>
              </a:extLst>
            </p:cNvPr>
            <p:cNvSpPr/>
            <p:nvPr/>
          </p:nvSpPr>
          <p:spPr>
            <a:xfrm>
              <a:off x="6370637" y="1870653"/>
              <a:ext cx="7620000"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400" b="1" i="0" u="none" spc="0" dirty="0">
                  <a:solidFill>
                    <a:srgbClr val="000000"/>
                  </a:solidFill>
                  <a:latin typeface="Arial" pitchFamily="34" charset="0"/>
                </a:rPr>
                <a:t>Overall Diversity &amp; Inclusion Score</a:t>
              </a:r>
            </a:p>
          </p:txBody>
        </p:sp>
      </p:grpSp>
      <p:grpSp>
        <p:nvGrpSpPr>
          <p:cNvPr id="34" name="Group 33">
            <a:extLst>
              <a:ext uri="{FF2B5EF4-FFF2-40B4-BE49-F238E27FC236}">
                <a16:creationId xmlns:a16="http://schemas.microsoft.com/office/drawing/2014/main" id="{3D853CB3-706B-4C49-4009-D86FEC51F0CC}"/>
              </a:ext>
            </a:extLst>
          </p:cNvPr>
          <p:cNvGrpSpPr/>
          <p:nvPr/>
        </p:nvGrpSpPr>
        <p:grpSpPr>
          <a:xfrm>
            <a:off x="14842402" y="1678483"/>
            <a:ext cx="7620000" cy="3404500"/>
            <a:chOff x="13165204" y="1401761"/>
            <a:chExt cx="7620000" cy="3404500"/>
          </a:xfrm>
        </p:grpSpPr>
        <p:sp>
          <p:nvSpPr>
            <p:cNvPr id="29" name="New shape">
              <a:extLst>
                <a:ext uri="{FF2B5EF4-FFF2-40B4-BE49-F238E27FC236}">
                  <a16:creationId xmlns:a16="http://schemas.microsoft.com/office/drawing/2014/main" id="{137F55C6-8CDA-EE1C-4459-35CB49DA0586}"/>
                </a:ext>
              </a:extLst>
            </p:cNvPr>
            <p:cNvSpPr/>
            <p:nvPr/>
          </p:nvSpPr>
          <p:spPr>
            <a:xfrm>
              <a:off x="14735492" y="1401761"/>
              <a:ext cx="4468146" cy="430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lang="en-US" sz="2800" b="1" i="0" u="none" spc="0" dirty="0">
                  <a:solidFill>
                    <a:srgbClr val="000000"/>
                  </a:solidFill>
                  <a:latin typeface="Arial" pitchFamily="34" charset="0"/>
                </a:rPr>
                <a:t>Black or African American</a:t>
              </a:r>
              <a:endParaRPr sz="2800" b="1" i="0" u="none" spc="0" dirty="0">
                <a:solidFill>
                  <a:srgbClr val="000000"/>
                </a:solidFill>
                <a:latin typeface="Arial" pitchFamily="34" charset="0"/>
              </a:endParaRPr>
            </a:p>
          </p:txBody>
        </p:sp>
        <p:sp>
          <p:nvSpPr>
            <p:cNvPr id="31" name="New shape">
              <a:extLst>
                <a:ext uri="{FF2B5EF4-FFF2-40B4-BE49-F238E27FC236}">
                  <a16:creationId xmlns:a16="http://schemas.microsoft.com/office/drawing/2014/main" id="{A72682EA-FF07-C1FB-627E-F63B609641F4}"/>
                </a:ext>
              </a:extLst>
            </p:cNvPr>
            <p:cNvSpPr/>
            <p:nvPr/>
          </p:nvSpPr>
          <p:spPr>
            <a:xfrm>
              <a:off x="13165204" y="1866804"/>
              <a:ext cx="7620000"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400" b="1" i="0" u="none" spc="0" dirty="0">
                  <a:solidFill>
                    <a:srgbClr val="000000"/>
                  </a:solidFill>
                  <a:latin typeface="Arial" pitchFamily="34" charset="0"/>
                </a:rPr>
                <a:t>Overall Diversity &amp; Inclusion Score</a:t>
              </a:r>
            </a:p>
          </p:txBody>
        </p:sp>
        <p:pic>
          <p:nvPicPr>
            <p:cNvPr id="33" name="New picture">
              <a:extLst>
                <a:ext uri="{FF2B5EF4-FFF2-40B4-BE49-F238E27FC236}">
                  <a16:creationId xmlns:a16="http://schemas.microsoft.com/office/drawing/2014/main" id="{76EA0DAF-0D46-DB0B-39C2-4BFA03B409C1}"/>
                </a:ext>
              </a:extLst>
            </p:cNvPr>
            <p:cNvPicPr/>
            <p:nvPr/>
          </p:nvPicPr>
          <p:blipFill>
            <a:blip r:embed="rId4"/>
            <a:stretch>
              <a:fillRect/>
            </a:stretch>
          </p:blipFill>
          <p:spPr>
            <a:xfrm>
              <a:off x="15756004" y="2379138"/>
              <a:ext cx="2427123" cy="2427123"/>
            </a:xfrm>
            <a:prstGeom prst="rect">
              <a:avLst/>
            </a:prstGeom>
          </p:spPr>
        </p:pic>
      </p:grpSp>
      <p:grpSp>
        <p:nvGrpSpPr>
          <p:cNvPr id="59" name="Group 58">
            <a:extLst>
              <a:ext uri="{FF2B5EF4-FFF2-40B4-BE49-F238E27FC236}">
                <a16:creationId xmlns:a16="http://schemas.microsoft.com/office/drawing/2014/main" id="{BCA63B87-EFB4-22F7-AD79-32ECC1F2509B}"/>
              </a:ext>
            </a:extLst>
          </p:cNvPr>
          <p:cNvGrpSpPr/>
          <p:nvPr/>
        </p:nvGrpSpPr>
        <p:grpSpPr>
          <a:xfrm>
            <a:off x="0" y="6214042"/>
            <a:ext cx="7620000" cy="3417320"/>
            <a:chOff x="0" y="6214042"/>
            <a:chExt cx="7620000" cy="3417320"/>
          </a:xfrm>
        </p:grpSpPr>
        <p:sp>
          <p:nvSpPr>
            <p:cNvPr id="36" name="New shape">
              <a:extLst>
                <a:ext uri="{FF2B5EF4-FFF2-40B4-BE49-F238E27FC236}">
                  <a16:creationId xmlns:a16="http://schemas.microsoft.com/office/drawing/2014/main" id="{9A42197E-38F1-DAC0-15C8-7529FEC746B1}"/>
                </a:ext>
              </a:extLst>
            </p:cNvPr>
            <p:cNvSpPr/>
            <p:nvPr/>
          </p:nvSpPr>
          <p:spPr>
            <a:xfrm>
              <a:off x="2242263" y="6214042"/>
              <a:ext cx="3135474" cy="430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lang="en-US" sz="2800" b="1" i="0" u="none" spc="0" dirty="0">
                  <a:solidFill>
                    <a:srgbClr val="000000"/>
                  </a:solidFill>
                  <a:latin typeface="Arial" pitchFamily="34" charset="0"/>
                </a:rPr>
                <a:t>Hispanic or Latino</a:t>
              </a:r>
              <a:endParaRPr sz="2800" b="1" i="0" u="none" spc="0" dirty="0">
                <a:solidFill>
                  <a:srgbClr val="000000"/>
                </a:solidFill>
                <a:latin typeface="Arial" pitchFamily="34" charset="0"/>
              </a:endParaRPr>
            </a:p>
          </p:txBody>
        </p:sp>
        <p:sp>
          <p:nvSpPr>
            <p:cNvPr id="38" name="New shape">
              <a:extLst>
                <a:ext uri="{FF2B5EF4-FFF2-40B4-BE49-F238E27FC236}">
                  <a16:creationId xmlns:a16="http://schemas.microsoft.com/office/drawing/2014/main" id="{7FD95B6F-908B-93A2-3937-6A78BD7F37C8}"/>
                </a:ext>
              </a:extLst>
            </p:cNvPr>
            <p:cNvSpPr/>
            <p:nvPr/>
          </p:nvSpPr>
          <p:spPr>
            <a:xfrm>
              <a:off x="0" y="6644929"/>
              <a:ext cx="7620000"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400" b="1" i="0" u="none" spc="0" dirty="0">
                  <a:solidFill>
                    <a:srgbClr val="000000"/>
                  </a:solidFill>
                  <a:latin typeface="Arial" pitchFamily="34" charset="0"/>
                </a:rPr>
                <a:t>Overall Diversity &amp; Inclusion Score</a:t>
              </a:r>
            </a:p>
          </p:txBody>
        </p:sp>
        <p:pic>
          <p:nvPicPr>
            <p:cNvPr id="40" name="New picture">
              <a:extLst>
                <a:ext uri="{FF2B5EF4-FFF2-40B4-BE49-F238E27FC236}">
                  <a16:creationId xmlns:a16="http://schemas.microsoft.com/office/drawing/2014/main" id="{84D68975-627E-34BB-DFD7-0F1343E3A5EC}"/>
                </a:ext>
              </a:extLst>
            </p:cNvPr>
            <p:cNvPicPr/>
            <p:nvPr/>
          </p:nvPicPr>
          <p:blipFill>
            <a:blip r:embed="rId5"/>
            <a:stretch>
              <a:fillRect/>
            </a:stretch>
          </p:blipFill>
          <p:spPr>
            <a:xfrm>
              <a:off x="2596439" y="7204239"/>
              <a:ext cx="2427123" cy="2427123"/>
            </a:xfrm>
            <a:prstGeom prst="rect">
              <a:avLst/>
            </a:prstGeom>
          </p:spPr>
        </p:pic>
      </p:grpSp>
      <p:sp>
        <p:nvSpPr>
          <p:cNvPr id="44" name="New shape">
            <a:extLst>
              <a:ext uri="{FF2B5EF4-FFF2-40B4-BE49-F238E27FC236}">
                <a16:creationId xmlns:a16="http://schemas.microsoft.com/office/drawing/2014/main" id="{B0239F3C-D26C-8BE8-E130-B963B81C7866}"/>
              </a:ext>
            </a:extLst>
          </p:cNvPr>
          <p:cNvSpPr/>
          <p:nvPr/>
        </p:nvSpPr>
        <p:spPr>
          <a:xfrm>
            <a:off x="101600" y="101600"/>
            <a:ext cx="3043206"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dirty="0">
                <a:solidFill>
                  <a:srgbClr val="000000"/>
                </a:solidFill>
                <a:latin typeface="Arial" pitchFamily="34" charset="0"/>
              </a:rPr>
              <a:t>Diversity &amp; Inclusion</a:t>
            </a:r>
          </a:p>
        </p:txBody>
      </p:sp>
      <p:sp>
        <p:nvSpPr>
          <p:cNvPr id="46" name="New shape">
            <a:extLst>
              <a:ext uri="{FF2B5EF4-FFF2-40B4-BE49-F238E27FC236}">
                <a16:creationId xmlns:a16="http://schemas.microsoft.com/office/drawing/2014/main" id="{F3D4E79E-D186-7172-C8E2-AED81722CA32}"/>
              </a:ext>
            </a:extLst>
          </p:cNvPr>
          <p:cNvSpPr/>
          <p:nvPr/>
        </p:nvSpPr>
        <p:spPr>
          <a:xfrm>
            <a:off x="101600" y="471018"/>
            <a:ext cx="3043206" cy="127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8" name="New shape">
            <a:extLst>
              <a:ext uri="{FF2B5EF4-FFF2-40B4-BE49-F238E27FC236}">
                <a16:creationId xmlns:a16="http://schemas.microsoft.com/office/drawing/2014/main" id="{831CCC4D-62C2-EC79-2578-FF6843F2026E}"/>
              </a:ext>
            </a:extLst>
          </p:cNvPr>
          <p:cNvSpPr/>
          <p:nvPr/>
        </p:nvSpPr>
        <p:spPr>
          <a:xfrm>
            <a:off x="101600" y="509118"/>
            <a:ext cx="6612195"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dirty="0">
                <a:solidFill>
                  <a:srgbClr val="000000"/>
                </a:solidFill>
                <a:latin typeface="Arial" pitchFamily="34" charset="0"/>
              </a:rPr>
              <a:t>2021</a:t>
            </a:r>
            <a:r>
              <a:rPr lang="en-US" sz="2400" b="1" i="0" u="none" spc="0" dirty="0">
                <a:solidFill>
                  <a:srgbClr val="000000"/>
                </a:solidFill>
                <a:latin typeface="Arial" pitchFamily="34" charset="0"/>
              </a:rPr>
              <a:t>: Driver Analysis Overall Scores by Race</a:t>
            </a:r>
            <a:endParaRPr sz="2400" b="1" i="0" u="none" spc="0" dirty="0">
              <a:solidFill>
                <a:srgbClr val="000000"/>
              </a:solidFill>
              <a:latin typeface="Arial" pitchFamily="34" charset="0"/>
            </a:endParaRPr>
          </a:p>
        </p:txBody>
      </p:sp>
      <p:sp>
        <p:nvSpPr>
          <p:cNvPr id="50" name="New shape">
            <a:extLst>
              <a:ext uri="{FF2B5EF4-FFF2-40B4-BE49-F238E27FC236}">
                <a16:creationId xmlns:a16="http://schemas.microsoft.com/office/drawing/2014/main" id="{4BA3C1FF-B048-1502-91DB-9BBEFF05EF56}"/>
              </a:ext>
            </a:extLst>
          </p:cNvPr>
          <p:cNvSpPr/>
          <p:nvPr/>
        </p:nvSpPr>
        <p:spPr>
          <a:xfrm>
            <a:off x="101600" y="10595051"/>
            <a:ext cx="2151729"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8/25/2022  |  MDI1019Q3G-120</a:t>
            </a:r>
          </a:p>
        </p:txBody>
      </p:sp>
      <p:grpSp>
        <p:nvGrpSpPr>
          <p:cNvPr id="60" name="Group 59">
            <a:extLst>
              <a:ext uri="{FF2B5EF4-FFF2-40B4-BE49-F238E27FC236}">
                <a16:creationId xmlns:a16="http://schemas.microsoft.com/office/drawing/2014/main" id="{46DFD1A3-F0D1-02AA-37F7-4AA1BD4CF64A}"/>
              </a:ext>
            </a:extLst>
          </p:cNvPr>
          <p:cNvGrpSpPr/>
          <p:nvPr/>
        </p:nvGrpSpPr>
        <p:grpSpPr>
          <a:xfrm>
            <a:off x="7007062" y="6179886"/>
            <a:ext cx="7620000" cy="3451476"/>
            <a:chOff x="7007062" y="6179886"/>
            <a:chExt cx="7620000" cy="3451476"/>
          </a:xfrm>
        </p:grpSpPr>
        <p:sp>
          <p:nvSpPr>
            <p:cNvPr id="52" name="New shape">
              <a:extLst>
                <a:ext uri="{FF2B5EF4-FFF2-40B4-BE49-F238E27FC236}">
                  <a16:creationId xmlns:a16="http://schemas.microsoft.com/office/drawing/2014/main" id="{9ECDAFF1-B4DD-2A78-F388-6F427715A657}"/>
                </a:ext>
              </a:extLst>
            </p:cNvPr>
            <p:cNvSpPr/>
            <p:nvPr/>
          </p:nvSpPr>
          <p:spPr>
            <a:xfrm>
              <a:off x="7321713" y="6179886"/>
              <a:ext cx="6990696" cy="430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lang="en-US" sz="2800" b="1" i="0" u="none" spc="0" dirty="0">
                  <a:solidFill>
                    <a:srgbClr val="000000"/>
                  </a:solidFill>
                  <a:latin typeface="Arial" pitchFamily="34" charset="0"/>
                </a:rPr>
                <a:t>Native Hawaiian or Other Pacific Islander</a:t>
              </a:r>
              <a:endParaRPr sz="2800" b="1" i="0" u="none" spc="0" dirty="0">
                <a:solidFill>
                  <a:srgbClr val="000000"/>
                </a:solidFill>
                <a:latin typeface="Arial" pitchFamily="34" charset="0"/>
              </a:endParaRPr>
            </a:p>
          </p:txBody>
        </p:sp>
        <p:sp>
          <p:nvSpPr>
            <p:cNvPr id="54" name="New shape">
              <a:extLst>
                <a:ext uri="{FF2B5EF4-FFF2-40B4-BE49-F238E27FC236}">
                  <a16:creationId xmlns:a16="http://schemas.microsoft.com/office/drawing/2014/main" id="{2B2278C8-BC4E-1AD8-8A21-E6DBBDF79D46}"/>
                </a:ext>
              </a:extLst>
            </p:cNvPr>
            <p:cNvSpPr/>
            <p:nvPr/>
          </p:nvSpPr>
          <p:spPr>
            <a:xfrm>
              <a:off x="7007062" y="6644928"/>
              <a:ext cx="7620000"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400" b="1" i="0" u="none" spc="0" dirty="0">
                  <a:solidFill>
                    <a:srgbClr val="000000"/>
                  </a:solidFill>
                  <a:latin typeface="Arial" pitchFamily="34" charset="0"/>
                </a:rPr>
                <a:t>Overall Diversity &amp; Inclusion Score</a:t>
              </a:r>
            </a:p>
          </p:txBody>
        </p:sp>
        <p:pic>
          <p:nvPicPr>
            <p:cNvPr id="56" name="New picture">
              <a:extLst>
                <a:ext uri="{FF2B5EF4-FFF2-40B4-BE49-F238E27FC236}">
                  <a16:creationId xmlns:a16="http://schemas.microsoft.com/office/drawing/2014/main" id="{B6E9BF2F-61DE-CF21-8BA0-ACF45D94F1D3}"/>
                </a:ext>
              </a:extLst>
            </p:cNvPr>
            <p:cNvPicPr/>
            <p:nvPr/>
          </p:nvPicPr>
          <p:blipFill>
            <a:blip r:embed="rId3"/>
            <a:stretch>
              <a:fillRect/>
            </a:stretch>
          </p:blipFill>
          <p:spPr>
            <a:xfrm>
              <a:off x="9603500" y="7204239"/>
              <a:ext cx="2427123" cy="2427123"/>
            </a:xfrm>
            <a:prstGeom prst="rect">
              <a:avLst/>
            </a:prstGeom>
          </p:spPr>
        </p:pic>
      </p:grpSp>
      <p:grpSp>
        <p:nvGrpSpPr>
          <p:cNvPr id="61" name="Group 60">
            <a:extLst>
              <a:ext uri="{FF2B5EF4-FFF2-40B4-BE49-F238E27FC236}">
                <a16:creationId xmlns:a16="http://schemas.microsoft.com/office/drawing/2014/main" id="{8B22C33B-15D5-DFD0-B9B9-F7A622C6B5EA}"/>
              </a:ext>
            </a:extLst>
          </p:cNvPr>
          <p:cNvGrpSpPr/>
          <p:nvPr/>
        </p:nvGrpSpPr>
        <p:grpSpPr>
          <a:xfrm>
            <a:off x="14842402" y="6214041"/>
            <a:ext cx="7620000" cy="3417321"/>
            <a:chOff x="14842402" y="6214041"/>
            <a:chExt cx="7620000" cy="3417321"/>
          </a:xfrm>
        </p:grpSpPr>
        <p:sp>
          <p:nvSpPr>
            <p:cNvPr id="22" name="New shape">
              <a:extLst>
                <a:ext uri="{FF2B5EF4-FFF2-40B4-BE49-F238E27FC236}">
                  <a16:creationId xmlns:a16="http://schemas.microsoft.com/office/drawing/2014/main" id="{C7AEC3A1-314C-20D0-8330-0D0A1007CECF}"/>
                </a:ext>
              </a:extLst>
            </p:cNvPr>
            <p:cNvSpPr/>
            <p:nvPr/>
          </p:nvSpPr>
          <p:spPr>
            <a:xfrm>
              <a:off x="14981237" y="6214041"/>
              <a:ext cx="7342331" cy="430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lang="en-US" sz="2800" b="1" i="0" u="none" spc="0" dirty="0">
                  <a:solidFill>
                    <a:srgbClr val="000000"/>
                  </a:solidFill>
                  <a:latin typeface="Arial" pitchFamily="34" charset="0"/>
                </a:rPr>
                <a:t>Two or more races (Not Hispanic or Latino)</a:t>
              </a:r>
              <a:endParaRPr sz="2800" b="1" i="0" u="none" spc="0" dirty="0">
                <a:solidFill>
                  <a:srgbClr val="000000"/>
                </a:solidFill>
                <a:latin typeface="Arial" pitchFamily="34" charset="0"/>
              </a:endParaRPr>
            </a:p>
          </p:txBody>
        </p:sp>
        <p:sp>
          <p:nvSpPr>
            <p:cNvPr id="24" name="New shape">
              <a:extLst>
                <a:ext uri="{FF2B5EF4-FFF2-40B4-BE49-F238E27FC236}">
                  <a16:creationId xmlns:a16="http://schemas.microsoft.com/office/drawing/2014/main" id="{0EE5D7E4-4D45-9049-26F7-B1C2B197B9C9}"/>
                </a:ext>
              </a:extLst>
            </p:cNvPr>
            <p:cNvSpPr/>
            <p:nvPr/>
          </p:nvSpPr>
          <p:spPr>
            <a:xfrm>
              <a:off x="14842402" y="6644928"/>
              <a:ext cx="7620000"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400" b="1" i="0" u="none" spc="0" dirty="0">
                  <a:solidFill>
                    <a:srgbClr val="000000"/>
                  </a:solidFill>
                  <a:latin typeface="Arial" pitchFamily="34" charset="0"/>
                </a:rPr>
                <a:t>Overall Diversity &amp; Inclusion Score</a:t>
              </a:r>
            </a:p>
          </p:txBody>
        </p:sp>
        <p:pic>
          <p:nvPicPr>
            <p:cNvPr id="58" name="New picture">
              <a:extLst>
                <a:ext uri="{FF2B5EF4-FFF2-40B4-BE49-F238E27FC236}">
                  <a16:creationId xmlns:a16="http://schemas.microsoft.com/office/drawing/2014/main" id="{8332EB95-9A94-6DB3-165A-80EBB70B2DB2}"/>
                </a:ext>
              </a:extLst>
            </p:cNvPr>
            <p:cNvPicPr/>
            <p:nvPr/>
          </p:nvPicPr>
          <p:blipFill>
            <a:blip r:embed="rId6"/>
            <a:stretch>
              <a:fillRect/>
            </a:stretch>
          </p:blipFill>
          <p:spPr>
            <a:xfrm>
              <a:off x="17433202" y="7204239"/>
              <a:ext cx="2427123" cy="2427123"/>
            </a:xfrm>
            <a:prstGeom prst="rect">
              <a:avLst/>
            </a:prstGeom>
          </p:spPr>
        </p:pic>
      </p:grpSp>
      <p:pic>
        <p:nvPicPr>
          <p:cNvPr id="1026" name="Picture 2" descr="Generic Logo Images – Browse 25,927 Stock Photos, Vectors ...">
            <a:extLst>
              <a:ext uri="{FF2B5EF4-FFF2-40B4-BE49-F238E27FC236}">
                <a16:creationId xmlns:a16="http://schemas.microsoft.com/office/drawing/2014/main" id="{EED7FD4B-FF1C-9373-58E9-D27433040AAD}"/>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2000" t="23333" r="21999" b="20411"/>
          <a:stretch/>
        </p:blipFill>
        <p:spPr bwMode="auto">
          <a:xfrm>
            <a:off x="21305837" y="-4782"/>
            <a:ext cx="1578807" cy="951599"/>
          </a:xfrm>
          <a:prstGeom prst="rect">
            <a:avLst/>
          </a:prstGeom>
          <a:noFill/>
          <a:extLst>
            <a:ext uri="{909E8E84-426E-40DD-AFC4-6F175D3DCCD1}">
              <a14:hiddenFill xmlns:a14="http://schemas.microsoft.com/office/drawing/2010/main">
                <a:solidFill>
                  <a:srgbClr val="FFFFFF"/>
                </a:solidFill>
              </a14:hiddenFill>
            </a:ext>
          </a:extLst>
        </p:spPr>
      </p:pic>
      <p:sp>
        <p:nvSpPr>
          <p:cNvPr id="63" name="New shape">
            <a:extLst>
              <a:ext uri="{FF2B5EF4-FFF2-40B4-BE49-F238E27FC236}">
                <a16:creationId xmlns:a16="http://schemas.microsoft.com/office/drawing/2014/main" id="{9D99C50B-E4D3-225A-6F65-7AE74C5F19D3}"/>
              </a:ext>
            </a:extLst>
          </p:cNvPr>
          <p:cNvSpPr/>
          <p:nvPr/>
        </p:nvSpPr>
        <p:spPr>
          <a:xfrm>
            <a:off x="3175063" y="5186846"/>
            <a:ext cx="1269873"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000" b="0" i="0" u="none" spc="0">
                <a:solidFill>
                  <a:srgbClr val="000000"/>
                </a:solidFill>
                <a:latin typeface="Arial" pitchFamily="34" charset="0"/>
              </a:rPr>
              <a:t>N = 498</a:t>
            </a:r>
          </a:p>
        </p:txBody>
      </p:sp>
      <p:sp>
        <p:nvSpPr>
          <p:cNvPr id="1025" name="New shape">
            <a:extLst>
              <a:ext uri="{FF2B5EF4-FFF2-40B4-BE49-F238E27FC236}">
                <a16:creationId xmlns:a16="http://schemas.microsoft.com/office/drawing/2014/main" id="{294953D0-E9E7-1D19-F058-A8534F1C613E}"/>
              </a:ext>
            </a:extLst>
          </p:cNvPr>
          <p:cNvSpPr/>
          <p:nvPr/>
        </p:nvSpPr>
        <p:spPr>
          <a:xfrm>
            <a:off x="10182124" y="5186846"/>
            <a:ext cx="1269873"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000" b="0" i="0" u="none" spc="0" dirty="0">
                <a:solidFill>
                  <a:srgbClr val="000000"/>
                </a:solidFill>
                <a:latin typeface="Arial" pitchFamily="34" charset="0"/>
              </a:rPr>
              <a:t>N = </a:t>
            </a:r>
            <a:r>
              <a:rPr lang="en-US" sz="2000" b="0" i="0" u="none" spc="0" dirty="0">
                <a:solidFill>
                  <a:srgbClr val="000000"/>
                </a:solidFill>
                <a:latin typeface="Arial" pitchFamily="34" charset="0"/>
              </a:rPr>
              <a:t>31</a:t>
            </a:r>
            <a:endParaRPr sz="2000" b="0" i="0" u="none" spc="0" dirty="0">
              <a:solidFill>
                <a:srgbClr val="000000"/>
              </a:solidFill>
              <a:latin typeface="Arial" pitchFamily="34" charset="0"/>
            </a:endParaRPr>
          </a:p>
        </p:txBody>
      </p:sp>
      <p:sp>
        <p:nvSpPr>
          <p:cNvPr id="1028" name="New shape">
            <a:extLst>
              <a:ext uri="{FF2B5EF4-FFF2-40B4-BE49-F238E27FC236}">
                <a16:creationId xmlns:a16="http://schemas.microsoft.com/office/drawing/2014/main" id="{8740128E-776E-0F57-1B53-FCA61C18B391}"/>
              </a:ext>
            </a:extLst>
          </p:cNvPr>
          <p:cNvSpPr/>
          <p:nvPr/>
        </p:nvSpPr>
        <p:spPr>
          <a:xfrm>
            <a:off x="10182123" y="9780785"/>
            <a:ext cx="1269873"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000" b="0" i="0" u="none" spc="0" dirty="0">
                <a:solidFill>
                  <a:srgbClr val="000000"/>
                </a:solidFill>
                <a:latin typeface="Arial" pitchFamily="34" charset="0"/>
              </a:rPr>
              <a:t>N = </a:t>
            </a:r>
            <a:r>
              <a:rPr lang="en-US" sz="2000" b="0" i="0" u="none" spc="0" dirty="0">
                <a:solidFill>
                  <a:srgbClr val="000000"/>
                </a:solidFill>
                <a:latin typeface="Arial" pitchFamily="34" charset="0"/>
              </a:rPr>
              <a:t>4</a:t>
            </a:r>
            <a:endParaRPr sz="2000" b="0" i="0" u="none" spc="0" dirty="0">
              <a:solidFill>
                <a:srgbClr val="000000"/>
              </a:solidFill>
              <a:latin typeface="Arial" pitchFamily="34" charset="0"/>
            </a:endParaRPr>
          </a:p>
        </p:txBody>
      </p:sp>
      <p:sp>
        <p:nvSpPr>
          <p:cNvPr id="1030" name="New shape">
            <a:extLst>
              <a:ext uri="{FF2B5EF4-FFF2-40B4-BE49-F238E27FC236}">
                <a16:creationId xmlns:a16="http://schemas.microsoft.com/office/drawing/2014/main" id="{AF14808A-55ED-9A33-E9EF-B1109754821D}"/>
              </a:ext>
            </a:extLst>
          </p:cNvPr>
          <p:cNvSpPr/>
          <p:nvPr/>
        </p:nvSpPr>
        <p:spPr>
          <a:xfrm>
            <a:off x="18011826" y="9780784"/>
            <a:ext cx="1269873"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000" b="0" i="0" u="none" spc="0" dirty="0">
                <a:solidFill>
                  <a:srgbClr val="000000"/>
                </a:solidFill>
                <a:latin typeface="Arial" pitchFamily="34" charset="0"/>
              </a:rPr>
              <a:t>N = </a:t>
            </a:r>
            <a:r>
              <a:rPr lang="en-US" sz="2000" b="0" i="0" u="none" spc="0" dirty="0">
                <a:solidFill>
                  <a:srgbClr val="000000"/>
                </a:solidFill>
                <a:latin typeface="Arial" pitchFamily="34" charset="0"/>
              </a:rPr>
              <a:t>25</a:t>
            </a:r>
            <a:endParaRPr sz="2000" b="0" i="0" u="none" spc="0" dirty="0">
              <a:solidFill>
                <a:srgbClr val="000000"/>
              </a:solidFill>
              <a:latin typeface="Arial" pitchFamily="34" charset="0"/>
            </a:endParaRPr>
          </a:p>
        </p:txBody>
      </p:sp>
      <p:sp>
        <p:nvSpPr>
          <p:cNvPr id="1032" name="New shape">
            <a:extLst>
              <a:ext uri="{FF2B5EF4-FFF2-40B4-BE49-F238E27FC236}">
                <a16:creationId xmlns:a16="http://schemas.microsoft.com/office/drawing/2014/main" id="{D02CC114-5B5E-C708-2604-5BA1765D7A10}"/>
              </a:ext>
            </a:extLst>
          </p:cNvPr>
          <p:cNvSpPr/>
          <p:nvPr/>
        </p:nvSpPr>
        <p:spPr>
          <a:xfrm>
            <a:off x="3175062" y="9780783"/>
            <a:ext cx="1269873"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000" b="0" i="0" u="none" spc="0" dirty="0">
                <a:solidFill>
                  <a:srgbClr val="000000"/>
                </a:solidFill>
                <a:latin typeface="Arial" pitchFamily="34" charset="0"/>
              </a:rPr>
              <a:t>N = </a:t>
            </a:r>
            <a:r>
              <a:rPr lang="en-US" sz="2000" b="0" i="0" u="none" spc="0" dirty="0">
                <a:solidFill>
                  <a:srgbClr val="000000"/>
                </a:solidFill>
                <a:latin typeface="Arial" pitchFamily="34" charset="0"/>
              </a:rPr>
              <a:t>69</a:t>
            </a:r>
            <a:endParaRPr sz="2000" b="0" i="0" u="none" spc="0" dirty="0">
              <a:solidFill>
                <a:srgbClr val="000000"/>
              </a:solidFill>
              <a:latin typeface="Arial" pitchFamily="34" charset="0"/>
            </a:endParaRPr>
          </a:p>
        </p:txBody>
      </p:sp>
      <p:sp>
        <p:nvSpPr>
          <p:cNvPr id="1034" name="New shape">
            <a:extLst>
              <a:ext uri="{FF2B5EF4-FFF2-40B4-BE49-F238E27FC236}">
                <a16:creationId xmlns:a16="http://schemas.microsoft.com/office/drawing/2014/main" id="{F8703117-12D2-4360-B88F-A6C69940A000}"/>
              </a:ext>
            </a:extLst>
          </p:cNvPr>
          <p:cNvSpPr/>
          <p:nvPr/>
        </p:nvSpPr>
        <p:spPr>
          <a:xfrm>
            <a:off x="18011826" y="5186846"/>
            <a:ext cx="1269873"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000" b="0" i="0" u="none" spc="0" dirty="0">
                <a:solidFill>
                  <a:srgbClr val="000000"/>
                </a:solidFill>
                <a:latin typeface="Arial" pitchFamily="34" charset="0"/>
              </a:rPr>
              <a:t>N = </a:t>
            </a:r>
            <a:r>
              <a:rPr lang="en-US" sz="2000" b="0" i="0" u="none" spc="0" dirty="0">
                <a:solidFill>
                  <a:srgbClr val="000000"/>
                </a:solidFill>
                <a:latin typeface="Arial" pitchFamily="34" charset="0"/>
              </a:rPr>
              <a:t>36</a:t>
            </a:r>
            <a:endParaRPr sz="2000" b="0" i="0" u="none" spc="0" dirty="0">
              <a:solidFill>
                <a:srgbClr val="000000"/>
              </a:solidFill>
              <a:latin typeface="Arial" pitchFamily="34" charset="0"/>
            </a:endParaRPr>
          </a:p>
        </p:txBody>
      </p:sp>
    </p:spTree>
    <p:extLst>
      <p:ext uri="{BB962C8B-B14F-4D97-AF65-F5344CB8AC3E}">
        <p14:creationId xmlns:p14="http://schemas.microsoft.com/office/powerpoint/2010/main" val="95629742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nvPicPr>
        <p:blipFill>
          <a:blip r:embed="rId2"/>
          <a:stretch>
            <a:fillRect/>
          </a:stretch>
        </p:blipFill>
        <p:spPr>
          <a:xfrm>
            <a:off x="8999945" y="955853"/>
            <a:ext cx="4951551" cy="1601724"/>
          </a:xfrm>
          <a:prstGeom prst="rect">
            <a:avLst/>
          </a:prstGeom>
        </p:spPr>
      </p:pic>
      <p:sp>
        <p:nvSpPr>
          <p:cNvPr id="5" name="New shape"/>
          <p:cNvSpPr/>
          <p:nvPr/>
        </p:nvSpPr>
        <p:spPr>
          <a:xfrm>
            <a:off x="670306" y="7285837"/>
            <a:ext cx="21610828"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3600" b="0" i="0" u="none" spc="0">
                <a:solidFill>
                  <a:srgbClr val="000000"/>
                </a:solidFill>
                <a:latin typeface="Arial" pitchFamily="34" charset="0"/>
              </a:rPr>
              <a:t>Organizational Culture Survey</a:t>
            </a:r>
          </a:p>
        </p:txBody>
      </p:sp>
      <p:sp>
        <p:nvSpPr>
          <p:cNvPr id="6" name="New shape"/>
          <p:cNvSpPr/>
          <p:nvPr/>
        </p:nvSpPr>
        <p:spPr>
          <a:xfrm>
            <a:off x="670306" y="8048041"/>
            <a:ext cx="21610828"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3600" b="0" i="0" u="none" spc="0">
                <a:solidFill>
                  <a:srgbClr val="000000"/>
                </a:solidFill>
                <a:latin typeface="Arial" pitchFamily="34" charset="0"/>
              </a:rPr>
              <a:t>2021: White</a:t>
            </a:r>
          </a:p>
        </p:txBody>
      </p:sp>
      <p:sp>
        <p:nvSpPr>
          <p:cNvPr id="8" name="New shape">
            <a:extLst>
              <a:ext uri="{FF2B5EF4-FFF2-40B4-BE49-F238E27FC236}">
                <a16:creationId xmlns:a16="http://schemas.microsoft.com/office/drawing/2014/main" id="{F3CD50FE-60E7-D4BB-E1BF-29BE5CED18A8}"/>
              </a:ext>
            </a:extLst>
          </p:cNvPr>
          <p:cNvSpPr/>
          <p:nvPr/>
        </p:nvSpPr>
        <p:spPr>
          <a:xfrm>
            <a:off x="670306" y="6401714"/>
            <a:ext cx="21610828" cy="6705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lang="en-US" sz="4400" b="0" i="0" u="none" spc="0" dirty="0">
                <a:solidFill>
                  <a:srgbClr val="000000"/>
                </a:solidFill>
                <a:latin typeface="Arial" pitchFamily="34" charset="0"/>
              </a:rPr>
              <a:t>Company Name</a:t>
            </a:r>
            <a:endParaRPr sz="4400" b="0" i="0" u="none" spc="0" dirty="0">
              <a:solidFill>
                <a:srgbClr val="000000"/>
              </a:solidFill>
              <a:latin typeface="Arial" pitchFamily="34" charset="0"/>
            </a:endParaRPr>
          </a:p>
        </p:txBody>
      </p:sp>
      <p:pic>
        <p:nvPicPr>
          <p:cNvPr id="10" name="Picture 2" descr="Generic Logo Images – Browse 25,927 Stock Photos, Vectors ...">
            <a:extLst>
              <a:ext uri="{FF2B5EF4-FFF2-40B4-BE49-F238E27FC236}">
                <a16:creationId xmlns:a16="http://schemas.microsoft.com/office/drawing/2014/main" id="{60BE2085-674A-CDC5-68E3-4D3CF9F5EA5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00" t="23333" r="21999" b="20411"/>
          <a:stretch/>
        </p:blipFill>
        <p:spPr bwMode="auto">
          <a:xfrm>
            <a:off x="10147319" y="3609141"/>
            <a:ext cx="2657436" cy="16017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101600" y="10595051"/>
            <a:ext cx="308281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0" i="0" u="none" spc="0">
                <a:solidFill>
                  <a:srgbClr val="000000"/>
                </a:solidFill>
                <a:latin typeface="Arial" pitchFamily="34" charset="0"/>
              </a:rPr>
              <a:t>©Daniel R. Denison, Ph.D. All rights reserved</a:t>
            </a:r>
          </a:p>
        </p:txBody>
      </p:sp>
      <p:sp>
        <p:nvSpPr>
          <p:cNvPr id="4" name="New shape"/>
          <p:cNvSpPr/>
          <p:nvPr/>
        </p:nvSpPr>
        <p:spPr>
          <a:xfrm>
            <a:off x="18145288" y="10569651"/>
            <a:ext cx="4704553"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Authors: Daniel R. Denison, Ph.D. William S. Neale, M.A., M.L.I.R</a:t>
            </a:r>
          </a:p>
        </p:txBody>
      </p:sp>
      <p:sp>
        <p:nvSpPr>
          <p:cNvPr id="5" name="New shape"/>
          <p:cNvSpPr/>
          <p:nvPr/>
        </p:nvSpPr>
        <p:spPr>
          <a:xfrm>
            <a:off x="101600" y="10410342"/>
            <a:ext cx="258143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NUMBERS DENOTE PERCENTILES</a:t>
            </a:r>
          </a:p>
        </p:txBody>
      </p:sp>
      <p:sp>
        <p:nvSpPr>
          <p:cNvPr id="6" name="New shape"/>
          <p:cNvSpPr/>
          <p:nvPr/>
        </p:nvSpPr>
        <p:spPr>
          <a:xfrm>
            <a:off x="2683034" y="10410342"/>
            <a:ext cx="216456"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  |  </a:t>
            </a:r>
          </a:p>
        </p:txBody>
      </p:sp>
      <p:sp>
        <p:nvSpPr>
          <p:cNvPr id="7" name="New shape"/>
          <p:cNvSpPr/>
          <p:nvPr/>
        </p:nvSpPr>
        <p:spPr>
          <a:xfrm>
            <a:off x="2899489" y="10410342"/>
            <a:ext cx="68143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8/25/2022</a:t>
            </a:r>
          </a:p>
        </p:txBody>
      </p:sp>
      <p:sp>
        <p:nvSpPr>
          <p:cNvPr id="8" name="New shape"/>
          <p:cNvSpPr/>
          <p:nvPr/>
        </p:nvSpPr>
        <p:spPr>
          <a:xfrm>
            <a:off x="3580924" y="10410342"/>
            <a:ext cx="216456"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  |  </a:t>
            </a:r>
          </a:p>
        </p:txBody>
      </p:sp>
      <p:sp>
        <p:nvSpPr>
          <p:cNvPr id="9" name="New shape"/>
          <p:cNvSpPr/>
          <p:nvPr/>
        </p:nvSpPr>
        <p:spPr>
          <a:xfrm>
            <a:off x="3797379" y="10410342"/>
            <a:ext cx="1166781"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D48NE419G-117</a:t>
            </a:r>
          </a:p>
        </p:txBody>
      </p:sp>
      <p:sp>
        <p:nvSpPr>
          <p:cNvPr id="10" name="New shape"/>
          <p:cNvSpPr/>
          <p:nvPr/>
        </p:nvSpPr>
        <p:spPr>
          <a:xfrm>
            <a:off x="10337324" y="1047293"/>
            <a:ext cx="2276792" cy="4925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sz="3200" b="1" i="0" u="none" spc="0">
                <a:solidFill>
                  <a:srgbClr val="000000"/>
                </a:solidFill>
                <a:latin typeface="Arial" pitchFamily="34" charset="0"/>
              </a:rPr>
              <a:t>2021: White</a:t>
            </a:r>
          </a:p>
        </p:txBody>
      </p:sp>
      <p:sp>
        <p:nvSpPr>
          <p:cNvPr id="11" name="New shape"/>
          <p:cNvSpPr/>
          <p:nvPr/>
        </p:nvSpPr>
        <p:spPr>
          <a:xfrm>
            <a:off x="10840784" y="9883749"/>
            <a:ext cx="1269873" cy="426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800" b="0" i="0" u="none" spc="0">
                <a:solidFill>
                  <a:srgbClr val="000000"/>
                </a:solidFill>
                <a:latin typeface="Arial" pitchFamily="34" charset="0"/>
              </a:rPr>
              <a:t>N = 498</a:t>
            </a:r>
          </a:p>
        </p:txBody>
      </p:sp>
      <p:pic>
        <p:nvPicPr>
          <p:cNvPr id="12" name="New picture"/>
          <p:cNvPicPr/>
          <p:nvPr/>
        </p:nvPicPr>
        <p:blipFill>
          <a:blip r:embed="rId2"/>
          <a:stretch>
            <a:fillRect/>
          </a:stretch>
        </p:blipFill>
        <p:spPr>
          <a:xfrm>
            <a:off x="7302500" y="1539849"/>
            <a:ext cx="8343900" cy="8343900"/>
          </a:xfrm>
          <a:prstGeom prst="rect">
            <a:avLst/>
          </a:prstGeom>
        </p:spPr>
      </p:pic>
      <p:pic>
        <p:nvPicPr>
          <p:cNvPr id="14" name="Picture 2" descr="Generic Logo Images – Browse 25,927 Stock Photos, Vectors ...">
            <a:extLst>
              <a:ext uri="{FF2B5EF4-FFF2-40B4-BE49-F238E27FC236}">
                <a16:creationId xmlns:a16="http://schemas.microsoft.com/office/drawing/2014/main" id="{C66F78C8-C906-5149-E44C-ADB5EC145E3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00" t="23333" r="21999" b="20411"/>
          <a:stretch/>
        </p:blipFill>
        <p:spPr bwMode="auto">
          <a:xfrm>
            <a:off x="21305837" y="-4782"/>
            <a:ext cx="1578807" cy="9515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101600" y="101600"/>
            <a:ext cx="3043206"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dirty="0">
                <a:solidFill>
                  <a:srgbClr val="000000"/>
                </a:solidFill>
                <a:latin typeface="Arial" pitchFamily="34" charset="0"/>
              </a:rPr>
              <a:t>Diversity &amp; Inclusion</a:t>
            </a:r>
          </a:p>
        </p:txBody>
      </p:sp>
      <p:sp>
        <p:nvSpPr>
          <p:cNvPr id="4" name="New shape"/>
          <p:cNvSpPr/>
          <p:nvPr/>
        </p:nvSpPr>
        <p:spPr>
          <a:xfrm>
            <a:off x="101600" y="471018"/>
            <a:ext cx="3043206" cy="127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101600" y="509118"/>
            <a:ext cx="17108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a:solidFill>
                  <a:srgbClr val="000000"/>
                </a:solidFill>
                <a:latin typeface="Arial" pitchFamily="34" charset="0"/>
              </a:rPr>
              <a:t>2021: White</a:t>
            </a:r>
          </a:p>
        </p:txBody>
      </p:sp>
      <p:sp>
        <p:nvSpPr>
          <p:cNvPr id="6" name="New shape"/>
          <p:cNvSpPr/>
          <p:nvPr/>
        </p:nvSpPr>
        <p:spPr>
          <a:xfrm>
            <a:off x="330200" y="1047293"/>
            <a:ext cx="22062439"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l"/>
            <a:r>
              <a:rPr sz="1800" b="0" i="0" u="none" spc="0">
                <a:solidFill>
                  <a:srgbClr val="000000"/>
                </a:solidFill>
                <a:latin typeface="Arial" pitchFamily="34" charset="0"/>
              </a:rPr>
              <a:t>The Diversity &amp; Inclusion module measures how effectively an organization fosters diversity (diverse representation of people) and inclusion (an inclusive and supportive work environment). The module includes four areas: (1) perceptions of inclusion and respect, (2) a workplace free of discrimination, (3) fair and equal access to opportunities, and (4) leadership commitment to diversity values.</a:t>
            </a:r>
          </a:p>
        </p:txBody>
      </p:sp>
      <p:sp>
        <p:nvSpPr>
          <p:cNvPr id="7" name="New shape"/>
          <p:cNvSpPr/>
          <p:nvPr/>
        </p:nvSpPr>
        <p:spPr>
          <a:xfrm>
            <a:off x="101600" y="10595051"/>
            <a:ext cx="2151729"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8/25/2022  |  MDI1019Q3G-120</a:t>
            </a:r>
          </a:p>
        </p:txBody>
      </p:sp>
      <p:sp>
        <p:nvSpPr>
          <p:cNvPr id="8" name="New shape"/>
          <p:cNvSpPr/>
          <p:nvPr/>
        </p:nvSpPr>
        <p:spPr>
          <a:xfrm>
            <a:off x="15342921" y="1778813"/>
            <a:ext cx="1138396" cy="2154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400" b="1" i="0" u="none" spc="0">
                <a:solidFill>
                  <a:srgbClr val="000000"/>
                </a:solidFill>
                <a:latin typeface="Arial" pitchFamily="34" charset="0"/>
              </a:rPr>
              <a:t>PERCENTILE</a:t>
            </a:r>
          </a:p>
        </p:txBody>
      </p:sp>
      <p:sp>
        <p:nvSpPr>
          <p:cNvPr id="10" name="New shape"/>
          <p:cNvSpPr/>
          <p:nvPr/>
        </p:nvSpPr>
        <p:spPr>
          <a:xfrm>
            <a:off x="15292121" y="1994306"/>
            <a:ext cx="1138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0</a:t>
            </a:r>
          </a:p>
        </p:txBody>
      </p:sp>
      <p:sp>
        <p:nvSpPr>
          <p:cNvPr id="11" name="New shape"/>
          <p:cNvSpPr/>
          <p:nvPr/>
        </p:nvSpPr>
        <p:spPr>
          <a:xfrm>
            <a:off x="15292121"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16879235" y="1994306"/>
            <a:ext cx="3992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25th</a:t>
            </a:r>
          </a:p>
        </p:txBody>
      </p:sp>
      <p:sp>
        <p:nvSpPr>
          <p:cNvPr id="13" name="New shape"/>
          <p:cNvSpPr/>
          <p:nvPr/>
        </p:nvSpPr>
        <p:spPr>
          <a:xfrm>
            <a:off x="17018939"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18606049" y="1994306"/>
            <a:ext cx="3992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50th</a:t>
            </a:r>
          </a:p>
        </p:txBody>
      </p:sp>
      <p:sp>
        <p:nvSpPr>
          <p:cNvPr id="15" name="New shape"/>
          <p:cNvSpPr/>
          <p:nvPr/>
        </p:nvSpPr>
        <p:spPr>
          <a:xfrm>
            <a:off x="18745746"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20332863" y="1994306"/>
            <a:ext cx="39924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75th</a:t>
            </a:r>
          </a:p>
        </p:txBody>
      </p:sp>
      <p:sp>
        <p:nvSpPr>
          <p:cNvPr id="17" name="New shape"/>
          <p:cNvSpPr/>
          <p:nvPr/>
        </p:nvSpPr>
        <p:spPr>
          <a:xfrm>
            <a:off x="20472564"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New shape"/>
          <p:cNvSpPr/>
          <p:nvPr/>
        </p:nvSpPr>
        <p:spPr>
          <a:xfrm>
            <a:off x="21996177" y="1994306"/>
            <a:ext cx="513080"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100th</a:t>
            </a:r>
          </a:p>
        </p:txBody>
      </p:sp>
      <p:sp>
        <p:nvSpPr>
          <p:cNvPr id="19" name="New shape"/>
          <p:cNvSpPr/>
          <p:nvPr/>
        </p:nvSpPr>
        <p:spPr>
          <a:xfrm>
            <a:off x="22199372" y="2240585"/>
            <a:ext cx="101600" cy="1016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New shape"/>
          <p:cNvSpPr/>
          <p:nvPr/>
        </p:nvSpPr>
        <p:spPr>
          <a:xfrm>
            <a:off x="15342921" y="2272335"/>
            <a:ext cx="6907257" cy="381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New shape"/>
          <p:cNvSpPr/>
          <p:nvPr/>
        </p:nvSpPr>
        <p:spPr>
          <a:xfrm>
            <a:off x="21945454" y="2409622"/>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95</a:t>
            </a:r>
          </a:p>
        </p:txBody>
      </p:sp>
      <p:sp>
        <p:nvSpPr>
          <p:cNvPr id="22" name="New shape"/>
          <p:cNvSpPr/>
          <p:nvPr/>
        </p:nvSpPr>
        <p:spPr>
          <a:xfrm>
            <a:off x="12318036" y="2445588"/>
            <a:ext cx="2796286" cy="3386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200" b="1" i="0" u="none" spc="0">
                <a:solidFill>
                  <a:srgbClr val="000000"/>
                </a:solidFill>
                <a:latin typeface="Arial" pitchFamily="34" charset="0"/>
              </a:rPr>
              <a:t>Diversity &amp; Inclusion</a:t>
            </a:r>
          </a:p>
        </p:txBody>
      </p:sp>
      <p:sp>
        <p:nvSpPr>
          <p:cNvPr id="23" name="New shape"/>
          <p:cNvSpPr/>
          <p:nvPr/>
        </p:nvSpPr>
        <p:spPr>
          <a:xfrm>
            <a:off x="15342921" y="2419706"/>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4" name="New shape"/>
          <p:cNvSpPr/>
          <p:nvPr/>
        </p:nvSpPr>
        <p:spPr>
          <a:xfrm>
            <a:off x="17090059" y="2419706"/>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5" name="New shape"/>
          <p:cNvSpPr/>
          <p:nvPr/>
        </p:nvSpPr>
        <p:spPr>
          <a:xfrm>
            <a:off x="18816865" y="2419706"/>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6" name="New shape"/>
          <p:cNvSpPr/>
          <p:nvPr/>
        </p:nvSpPr>
        <p:spPr>
          <a:xfrm>
            <a:off x="20543686" y="2419706"/>
            <a:ext cx="136113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7" name="New shape"/>
          <p:cNvSpPr/>
          <p:nvPr/>
        </p:nvSpPr>
        <p:spPr>
          <a:xfrm>
            <a:off x="15342921" y="2915260"/>
            <a:ext cx="6907257" cy="12700"/>
          </a:xfrm>
          <a:prstGeom prst="rect">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New shape"/>
          <p:cNvSpPr/>
          <p:nvPr/>
        </p:nvSpPr>
        <p:spPr>
          <a:xfrm>
            <a:off x="22221744" y="300118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99</a:t>
            </a:r>
          </a:p>
        </p:txBody>
      </p:sp>
      <p:sp>
        <p:nvSpPr>
          <p:cNvPr id="29" name="New shape"/>
          <p:cNvSpPr/>
          <p:nvPr/>
        </p:nvSpPr>
        <p:spPr>
          <a:xfrm>
            <a:off x="8509843" y="3052546"/>
            <a:ext cx="6604477"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are treated with respect.</a:t>
            </a:r>
          </a:p>
        </p:txBody>
      </p:sp>
      <p:sp>
        <p:nvSpPr>
          <p:cNvPr id="30" name="New shape"/>
          <p:cNvSpPr/>
          <p:nvPr/>
        </p:nvSpPr>
        <p:spPr>
          <a:xfrm>
            <a:off x="15342921" y="301127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New shape"/>
          <p:cNvSpPr/>
          <p:nvPr/>
        </p:nvSpPr>
        <p:spPr>
          <a:xfrm>
            <a:off x="17090059" y="301127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2" name="New shape"/>
          <p:cNvSpPr/>
          <p:nvPr/>
        </p:nvSpPr>
        <p:spPr>
          <a:xfrm>
            <a:off x="18816865" y="301127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3" name="New shape"/>
          <p:cNvSpPr/>
          <p:nvPr/>
        </p:nvSpPr>
        <p:spPr>
          <a:xfrm>
            <a:off x="20543686" y="3011272"/>
            <a:ext cx="163742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4" name="New shape"/>
          <p:cNvSpPr/>
          <p:nvPr/>
        </p:nvSpPr>
        <p:spPr>
          <a:xfrm>
            <a:off x="21807309" y="344187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93</a:t>
            </a:r>
          </a:p>
        </p:txBody>
      </p:sp>
      <p:sp>
        <p:nvSpPr>
          <p:cNvPr id="35" name="New shape"/>
          <p:cNvSpPr/>
          <p:nvPr/>
        </p:nvSpPr>
        <p:spPr>
          <a:xfrm>
            <a:off x="5955667" y="3493236"/>
            <a:ext cx="9158653"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are made to feel included and like they belong.</a:t>
            </a:r>
          </a:p>
        </p:txBody>
      </p:sp>
      <p:sp>
        <p:nvSpPr>
          <p:cNvPr id="36" name="New shape"/>
          <p:cNvSpPr/>
          <p:nvPr/>
        </p:nvSpPr>
        <p:spPr>
          <a:xfrm>
            <a:off x="15342921" y="345196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New shape"/>
          <p:cNvSpPr/>
          <p:nvPr/>
        </p:nvSpPr>
        <p:spPr>
          <a:xfrm>
            <a:off x="17090059" y="345196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8" name="New shape"/>
          <p:cNvSpPr/>
          <p:nvPr/>
        </p:nvSpPr>
        <p:spPr>
          <a:xfrm>
            <a:off x="18816865" y="345196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9" name="New shape"/>
          <p:cNvSpPr/>
          <p:nvPr/>
        </p:nvSpPr>
        <p:spPr>
          <a:xfrm>
            <a:off x="20543686" y="3451962"/>
            <a:ext cx="1222986"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0" name="New shape"/>
          <p:cNvSpPr/>
          <p:nvPr/>
        </p:nvSpPr>
        <p:spPr>
          <a:xfrm>
            <a:off x="21531019" y="388256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89</a:t>
            </a:r>
          </a:p>
        </p:txBody>
      </p:sp>
      <p:sp>
        <p:nvSpPr>
          <p:cNvPr id="41" name="New shape"/>
          <p:cNvSpPr/>
          <p:nvPr/>
        </p:nvSpPr>
        <p:spPr>
          <a:xfrm>
            <a:off x="9204282" y="3933927"/>
            <a:ext cx="5910040"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Even subtle forms of discrimination are not tolerated.</a:t>
            </a:r>
          </a:p>
        </p:txBody>
      </p:sp>
      <p:sp>
        <p:nvSpPr>
          <p:cNvPr id="42" name="New shape"/>
          <p:cNvSpPr/>
          <p:nvPr/>
        </p:nvSpPr>
        <p:spPr>
          <a:xfrm>
            <a:off x="15342921" y="389265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3" name="New shape"/>
          <p:cNvSpPr/>
          <p:nvPr/>
        </p:nvSpPr>
        <p:spPr>
          <a:xfrm>
            <a:off x="17090059" y="389265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4" name="New shape"/>
          <p:cNvSpPr/>
          <p:nvPr/>
        </p:nvSpPr>
        <p:spPr>
          <a:xfrm>
            <a:off x="18816865" y="389265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5" name="New shape"/>
          <p:cNvSpPr/>
          <p:nvPr/>
        </p:nvSpPr>
        <p:spPr>
          <a:xfrm>
            <a:off x="20543686" y="3892652"/>
            <a:ext cx="946696"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6" name="New shape"/>
          <p:cNvSpPr/>
          <p:nvPr/>
        </p:nvSpPr>
        <p:spPr>
          <a:xfrm>
            <a:off x="21185656" y="432325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84</a:t>
            </a:r>
          </a:p>
        </p:txBody>
      </p:sp>
      <p:sp>
        <p:nvSpPr>
          <p:cNvPr id="47" name="New shape"/>
          <p:cNvSpPr/>
          <p:nvPr/>
        </p:nvSpPr>
        <p:spPr>
          <a:xfrm>
            <a:off x="8779185" y="4374617"/>
            <a:ext cx="6335135"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Our recruiting and hiring practices enhance our diversity.</a:t>
            </a:r>
          </a:p>
        </p:txBody>
      </p:sp>
      <p:sp>
        <p:nvSpPr>
          <p:cNvPr id="48" name="New shape"/>
          <p:cNvSpPr/>
          <p:nvPr/>
        </p:nvSpPr>
        <p:spPr>
          <a:xfrm>
            <a:off x="15342921" y="433334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9" name="New shape"/>
          <p:cNvSpPr/>
          <p:nvPr/>
        </p:nvSpPr>
        <p:spPr>
          <a:xfrm>
            <a:off x="17090059" y="433334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0" name="New shape"/>
          <p:cNvSpPr/>
          <p:nvPr/>
        </p:nvSpPr>
        <p:spPr>
          <a:xfrm>
            <a:off x="18816865" y="433334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1" name="New shape"/>
          <p:cNvSpPr/>
          <p:nvPr/>
        </p:nvSpPr>
        <p:spPr>
          <a:xfrm>
            <a:off x="20543686" y="4333342"/>
            <a:ext cx="601333"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2" name="New shape"/>
          <p:cNvSpPr/>
          <p:nvPr/>
        </p:nvSpPr>
        <p:spPr>
          <a:xfrm>
            <a:off x="22221744" y="476394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99</a:t>
            </a:r>
          </a:p>
        </p:txBody>
      </p:sp>
      <p:sp>
        <p:nvSpPr>
          <p:cNvPr id="53" name="New shape"/>
          <p:cNvSpPr/>
          <p:nvPr/>
        </p:nvSpPr>
        <p:spPr>
          <a:xfrm>
            <a:off x="3305289" y="4815307"/>
            <a:ext cx="11809032"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have fair and equal access to personal and professional development.</a:t>
            </a:r>
          </a:p>
        </p:txBody>
      </p:sp>
      <p:sp>
        <p:nvSpPr>
          <p:cNvPr id="54" name="New shape"/>
          <p:cNvSpPr/>
          <p:nvPr/>
        </p:nvSpPr>
        <p:spPr>
          <a:xfrm>
            <a:off x="15342921" y="4774031"/>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5" name="New shape"/>
          <p:cNvSpPr/>
          <p:nvPr/>
        </p:nvSpPr>
        <p:spPr>
          <a:xfrm>
            <a:off x="17090059" y="4774031"/>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6" name="New shape"/>
          <p:cNvSpPr/>
          <p:nvPr/>
        </p:nvSpPr>
        <p:spPr>
          <a:xfrm>
            <a:off x="18816865" y="4774031"/>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7" name="New shape"/>
          <p:cNvSpPr/>
          <p:nvPr/>
        </p:nvSpPr>
        <p:spPr>
          <a:xfrm>
            <a:off x="20543686" y="4774031"/>
            <a:ext cx="163742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8" name="New shape"/>
          <p:cNvSpPr/>
          <p:nvPr/>
        </p:nvSpPr>
        <p:spPr>
          <a:xfrm>
            <a:off x="21738236" y="520463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92</a:t>
            </a:r>
          </a:p>
        </p:txBody>
      </p:sp>
      <p:sp>
        <p:nvSpPr>
          <p:cNvPr id="59" name="New shape"/>
          <p:cNvSpPr/>
          <p:nvPr/>
        </p:nvSpPr>
        <p:spPr>
          <a:xfrm>
            <a:off x="5886722" y="5255997"/>
            <a:ext cx="9227599"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People with different backgrounds have fair and equal opportunities for promotion.</a:t>
            </a:r>
          </a:p>
        </p:txBody>
      </p:sp>
      <p:sp>
        <p:nvSpPr>
          <p:cNvPr id="60" name="New shape"/>
          <p:cNvSpPr/>
          <p:nvPr/>
        </p:nvSpPr>
        <p:spPr>
          <a:xfrm>
            <a:off x="15342921" y="521472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1" name="New shape"/>
          <p:cNvSpPr/>
          <p:nvPr/>
        </p:nvSpPr>
        <p:spPr>
          <a:xfrm>
            <a:off x="17090059" y="521472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2" name="New shape"/>
          <p:cNvSpPr/>
          <p:nvPr/>
        </p:nvSpPr>
        <p:spPr>
          <a:xfrm>
            <a:off x="18816865" y="521472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3" name="New shape"/>
          <p:cNvSpPr/>
          <p:nvPr/>
        </p:nvSpPr>
        <p:spPr>
          <a:xfrm>
            <a:off x="20543686" y="5214722"/>
            <a:ext cx="115391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4" name="New shape"/>
          <p:cNvSpPr/>
          <p:nvPr/>
        </p:nvSpPr>
        <p:spPr>
          <a:xfrm>
            <a:off x="22221744" y="564532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99</a:t>
            </a:r>
          </a:p>
        </p:txBody>
      </p:sp>
      <p:sp>
        <p:nvSpPr>
          <p:cNvPr id="65" name="New shape"/>
          <p:cNvSpPr/>
          <p:nvPr/>
        </p:nvSpPr>
        <p:spPr>
          <a:xfrm>
            <a:off x="9563236" y="5696687"/>
            <a:ext cx="5551085"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There is good support for learning about diversity.</a:t>
            </a:r>
          </a:p>
        </p:txBody>
      </p:sp>
      <p:sp>
        <p:nvSpPr>
          <p:cNvPr id="66" name="New shape"/>
          <p:cNvSpPr/>
          <p:nvPr/>
        </p:nvSpPr>
        <p:spPr>
          <a:xfrm>
            <a:off x="15342921" y="5655412"/>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7" name="New shape"/>
          <p:cNvSpPr/>
          <p:nvPr/>
        </p:nvSpPr>
        <p:spPr>
          <a:xfrm>
            <a:off x="17090059" y="565541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8" name="New shape"/>
          <p:cNvSpPr/>
          <p:nvPr/>
        </p:nvSpPr>
        <p:spPr>
          <a:xfrm>
            <a:off x="18816865" y="5655412"/>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9" name="New shape"/>
          <p:cNvSpPr/>
          <p:nvPr/>
        </p:nvSpPr>
        <p:spPr>
          <a:xfrm>
            <a:off x="20543686" y="5655412"/>
            <a:ext cx="163742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0" name="New shape"/>
          <p:cNvSpPr/>
          <p:nvPr/>
        </p:nvSpPr>
        <p:spPr>
          <a:xfrm>
            <a:off x="21323801" y="6086018"/>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86</a:t>
            </a:r>
          </a:p>
        </p:txBody>
      </p:sp>
      <p:sp>
        <p:nvSpPr>
          <p:cNvPr id="71" name="New shape"/>
          <p:cNvSpPr/>
          <p:nvPr/>
        </p:nvSpPr>
        <p:spPr>
          <a:xfrm>
            <a:off x="11450232" y="6137377"/>
            <a:ext cx="3664088"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We can be proud of our diversity.</a:t>
            </a:r>
          </a:p>
        </p:txBody>
      </p:sp>
      <p:sp>
        <p:nvSpPr>
          <p:cNvPr id="72" name="New shape"/>
          <p:cNvSpPr/>
          <p:nvPr/>
        </p:nvSpPr>
        <p:spPr>
          <a:xfrm>
            <a:off x="15342921" y="6096103"/>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3" name="New shape"/>
          <p:cNvSpPr/>
          <p:nvPr/>
        </p:nvSpPr>
        <p:spPr>
          <a:xfrm>
            <a:off x="17090059" y="609610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4" name="New shape"/>
          <p:cNvSpPr/>
          <p:nvPr/>
        </p:nvSpPr>
        <p:spPr>
          <a:xfrm>
            <a:off x="18816865" y="609610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5" name="New shape"/>
          <p:cNvSpPr/>
          <p:nvPr/>
        </p:nvSpPr>
        <p:spPr>
          <a:xfrm>
            <a:off x="20543686" y="6096103"/>
            <a:ext cx="739478"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6" name="New shape"/>
          <p:cNvSpPr/>
          <p:nvPr/>
        </p:nvSpPr>
        <p:spPr>
          <a:xfrm>
            <a:off x="21945454" y="6526709"/>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95</a:t>
            </a:r>
          </a:p>
        </p:txBody>
      </p:sp>
      <p:sp>
        <p:nvSpPr>
          <p:cNvPr id="77" name="New shape"/>
          <p:cNvSpPr/>
          <p:nvPr/>
        </p:nvSpPr>
        <p:spPr>
          <a:xfrm>
            <a:off x="7820568" y="6578067"/>
            <a:ext cx="7293752"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Leaders are committed to diversity and inclusion as top priorities.</a:t>
            </a:r>
          </a:p>
        </p:txBody>
      </p:sp>
      <p:sp>
        <p:nvSpPr>
          <p:cNvPr id="78" name="New shape"/>
          <p:cNvSpPr/>
          <p:nvPr/>
        </p:nvSpPr>
        <p:spPr>
          <a:xfrm>
            <a:off x="15342921" y="6536793"/>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9" name="New shape"/>
          <p:cNvSpPr/>
          <p:nvPr/>
        </p:nvSpPr>
        <p:spPr>
          <a:xfrm>
            <a:off x="17090059" y="653679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0" name="New shape"/>
          <p:cNvSpPr/>
          <p:nvPr/>
        </p:nvSpPr>
        <p:spPr>
          <a:xfrm>
            <a:off x="18816865" y="653679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1" name="New shape"/>
          <p:cNvSpPr/>
          <p:nvPr/>
        </p:nvSpPr>
        <p:spPr>
          <a:xfrm>
            <a:off x="20543686" y="6536793"/>
            <a:ext cx="136113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2" name="New shape"/>
          <p:cNvSpPr/>
          <p:nvPr/>
        </p:nvSpPr>
        <p:spPr>
          <a:xfrm>
            <a:off x="22221744" y="6967399"/>
            <a:ext cx="4281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2400" b="1" i="0" u="none" spc="0">
                <a:solidFill>
                  <a:srgbClr val="000000"/>
                </a:solidFill>
                <a:latin typeface="Arial" pitchFamily="34" charset="0"/>
              </a:rPr>
              <a:t> 99</a:t>
            </a:r>
          </a:p>
        </p:txBody>
      </p:sp>
      <p:sp>
        <p:nvSpPr>
          <p:cNvPr id="83" name="New shape"/>
          <p:cNvSpPr/>
          <p:nvPr/>
        </p:nvSpPr>
        <p:spPr>
          <a:xfrm>
            <a:off x="8899289" y="7018758"/>
            <a:ext cx="6215032" cy="307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r"/>
            <a:r>
              <a:rPr sz="2000" b="0" i="0" u="none" spc="0">
                <a:solidFill>
                  <a:srgbClr val="000000"/>
                </a:solidFill>
                <a:latin typeface="Arial" pitchFamily="34" charset="0"/>
              </a:rPr>
              <a:t>We do a good job of rewarding positive diversity efforts.</a:t>
            </a:r>
          </a:p>
        </p:txBody>
      </p:sp>
      <p:sp>
        <p:nvSpPr>
          <p:cNvPr id="84" name="New shape"/>
          <p:cNvSpPr/>
          <p:nvPr/>
        </p:nvSpPr>
        <p:spPr>
          <a:xfrm>
            <a:off x="15342921" y="6977483"/>
            <a:ext cx="170649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5" name="New shape"/>
          <p:cNvSpPr/>
          <p:nvPr/>
        </p:nvSpPr>
        <p:spPr>
          <a:xfrm>
            <a:off x="17090059" y="697748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6" name="New shape"/>
          <p:cNvSpPr/>
          <p:nvPr/>
        </p:nvSpPr>
        <p:spPr>
          <a:xfrm>
            <a:off x="18816865" y="6977483"/>
            <a:ext cx="1686174"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7" name="New shape"/>
          <p:cNvSpPr/>
          <p:nvPr/>
        </p:nvSpPr>
        <p:spPr>
          <a:xfrm>
            <a:off x="20543686" y="6977483"/>
            <a:ext cx="1637421" cy="349250"/>
          </a:xfrm>
          <a:prstGeom prst="rect">
            <a:avLst/>
          </a:prstGeom>
          <a:solidFill>
            <a:srgbClr val="702963"/>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8" name="New shape"/>
          <p:cNvSpPr/>
          <p:nvPr/>
        </p:nvSpPr>
        <p:spPr>
          <a:xfrm>
            <a:off x="15342921" y="7486499"/>
            <a:ext cx="6907257" cy="38100"/>
          </a:xfrm>
          <a:prstGeom prst="rect">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9" name="New shape"/>
          <p:cNvSpPr/>
          <p:nvPr/>
        </p:nvSpPr>
        <p:spPr>
          <a:xfrm>
            <a:off x="16097300" y="7575399"/>
            <a:ext cx="218059"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1</a:t>
            </a:r>
            <a:r>
              <a:rPr sz="1600" b="0" i="0" u="none" spc="0" baseline="50000">
                <a:solidFill>
                  <a:srgbClr val="000000"/>
                </a:solidFill>
                <a:latin typeface="Arial" pitchFamily="34" charset="0"/>
              </a:rPr>
              <a:t>st</a:t>
            </a:r>
          </a:p>
        </p:txBody>
      </p:sp>
      <p:sp>
        <p:nvSpPr>
          <p:cNvPr id="90" name="New shape"/>
          <p:cNvSpPr/>
          <p:nvPr/>
        </p:nvSpPr>
        <p:spPr>
          <a:xfrm>
            <a:off x="14802980" y="7575399"/>
            <a:ext cx="917130" cy="2154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400" b="1" i="0" u="none" spc="0">
                <a:solidFill>
                  <a:srgbClr val="000000"/>
                </a:solidFill>
                <a:latin typeface="Arial" pitchFamily="34" charset="0"/>
              </a:rPr>
              <a:t>QUARTILE</a:t>
            </a:r>
          </a:p>
        </p:txBody>
      </p:sp>
      <p:sp>
        <p:nvSpPr>
          <p:cNvPr id="91" name="New shape"/>
          <p:cNvSpPr/>
          <p:nvPr/>
        </p:nvSpPr>
        <p:spPr>
          <a:xfrm>
            <a:off x="15285771"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2" name="New shape"/>
          <p:cNvSpPr/>
          <p:nvPr/>
        </p:nvSpPr>
        <p:spPr>
          <a:xfrm>
            <a:off x="17800864" y="7575399"/>
            <a:ext cx="264557"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2</a:t>
            </a:r>
            <a:r>
              <a:rPr sz="1600" b="0" i="0" u="none" spc="0" baseline="50000">
                <a:solidFill>
                  <a:srgbClr val="000000"/>
                </a:solidFill>
                <a:latin typeface="Arial" pitchFamily="34" charset="0"/>
              </a:rPr>
              <a:t>nd</a:t>
            </a:r>
          </a:p>
        </p:txBody>
      </p:sp>
      <p:sp>
        <p:nvSpPr>
          <p:cNvPr id="93" name="New shape"/>
          <p:cNvSpPr/>
          <p:nvPr/>
        </p:nvSpPr>
        <p:spPr>
          <a:xfrm>
            <a:off x="17012585"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4" name="New shape"/>
          <p:cNvSpPr/>
          <p:nvPr/>
        </p:nvSpPr>
        <p:spPr>
          <a:xfrm>
            <a:off x="19542909" y="7575399"/>
            <a:ext cx="234093"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3</a:t>
            </a:r>
            <a:r>
              <a:rPr sz="1600" b="0" i="0" u="none" spc="0" baseline="50000">
                <a:solidFill>
                  <a:srgbClr val="000000"/>
                </a:solidFill>
                <a:latin typeface="Arial" pitchFamily="34" charset="0"/>
              </a:rPr>
              <a:t>rd</a:t>
            </a:r>
          </a:p>
        </p:txBody>
      </p:sp>
      <p:sp>
        <p:nvSpPr>
          <p:cNvPr id="95" name="New shape"/>
          <p:cNvSpPr/>
          <p:nvPr/>
        </p:nvSpPr>
        <p:spPr>
          <a:xfrm>
            <a:off x="18739399"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6" name="New shape"/>
          <p:cNvSpPr/>
          <p:nvPr/>
        </p:nvSpPr>
        <p:spPr>
          <a:xfrm>
            <a:off x="21273732" y="7575399"/>
            <a:ext cx="226076" cy="2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600" b="0" i="0" u="none" spc="0">
                <a:solidFill>
                  <a:srgbClr val="000000"/>
                </a:solidFill>
                <a:latin typeface="Arial" pitchFamily="34" charset="0"/>
              </a:rPr>
              <a:t>4</a:t>
            </a:r>
            <a:r>
              <a:rPr sz="1600" b="0" i="0" u="none" spc="0" baseline="50000">
                <a:solidFill>
                  <a:srgbClr val="000000"/>
                </a:solidFill>
                <a:latin typeface="Arial" pitchFamily="34" charset="0"/>
              </a:rPr>
              <a:t>th</a:t>
            </a:r>
          </a:p>
        </p:txBody>
      </p:sp>
      <p:sp>
        <p:nvSpPr>
          <p:cNvPr id="97" name="New shape"/>
          <p:cNvSpPr/>
          <p:nvPr/>
        </p:nvSpPr>
        <p:spPr>
          <a:xfrm>
            <a:off x="20466213"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8" name="New shape"/>
          <p:cNvSpPr/>
          <p:nvPr/>
        </p:nvSpPr>
        <p:spPr>
          <a:xfrm>
            <a:off x="22193027" y="7448399"/>
            <a:ext cx="114300" cy="1143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9" name="New shape"/>
          <p:cNvSpPr/>
          <p:nvPr/>
        </p:nvSpPr>
        <p:spPr>
          <a:xfrm>
            <a:off x="1016000" y="1804213"/>
            <a:ext cx="2065147" cy="277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800" b="0" i="1" u="none" spc="0">
                <a:solidFill>
                  <a:srgbClr val="000000"/>
                </a:solidFill>
                <a:latin typeface="Arial" pitchFamily="34" charset="0"/>
              </a:rPr>
              <a:t>In this organization...</a:t>
            </a:r>
          </a:p>
        </p:txBody>
      </p:sp>
      <p:pic>
        <p:nvPicPr>
          <p:cNvPr id="100" name="Picture 2" descr="Generic Logo Images – Browse 25,927 Stock Photos, Vectors ...">
            <a:extLst>
              <a:ext uri="{FF2B5EF4-FFF2-40B4-BE49-F238E27FC236}">
                <a16:creationId xmlns:a16="http://schemas.microsoft.com/office/drawing/2014/main" id="{20FE2D24-B7A4-CB20-CCD5-82BA1D2B74F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00" t="23333" r="21999" b="20411"/>
          <a:stretch/>
        </p:blipFill>
        <p:spPr bwMode="auto">
          <a:xfrm>
            <a:off x="21305837" y="-4782"/>
            <a:ext cx="1578807" cy="9515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101600" y="101600"/>
            <a:ext cx="6438753"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a:solidFill>
                  <a:srgbClr val="000000"/>
                </a:solidFill>
                <a:latin typeface="Arial" pitchFamily="34" charset="0"/>
              </a:rPr>
              <a:t>Top Cultural Drivers of Diversity &amp; Inclusion</a:t>
            </a:r>
          </a:p>
        </p:txBody>
      </p:sp>
      <p:sp>
        <p:nvSpPr>
          <p:cNvPr id="4" name="New shape"/>
          <p:cNvSpPr/>
          <p:nvPr/>
        </p:nvSpPr>
        <p:spPr>
          <a:xfrm>
            <a:off x="101600" y="476098"/>
            <a:ext cx="6438753" cy="127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101600" y="514198"/>
            <a:ext cx="1710801" cy="369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1" i="0" u="none" spc="0">
                <a:solidFill>
                  <a:srgbClr val="000000"/>
                </a:solidFill>
                <a:latin typeface="Arial" pitchFamily="34" charset="0"/>
              </a:rPr>
              <a:t>2021: White</a:t>
            </a:r>
          </a:p>
        </p:txBody>
      </p:sp>
      <p:sp>
        <p:nvSpPr>
          <p:cNvPr id="6" name="New shape"/>
          <p:cNvSpPr/>
          <p:nvPr/>
        </p:nvSpPr>
        <p:spPr>
          <a:xfrm>
            <a:off x="330200" y="1048715"/>
            <a:ext cx="22059900" cy="822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l"/>
            <a:r>
              <a:rPr sz="1800" b="0" i="0" u="none" spc="0">
                <a:solidFill>
                  <a:srgbClr val="000000"/>
                </a:solidFill>
                <a:latin typeface="Arial" pitchFamily="34" charset="0"/>
              </a:rPr>
              <a:t>We've identified cultural behaviors and values driving Diversity &amp; Inclusion that may provide unique points of leverage for your transformation. *Improve* items are your Cultural Drivers with the most opportunity to progress. *Monitor* items may not have as much area for growth as your Improve items, but they are unique Cultural Drivers that can help prioritize actions in your transformation journey. *Sustain* items are your cultural strengths driving Diversity &amp; Inclusion that you can leverage to drive change.</a:t>
            </a:r>
          </a:p>
        </p:txBody>
      </p:sp>
      <p:graphicFrame>
        <p:nvGraphicFramePr>
          <p:cNvPr id="7" name="New Table"/>
          <p:cNvGraphicFramePr>
            <a:graphicFrameLocks noGrp="1"/>
          </p:cNvGraphicFramePr>
          <p:nvPr/>
        </p:nvGraphicFramePr>
        <p:xfrm>
          <a:off x="317500" y="2151075"/>
          <a:ext cx="14478000" cy="8293100"/>
        </p:xfrm>
        <a:graphic>
          <a:graphicData uri="http://schemas.openxmlformats.org/drawingml/2006/table">
            <a:tbl>
              <a:tblPr bandRow="1">
                <a:tableStyleId>{5C22544A-7EE6-4342-B048-85BDC9FD1C3A}</a:tableStyleId>
              </a:tblPr>
              <a:tblGrid>
                <a:gridCol w="2286000">
                  <a:extLst>
                    <a:ext uri="{9D8B030D-6E8A-4147-A177-3AD203B41FA5}">
                      <a16:colId xmlns:a16="http://schemas.microsoft.com/office/drawing/2014/main" val="20000"/>
                    </a:ext>
                  </a:extLst>
                </a:gridCol>
                <a:gridCol w="7937500">
                  <a:extLst>
                    <a:ext uri="{9D8B030D-6E8A-4147-A177-3AD203B41FA5}">
                      <a16:colId xmlns:a16="http://schemas.microsoft.com/office/drawing/2014/main" val="20001"/>
                    </a:ext>
                  </a:extLst>
                </a:gridCol>
                <a:gridCol w="1460500">
                  <a:extLst>
                    <a:ext uri="{9D8B030D-6E8A-4147-A177-3AD203B41FA5}">
                      <a16:colId xmlns:a16="http://schemas.microsoft.com/office/drawing/2014/main" val="20002"/>
                    </a:ext>
                  </a:extLst>
                </a:gridCol>
                <a:gridCol w="2794000">
                  <a:extLst>
                    <a:ext uri="{9D8B030D-6E8A-4147-A177-3AD203B41FA5}">
                      <a16:colId xmlns:a16="http://schemas.microsoft.com/office/drawing/2014/main" val="20003"/>
                    </a:ext>
                  </a:extLst>
                </a:gridCol>
              </a:tblGrid>
              <a:tr h="469900">
                <a:tc>
                  <a:txBody>
                    <a:bodyPr/>
                    <a:lstStyle/>
                    <a:p>
                      <a:pPr algn="ctr"/>
                      <a:r>
                        <a:rPr sz="1800" b="1">
                          <a:solidFill>
                            <a:srgbClr val="000000"/>
                          </a:solidFill>
                          <a:latin typeface="Arial" pitchFamily="34" charset="0"/>
                        </a:rPr>
                        <a:t>Culture Index</a:t>
                      </a:r>
                    </a:p>
                  </a:txBody>
                  <a:tcPr anchor="ctr">
                    <a:solidFill>
                      <a:srgbClr val="E5E6E7"/>
                    </a:solidFill>
                  </a:tcPr>
                </a:tc>
                <a:tc>
                  <a:txBody>
                    <a:bodyPr/>
                    <a:lstStyle/>
                    <a:p>
                      <a:pPr algn="ctr"/>
                      <a:r>
                        <a:rPr sz="1800" b="1">
                          <a:solidFill>
                            <a:srgbClr val="000000"/>
                          </a:solidFill>
                          <a:latin typeface="Arial" pitchFamily="34" charset="0"/>
                        </a:rPr>
                        <a:t>Cultural Drivers of Diversity &amp; Inclusion to *Improve*</a:t>
                      </a:r>
                    </a:p>
                  </a:txBody>
                  <a:tcPr anchor="ctr">
                    <a:solidFill>
                      <a:srgbClr val="E5E6E7"/>
                    </a:solidFill>
                  </a:tcPr>
                </a:tc>
                <a:tc>
                  <a:txBody>
                    <a:bodyPr/>
                    <a:lstStyle/>
                    <a:p>
                      <a:pPr algn="ctr"/>
                      <a:r>
                        <a:rPr sz="1800" b="1">
                          <a:solidFill>
                            <a:srgbClr val="000000"/>
                          </a:solidFill>
                          <a:latin typeface="Arial" pitchFamily="34" charset="0"/>
                        </a:rPr>
                        <a:t>Correlation</a:t>
                      </a:r>
                    </a:p>
                  </a:txBody>
                  <a:tcPr anchor="ctr">
                    <a:solidFill>
                      <a:srgbClr val="E5E6E7"/>
                    </a:solidFill>
                  </a:tcPr>
                </a:tc>
                <a:tc>
                  <a:txBody>
                    <a:bodyPr/>
                    <a:lstStyle/>
                    <a:p>
                      <a:pPr algn="ctr"/>
                      <a:r>
                        <a:rPr sz="1800" b="1">
                          <a:solidFill>
                            <a:srgbClr val="000000"/>
                          </a:solidFill>
                          <a:latin typeface="Arial" pitchFamily="34" charset="0"/>
                        </a:rPr>
                        <a:t>Benchmark Percentile</a:t>
                      </a:r>
                    </a:p>
                  </a:txBody>
                  <a:tcPr anchor="ctr">
                    <a:solidFill>
                      <a:srgbClr val="E5E6E7"/>
                    </a:solidFill>
                  </a:tcPr>
                </a:tc>
                <a:extLst>
                  <a:ext uri="{0D108BD9-81ED-4DB2-BD59-A6C34878D82A}">
                    <a16:rowId xmlns:a16="http://schemas.microsoft.com/office/drawing/2014/main" val="10000"/>
                  </a:ext>
                </a:extLst>
              </a:tr>
              <a:tr h="647700">
                <a:tc>
                  <a:txBody>
                    <a:bodyPr/>
                    <a:lstStyle/>
                    <a:p>
                      <a:pPr algn="ctr"/>
                      <a:r>
                        <a:rPr sz="1800" b="1">
                          <a:solidFill>
                            <a:srgbClr val="FFFFFF"/>
                          </a:solidFill>
                          <a:latin typeface="Arial" pitchFamily="34" charset="0"/>
                        </a:rPr>
                        <a:t>Strategic Direction &amp; Intent</a:t>
                      </a:r>
                    </a:p>
                  </a:txBody>
                  <a:tcPr anchor="ctr">
                    <a:solidFill>
                      <a:srgbClr val="CE3E2B"/>
                    </a:solidFill>
                  </a:tcPr>
                </a:tc>
                <a:tc>
                  <a:txBody>
                    <a:bodyPr/>
                    <a:lstStyle/>
                    <a:p>
                      <a:pPr algn="l"/>
                      <a:r>
                        <a:rPr sz="1800" b="0">
                          <a:solidFill>
                            <a:srgbClr val="000000"/>
                          </a:solidFill>
                          <a:latin typeface="Arial" pitchFamily="34" charset="0"/>
                        </a:rPr>
                        <a:t>There is a clear mission that gives meaning and direction to our work.</a:t>
                      </a:r>
                    </a:p>
                  </a:txBody>
                  <a:tcPr anchor="ctr">
                    <a:solidFill>
                      <a:srgbClr val="FFFFFF"/>
                    </a:solidFill>
                  </a:tcPr>
                </a:tc>
                <a:tc>
                  <a:txBody>
                    <a:bodyPr/>
                    <a:lstStyle/>
                    <a:p>
                      <a:pPr algn="ctr"/>
                      <a:r>
                        <a:rPr sz="1800" b="0">
                          <a:solidFill>
                            <a:srgbClr val="000000"/>
                          </a:solidFill>
                          <a:latin typeface="Arial" pitchFamily="34" charset="0"/>
                        </a:rPr>
                        <a:t>0.55</a:t>
                      </a:r>
                    </a:p>
                  </a:txBody>
                  <a:tcPr anchor="ctr">
                    <a:solidFill>
                      <a:srgbClr val="FFFFFF"/>
                    </a:solidFill>
                  </a:tcPr>
                </a:tc>
                <a:tc>
                  <a:txBody>
                    <a:bodyPr/>
                    <a:lstStyle/>
                    <a:p>
                      <a:pPr algn="ctr"/>
                      <a:r>
                        <a:rPr sz="1800" b="0">
                          <a:solidFill>
                            <a:srgbClr val="000000"/>
                          </a:solidFill>
                          <a:latin typeface="Arial" pitchFamily="34" charset="0"/>
                        </a:rPr>
                        <a:t>93</a:t>
                      </a:r>
                    </a:p>
                  </a:txBody>
                  <a:tcPr anchor="ctr">
                    <a:solidFill>
                      <a:srgbClr val="FFFFFF"/>
                    </a:solidFill>
                  </a:tcPr>
                </a:tc>
                <a:extLst>
                  <a:ext uri="{0D108BD9-81ED-4DB2-BD59-A6C34878D82A}">
                    <a16:rowId xmlns:a16="http://schemas.microsoft.com/office/drawing/2014/main" val="10001"/>
                  </a:ext>
                </a:extLst>
              </a:tr>
              <a:tr h="647700">
                <a:tc>
                  <a:txBody>
                    <a:bodyPr/>
                    <a:lstStyle/>
                    <a:p>
                      <a:pPr algn="ctr"/>
                      <a:r>
                        <a:rPr sz="1800" b="1">
                          <a:solidFill>
                            <a:srgbClr val="FFFFFF"/>
                          </a:solidFill>
                          <a:latin typeface="Arial" pitchFamily="34" charset="0"/>
                        </a:rPr>
                        <a:t>Organizational Learning</a:t>
                      </a:r>
                    </a:p>
                  </a:txBody>
                  <a:tcPr anchor="ctr">
                    <a:solidFill>
                      <a:srgbClr val="4274B8"/>
                    </a:solidFill>
                  </a:tcPr>
                </a:tc>
                <a:tc>
                  <a:txBody>
                    <a:bodyPr/>
                    <a:lstStyle/>
                    <a:p>
                      <a:pPr algn="l"/>
                      <a:r>
                        <a:rPr sz="1800" b="0">
                          <a:solidFill>
                            <a:srgbClr val="000000"/>
                          </a:solidFill>
                          <a:latin typeface="Arial" pitchFamily="34" charset="0"/>
                        </a:rPr>
                        <a:t>We view failure as an opportunity for learning and improvement.</a:t>
                      </a:r>
                    </a:p>
                  </a:txBody>
                  <a:tcPr anchor="ctr">
                    <a:solidFill>
                      <a:srgbClr val="FFFFFF"/>
                    </a:solidFill>
                  </a:tcPr>
                </a:tc>
                <a:tc>
                  <a:txBody>
                    <a:bodyPr/>
                    <a:lstStyle/>
                    <a:p>
                      <a:pPr algn="ctr"/>
                      <a:r>
                        <a:rPr sz="1800" b="0">
                          <a:solidFill>
                            <a:srgbClr val="000000"/>
                          </a:solidFill>
                          <a:latin typeface="Arial" pitchFamily="34" charset="0"/>
                        </a:rPr>
                        <a:t>0.53</a:t>
                      </a:r>
                    </a:p>
                  </a:txBody>
                  <a:tcPr anchor="ctr">
                    <a:solidFill>
                      <a:srgbClr val="FFFFFF"/>
                    </a:solidFill>
                  </a:tcPr>
                </a:tc>
                <a:tc>
                  <a:txBody>
                    <a:bodyPr/>
                    <a:lstStyle/>
                    <a:p>
                      <a:pPr algn="ctr"/>
                      <a:r>
                        <a:rPr sz="1800" b="0">
                          <a:solidFill>
                            <a:srgbClr val="000000"/>
                          </a:solidFill>
                          <a:latin typeface="Arial" pitchFamily="34" charset="0"/>
                        </a:rPr>
                        <a:t>86</a:t>
                      </a:r>
                    </a:p>
                  </a:txBody>
                  <a:tcPr anchor="ctr">
                    <a:solidFill>
                      <a:srgbClr val="FFFFFF"/>
                    </a:solidFill>
                  </a:tcPr>
                </a:tc>
                <a:extLst>
                  <a:ext uri="{0D108BD9-81ED-4DB2-BD59-A6C34878D82A}">
                    <a16:rowId xmlns:a16="http://schemas.microsoft.com/office/drawing/2014/main" val="10002"/>
                  </a:ext>
                </a:extLst>
              </a:tr>
              <a:tr h="647700">
                <a:tc>
                  <a:txBody>
                    <a:bodyPr/>
                    <a:lstStyle/>
                    <a:p>
                      <a:pPr algn="ctr"/>
                      <a:r>
                        <a:rPr sz="1800" b="1">
                          <a:solidFill>
                            <a:srgbClr val="FFFFFF"/>
                          </a:solidFill>
                          <a:latin typeface="Arial" pitchFamily="34" charset="0"/>
                        </a:rPr>
                        <a:t>Organizational Learning</a:t>
                      </a:r>
                    </a:p>
                  </a:txBody>
                  <a:tcPr anchor="ctr">
                    <a:solidFill>
                      <a:srgbClr val="4274B8"/>
                    </a:solidFill>
                  </a:tcPr>
                </a:tc>
                <a:tc>
                  <a:txBody>
                    <a:bodyPr/>
                    <a:lstStyle/>
                    <a:p>
                      <a:pPr algn="l"/>
                      <a:r>
                        <a:rPr sz="1800" b="0">
                          <a:solidFill>
                            <a:srgbClr val="000000"/>
                          </a:solidFill>
                          <a:latin typeface="Arial" pitchFamily="34" charset="0"/>
                        </a:rPr>
                        <a:t>Learning is an important objective in our day-to-day work.</a:t>
                      </a:r>
                    </a:p>
                  </a:txBody>
                  <a:tcPr anchor="ctr">
                    <a:solidFill>
                      <a:srgbClr val="FFFFFF"/>
                    </a:solidFill>
                  </a:tcPr>
                </a:tc>
                <a:tc>
                  <a:txBody>
                    <a:bodyPr/>
                    <a:lstStyle/>
                    <a:p>
                      <a:pPr algn="ctr"/>
                      <a:r>
                        <a:rPr sz="1800" b="0">
                          <a:solidFill>
                            <a:srgbClr val="000000"/>
                          </a:solidFill>
                          <a:latin typeface="Arial" pitchFamily="34" charset="0"/>
                        </a:rPr>
                        <a:t>0.53</a:t>
                      </a:r>
                    </a:p>
                  </a:txBody>
                  <a:tcPr anchor="ctr">
                    <a:solidFill>
                      <a:srgbClr val="FFFFFF"/>
                    </a:solidFill>
                  </a:tcPr>
                </a:tc>
                <a:tc>
                  <a:txBody>
                    <a:bodyPr/>
                    <a:lstStyle/>
                    <a:p>
                      <a:pPr algn="ctr"/>
                      <a:r>
                        <a:rPr sz="1800" b="0">
                          <a:solidFill>
                            <a:srgbClr val="000000"/>
                          </a:solidFill>
                          <a:latin typeface="Arial" pitchFamily="34" charset="0"/>
                        </a:rPr>
                        <a:t>90</a:t>
                      </a:r>
                    </a:p>
                  </a:txBody>
                  <a:tcPr anchor="ctr">
                    <a:solidFill>
                      <a:srgbClr val="FFFFFF"/>
                    </a:solidFill>
                  </a:tcPr>
                </a:tc>
                <a:extLst>
                  <a:ext uri="{0D108BD9-81ED-4DB2-BD59-A6C34878D82A}">
                    <a16:rowId xmlns:a16="http://schemas.microsoft.com/office/drawing/2014/main" val="10003"/>
                  </a:ext>
                </a:extLst>
              </a:tr>
              <a:tr h="203200">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extLst>
                  <a:ext uri="{0D108BD9-81ED-4DB2-BD59-A6C34878D82A}">
                    <a16:rowId xmlns:a16="http://schemas.microsoft.com/office/drawing/2014/main" val="10004"/>
                  </a:ext>
                </a:extLst>
              </a:tr>
              <a:tr h="469900">
                <a:tc>
                  <a:txBody>
                    <a:bodyPr/>
                    <a:lstStyle/>
                    <a:p>
                      <a:pPr algn="ctr"/>
                      <a:r>
                        <a:rPr sz="1800" b="1">
                          <a:solidFill>
                            <a:srgbClr val="000000"/>
                          </a:solidFill>
                          <a:latin typeface="Arial" pitchFamily="34" charset="0"/>
                        </a:rPr>
                        <a:t>Culture Index</a:t>
                      </a:r>
                    </a:p>
                  </a:txBody>
                  <a:tcPr anchor="ctr">
                    <a:solidFill>
                      <a:srgbClr val="E5E6E7"/>
                    </a:solidFill>
                  </a:tcPr>
                </a:tc>
                <a:tc>
                  <a:txBody>
                    <a:bodyPr/>
                    <a:lstStyle/>
                    <a:p>
                      <a:pPr algn="ctr"/>
                      <a:r>
                        <a:rPr sz="1800" b="1">
                          <a:solidFill>
                            <a:srgbClr val="000000"/>
                          </a:solidFill>
                          <a:latin typeface="Arial" pitchFamily="34" charset="0"/>
                        </a:rPr>
                        <a:t>Cultural Drivers of Diversity &amp; Inclusion to *Monitor*</a:t>
                      </a:r>
                    </a:p>
                  </a:txBody>
                  <a:tcPr anchor="ctr">
                    <a:solidFill>
                      <a:srgbClr val="E5E6E7"/>
                    </a:solidFill>
                  </a:tcPr>
                </a:tc>
                <a:tc>
                  <a:txBody>
                    <a:bodyPr/>
                    <a:lstStyle/>
                    <a:p>
                      <a:pPr algn="ctr"/>
                      <a:r>
                        <a:rPr sz="1800" b="1">
                          <a:solidFill>
                            <a:srgbClr val="000000"/>
                          </a:solidFill>
                          <a:latin typeface="Arial" pitchFamily="34" charset="0"/>
                        </a:rPr>
                        <a:t>Correlation</a:t>
                      </a:r>
                    </a:p>
                  </a:txBody>
                  <a:tcPr anchor="ctr">
                    <a:solidFill>
                      <a:srgbClr val="E5E6E7"/>
                    </a:solidFill>
                  </a:tcPr>
                </a:tc>
                <a:tc>
                  <a:txBody>
                    <a:bodyPr/>
                    <a:lstStyle/>
                    <a:p>
                      <a:pPr algn="ctr"/>
                      <a:r>
                        <a:rPr sz="1800" b="1">
                          <a:solidFill>
                            <a:srgbClr val="000000"/>
                          </a:solidFill>
                          <a:latin typeface="Arial" pitchFamily="34" charset="0"/>
                        </a:rPr>
                        <a:t>Benchmark Percentile</a:t>
                      </a:r>
                    </a:p>
                  </a:txBody>
                  <a:tcPr anchor="ctr">
                    <a:solidFill>
                      <a:srgbClr val="E5E6E7"/>
                    </a:solidFill>
                  </a:tcPr>
                </a:tc>
                <a:extLst>
                  <a:ext uri="{0D108BD9-81ED-4DB2-BD59-A6C34878D82A}">
                    <a16:rowId xmlns:a16="http://schemas.microsoft.com/office/drawing/2014/main" val="10005"/>
                  </a:ext>
                </a:extLst>
              </a:tr>
              <a:tr h="647700">
                <a:tc>
                  <a:txBody>
                    <a:bodyPr/>
                    <a:lstStyle/>
                    <a:p>
                      <a:pPr algn="ctr"/>
                      <a:r>
                        <a:rPr sz="1800" b="1">
                          <a:solidFill>
                            <a:srgbClr val="FFFFFF"/>
                          </a:solidFill>
                          <a:latin typeface="Arial" pitchFamily="34" charset="0"/>
                        </a:rPr>
                        <a:t>Vision</a:t>
                      </a:r>
                    </a:p>
                  </a:txBody>
                  <a:tcPr anchor="ctr">
                    <a:solidFill>
                      <a:srgbClr val="CE3E2B"/>
                    </a:solidFill>
                  </a:tcPr>
                </a:tc>
                <a:tc>
                  <a:txBody>
                    <a:bodyPr/>
                    <a:lstStyle/>
                    <a:p>
                      <a:pPr algn="l"/>
                      <a:r>
                        <a:rPr sz="1800" b="0">
                          <a:solidFill>
                            <a:srgbClr val="000000"/>
                          </a:solidFill>
                          <a:latin typeface="Arial" pitchFamily="34" charset="0"/>
                        </a:rPr>
                        <a:t>Our vision creates excitement and motivation for our employees.</a:t>
                      </a:r>
                    </a:p>
                  </a:txBody>
                  <a:tcPr anchor="ctr">
                    <a:solidFill>
                      <a:srgbClr val="FFFFFF"/>
                    </a:solidFill>
                  </a:tcPr>
                </a:tc>
                <a:tc>
                  <a:txBody>
                    <a:bodyPr/>
                    <a:lstStyle/>
                    <a:p>
                      <a:pPr algn="ctr"/>
                      <a:r>
                        <a:rPr sz="1800" b="0">
                          <a:solidFill>
                            <a:srgbClr val="000000"/>
                          </a:solidFill>
                          <a:latin typeface="Arial" pitchFamily="34" charset="0"/>
                        </a:rPr>
                        <a:t>0.59</a:t>
                      </a:r>
                    </a:p>
                  </a:txBody>
                  <a:tcPr anchor="ctr">
                    <a:solidFill>
                      <a:srgbClr val="FFFFFF"/>
                    </a:solidFill>
                  </a:tcPr>
                </a:tc>
                <a:tc>
                  <a:txBody>
                    <a:bodyPr/>
                    <a:lstStyle/>
                    <a:p>
                      <a:pPr algn="ctr"/>
                      <a:r>
                        <a:rPr sz="1800" b="0">
                          <a:solidFill>
                            <a:srgbClr val="000000"/>
                          </a:solidFill>
                          <a:latin typeface="Arial" pitchFamily="34" charset="0"/>
                        </a:rPr>
                        <a:t>95</a:t>
                      </a:r>
                    </a:p>
                  </a:txBody>
                  <a:tcPr anchor="ctr">
                    <a:solidFill>
                      <a:srgbClr val="FFFFFF"/>
                    </a:solidFill>
                  </a:tcPr>
                </a:tc>
                <a:extLst>
                  <a:ext uri="{0D108BD9-81ED-4DB2-BD59-A6C34878D82A}">
                    <a16:rowId xmlns:a16="http://schemas.microsoft.com/office/drawing/2014/main" val="10006"/>
                  </a:ext>
                </a:extLst>
              </a:tr>
              <a:tr h="647700">
                <a:tc>
                  <a:txBody>
                    <a:bodyPr/>
                    <a:lstStyle/>
                    <a:p>
                      <a:pPr algn="ctr"/>
                      <a:r>
                        <a:rPr sz="1800" b="1">
                          <a:solidFill>
                            <a:srgbClr val="FFFFFF"/>
                          </a:solidFill>
                          <a:latin typeface="Arial" pitchFamily="34" charset="0"/>
                        </a:rPr>
                        <a:t>Vision</a:t>
                      </a:r>
                    </a:p>
                  </a:txBody>
                  <a:tcPr anchor="ctr">
                    <a:solidFill>
                      <a:srgbClr val="CE3E2B"/>
                    </a:solidFill>
                  </a:tcPr>
                </a:tc>
                <a:tc>
                  <a:txBody>
                    <a:bodyPr/>
                    <a:lstStyle/>
                    <a:p>
                      <a:pPr algn="l"/>
                      <a:r>
                        <a:rPr sz="1800" b="0">
                          <a:solidFill>
                            <a:srgbClr val="000000"/>
                          </a:solidFill>
                          <a:latin typeface="Arial" pitchFamily="34" charset="0"/>
                        </a:rPr>
                        <a:t>Leaders have a long-term viewpoint.</a:t>
                      </a:r>
                    </a:p>
                  </a:txBody>
                  <a:tcPr anchor="ctr">
                    <a:solidFill>
                      <a:srgbClr val="FFFFFF"/>
                    </a:solidFill>
                  </a:tcPr>
                </a:tc>
                <a:tc>
                  <a:txBody>
                    <a:bodyPr/>
                    <a:lstStyle/>
                    <a:p>
                      <a:pPr algn="ctr"/>
                      <a:r>
                        <a:rPr sz="1800" b="0">
                          <a:solidFill>
                            <a:srgbClr val="000000"/>
                          </a:solidFill>
                          <a:latin typeface="Arial" pitchFamily="34" charset="0"/>
                        </a:rPr>
                        <a:t>0.54</a:t>
                      </a:r>
                    </a:p>
                  </a:txBody>
                  <a:tcPr anchor="ctr">
                    <a:solidFill>
                      <a:srgbClr val="FFFFFF"/>
                    </a:solidFill>
                  </a:tcPr>
                </a:tc>
                <a:tc>
                  <a:txBody>
                    <a:bodyPr/>
                    <a:lstStyle/>
                    <a:p>
                      <a:pPr algn="ctr"/>
                      <a:r>
                        <a:rPr sz="1800" b="0">
                          <a:solidFill>
                            <a:srgbClr val="000000"/>
                          </a:solidFill>
                          <a:latin typeface="Arial" pitchFamily="34" charset="0"/>
                        </a:rPr>
                        <a:t>95</a:t>
                      </a:r>
                    </a:p>
                  </a:txBody>
                  <a:tcPr anchor="ctr">
                    <a:solidFill>
                      <a:srgbClr val="FFFFFF"/>
                    </a:solidFill>
                  </a:tcPr>
                </a:tc>
                <a:extLst>
                  <a:ext uri="{0D108BD9-81ED-4DB2-BD59-A6C34878D82A}">
                    <a16:rowId xmlns:a16="http://schemas.microsoft.com/office/drawing/2014/main" val="10007"/>
                  </a:ext>
                </a:extLst>
              </a:tr>
              <a:tr h="647700">
                <a:tc>
                  <a:txBody>
                    <a:bodyPr/>
                    <a:lstStyle/>
                    <a:p>
                      <a:pPr algn="ctr"/>
                      <a:r>
                        <a:rPr sz="1800" b="1">
                          <a:solidFill>
                            <a:srgbClr val="000000"/>
                          </a:solidFill>
                          <a:latin typeface="Arial" pitchFamily="34" charset="0"/>
                        </a:rPr>
                        <a:t>Core Values</a:t>
                      </a:r>
                    </a:p>
                  </a:txBody>
                  <a:tcPr anchor="ctr">
                    <a:solidFill>
                      <a:srgbClr val="F5D540"/>
                    </a:solidFill>
                  </a:tcPr>
                </a:tc>
                <a:tc>
                  <a:txBody>
                    <a:bodyPr/>
                    <a:lstStyle/>
                    <a:p>
                      <a:pPr algn="l"/>
                      <a:r>
                        <a:rPr sz="1800" b="0">
                          <a:solidFill>
                            <a:srgbClr val="000000"/>
                          </a:solidFill>
                          <a:latin typeface="Arial" pitchFamily="34" charset="0"/>
                        </a:rPr>
                        <a:t>The leaders and managers "practice what they preach."</a:t>
                      </a:r>
                    </a:p>
                  </a:txBody>
                  <a:tcPr anchor="ctr">
                    <a:solidFill>
                      <a:srgbClr val="FFFFFF"/>
                    </a:solidFill>
                  </a:tcPr>
                </a:tc>
                <a:tc>
                  <a:txBody>
                    <a:bodyPr/>
                    <a:lstStyle/>
                    <a:p>
                      <a:pPr algn="ctr"/>
                      <a:r>
                        <a:rPr sz="1800" b="0">
                          <a:solidFill>
                            <a:srgbClr val="000000"/>
                          </a:solidFill>
                          <a:latin typeface="Arial" pitchFamily="34" charset="0"/>
                        </a:rPr>
                        <a:t>0.54</a:t>
                      </a:r>
                    </a:p>
                  </a:txBody>
                  <a:tcPr anchor="ctr">
                    <a:solidFill>
                      <a:srgbClr val="FFFFFF"/>
                    </a:solidFill>
                  </a:tcPr>
                </a:tc>
                <a:tc>
                  <a:txBody>
                    <a:bodyPr/>
                    <a:lstStyle/>
                    <a:p>
                      <a:pPr algn="ctr"/>
                      <a:r>
                        <a:rPr sz="1800" b="0">
                          <a:solidFill>
                            <a:srgbClr val="000000"/>
                          </a:solidFill>
                          <a:latin typeface="Arial" pitchFamily="34" charset="0"/>
                        </a:rPr>
                        <a:t>94</a:t>
                      </a:r>
                    </a:p>
                  </a:txBody>
                  <a:tcPr anchor="ctr">
                    <a:solidFill>
                      <a:srgbClr val="FFFFFF"/>
                    </a:solidFill>
                  </a:tcPr>
                </a:tc>
                <a:extLst>
                  <a:ext uri="{0D108BD9-81ED-4DB2-BD59-A6C34878D82A}">
                    <a16:rowId xmlns:a16="http://schemas.microsoft.com/office/drawing/2014/main" val="10008"/>
                  </a:ext>
                </a:extLst>
              </a:tr>
              <a:tr h="647700">
                <a:tc>
                  <a:txBody>
                    <a:bodyPr/>
                    <a:lstStyle/>
                    <a:p>
                      <a:pPr algn="ctr"/>
                      <a:r>
                        <a:rPr sz="1800" b="1">
                          <a:solidFill>
                            <a:srgbClr val="FFFFFF"/>
                          </a:solidFill>
                          <a:latin typeface="Arial" pitchFamily="34" charset="0"/>
                        </a:rPr>
                        <a:t>Strategic Direction &amp; Intent</a:t>
                      </a:r>
                    </a:p>
                  </a:txBody>
                  <a:tcPr anchor="ctr">
                    <a:solidFill>
                      <a:srgbClr val="CE3E2B"/>
                    </a:solidFill>
                  </a:tcPr>
                </a:tc>
                <a:tc>
                  <a:txBody>
                    <a:bodyPr/>
                    <a:lstStyle/>
                    <a:p>
                      <a:pPr algn="l"/>
                      <a:r>
                        <a:rPr sz="1800" b="0">
                          <a:solidFill>
                            <a:srgbClr val="000000"/>
                          </a:solidFill>
                          <a:latin typeface="Arial" pitchFamily="34" charset="0"/>
                        </a:rPr>
                        <a:t>There is a long-term purpose and direction.</a:t>
                      </a:r>
                    </a:p>
                  </a:txBody>
                  <a:tcPr anchor="ctr">
                    <a:solidFill>
                      <a:srgbClr val="FFFFFF"/>
                    </a:solidFill>
                  </a:tcPr>
                </a:tc>
                <a:tc>
                  <a:txBody>
                    <a:bodyPr/>
                    <a:lstStyle/>
                    <a:p>
                      <a:pPr algn="ctr"/>
                      <a:r>
                        <a:rPr sz="1800" b="0">
                          <a:solidFill>
                            <a:srgbClr val="000000"/>
                          </a:solidFill>
                          <a:latin typeface="Arial" pitchFamily="34" charset="0"/>
                        </a:rPr>
                        <a:t>0.53</a:t>
                      </a:r>
                    </a:p>
                  </a:txBody>
                  <a:tcPr anchor="ctr">
                    <a:solidFill>
                      <a:srgbClr val="FFFFFF"/>
                    </a:solidFill>
                  </a:tcPr>
                </a:tc>
                <a:tc>
                  <a:txBody>
                    <a:bodyPr/>
                    <a:lstStyle/>
                    <a:p>
                      <a:pPr algn="ctr"/>
                      <a:r>
                        <a:rPr sz="1800" b="0">
                          <a:solidFill>
                            <a:srgbClr val="000000"/>
                          </a:solidFill>
                          <a:latin typeface="Arial" pitchFamily="34" charset="0"/>
                        </a:rPr>
                        <a:t>94</a:t>
                      </a:r>
                    </a:p>
                  </a:txBody>
                  <a:tcPr anchor="ctr">
                    <a:solidFill>
                      <a:srgbClr val="FFFFFF"/>
                    </a:solidFill>
                  </a:tcPr>
                </a:tc>
                <a:extLst>
                  <a:ext uri="{0D108BD9-81ED-4DB2-BD59-A6C34878D82A}">
                    <a16:rowId xmlns:a16="http://schemas.microsoft.com/office/drawing/2014/main" val="10009"/>
                  </a:ext>
                </a:extLst>
              </a:tr>
              <a:tr h="203200">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tc>
                  <a:txBody>
                    <a:bodyPr/>
                    <a:lstStyle/>
                    <a:p>
                      <a:endParaRPr sz="100"/>
                    </a:p>
                  </a:txBody>
                  <a:tcPr>
                    <a:solidFill>
                      <a:srgbClr val="FFFFFF"/>
                    </a:solidFill>
                  </a:tcPr>
                </a:tc>
                <a:extLst>
                  <a:ext uri="{0D108BD9-81ED-4DB2-BD59-A6C34878D82A}">
                    <a16:rowId xmlns:a16="http://schemas.microsoft.com/office/drawing/2014/main" val="10010"/>
                  </a:ext>
                </a:extLst>
              </a:tr>
              <a:tr h="469900">
                <a:tc>
                  <a:txBody>
                    <a:bodyPr/>
                    <a:lstStyle/>
                    <a:p>
                      <a:pPr algn="ctr"/>
                      <a:r>
                        <a:rPr sz="1800" b="1">
                          <a:solidFill>
                            <a:srgbClr val="000000"/>
                          </a:solidFill>
                          <a:latin typeface="Arial" pitchFamily="34" charset="0"/>
                        </a:rPr>
                        <a:t>Culture Index</a:t>
                      </a:r>
                    </a:p>
                  </a:txBody>
                  <a:tcPr anchor="ctr">
                    <a:solidFill>
                      <a:srgbClr val="E5E6E7"/>
                    </a:solidFill>
                  </a:tcPr>
                </a:tc>
                <a:tc>
                  <a:txBody>
                    <a:bodyPr/>
                    <a:lstStyle/>
                    <a:p>
                      <a:pPr algn="ctr"/>
                      <a:r>
                        <a:rPr sz="1800" b="1">
                          <a:solidFill>
                            <a:srgbClr val="000000"/>
                          </a:solidFill>
                          <a:latin typeface="Arial" pitchFamily="34" charset="0"/>
                        </a:rPr>
                        <a:t>Cultural Drivers of Diversity &amp; Inclusion to *Sustain*</a:t>
                      </a:r>
                    </a:p>
                  </a:txBody>
                  <a:tcPr anchor="ctr">
                    <a:solidFill>
                      <a:srgbClr val="E5E6E7"/>
                    </a:solidFill>
                  </a:tcPr>
                </a:tc>
                <a:tc>
                  <a:txBody>
                    <a:bodyPr/>
                    <a:lstStyle/>
                    <a:p>
                      <a:pPr algn="ctr"/>
                      <a:r>
                        <a:rPr sz="1800" b="1">
                          <a:solidFill>
                            <a:srgbClr val="000000"/>
                          </a:solidFill>
                          <a:latin typeface="Arial" pitchFamily="34" charset="0"/>
                        </a:rPr>
                        <a:t>Correlation</a:t>
                      </a:r>
                    </a:p>
                  </a:txBody>
                  <a:tcPr anchor="ctr">
                    <a:solidFill>
                      <a:srgbClr val="E5E6E7"/>
                    </a:solidFill>
                  </a:tcPr>
                </a:tc>
                <a:tc>
                  <a:txBody>
                    <a:bodyPr/>
                    <a:lstStyle/>
                    <a:p>
                      <a:pPr algn="ctr"/>
                      <a:r>
                        <a:rPr sz="1800" b="1">
                          <a:solidFill>
                            <a:srgbClr val="000000"/>
                          </a:solidFill>
                          <a:latin typeface="Arial" pitchFamily="34" charset="0"/>
                        </a:rPr>
                        <a:t>Benchmark Percentile</a:t>
                      </a:r>
                    </a:p>
                  </a:txBody>
                  <a:tcPr anchor="ctr">
                    <a:solidFill>
                      <a:srgbClr val="E5E6E7"/>
                    </a:solidFill>
                  </a:tcPr>
                </a:tc>
                <a:extLst>
                  <a:ext uri="{0D108BD9-81ED-4DB2-BD59-A6C34878D82A}">
                    <a16:rowId xmlns:a16="http://schemas.microsoft.com/office/drawing/2014/main" val="10011"/>
                  </a:ext>
                </a:extLst>
              </a:tr>
              <a:tr h="647700">
                <a:tc>
                  <a:txBody>
                    <a:bodyPr/>
                    <a:lstStyle/>
                    <a:p>
                      <a:pPr algn="ctr"/>
                      <a:r>
                        <a:rPr sz="1800" b="1">
                          <a:solidFill>
                            <a:srgbClr val="FFFFFF"/>
                          </a:solidFill>
                          <a:latin typeface="Arial" pitchFamily="34" charset="0"/>
                        </a:rPr>
                        <a:t>Vision</a:t>
                      </a:r>
                    </a:p>
                  </a:txBody>
                  <a:tcPr anchor="ctr">
                    <a:solidFill>
                      <a:srgbClr val="CE3E2B"/>
                    </a:solidFill>
                  </a:tcPr>
                </a:tc>
                <a:tc>
                  <a:txBody>
                    <a:bodyPr/>
                    <a:lstStyle/>
                    <a:p>
                      <a:pPr algn="l"/>
                      <a:r>
                        <a:rPr sz="1800" b="0">
                          <a:solidFill>
                            <a:srgbClr val="000000"/>
                          </a:solidFill>
                          <a:latin typeface="Arial" pitchFamily="34" charset="0"/>
                        </a:rPr>
                        <a:t>We have a shared vision of what the organization will be like in the future.</a:t>
                      </a:r>
                    </a:p>
                  </a:txBody>
                  <a:tcPr anchor="ctr">
                    <a:solidFill>
                      <a:srgbClr val="FFFFFF"/>
                    </a:solidFill>
                  </a:tcPr>
                </a:tc>
                <a:tc>
                  <a:txBody>
                    <a:bodyPr/>
                    <a:lstStyle/>
                    <a:p>
                      <a:pPr algn="ctr"/>
                      <a:r>
                        <a:rPr sz="1800" b="0">
                          <a:solidFill>
                            <a:srgbClr val="000000"/>
                          </a:solidFill>
                          <a:latin typeface="Arial" pitchFamily="34" charset="0"/>
                        </a:rPr>
                        <a:t>0.55</a:t>
                      </a:r>
                    </a:p>
                  </a:txBody>
                  <a:tcPr anchor="ctr">
                    <a:solidFill>
                      <a:srgbClr val="FFFFFF"/>
                    </a:solidFill>
                  </a:tcPr>
                </a:tc>
                <a:tc>
                  <a:txBody>
                    <a:bodyPr/>
                    <a:lstStyle/>
                    <a:p>
                      <a:pPr algn="ctr"/>
                      <a:r>
                        <a:rPr sz="1800" b="0">
                          <a:solidFill>
                            <a:srgbClr val="000000"/>
                          </a:solidFill>
                          <a:latin typeface="Arial" pitchFamily="34" charset="0"/>
                        </a:rPr>
                        <a:t>98</a:t>
                      </a:r>
                    </a:p>
                  </a:txBody>
                  <a:tcPr anchor="ctr">
                    <a:solidFill>
                      <a:srgbClr val="FFFFFF"/>
                    </a:solidFill>
                  </a:tcPr>
                </a:tc>
                <a:extLst>
                  <a:ext uri="{0D108BD9-81ED-4DB2-BD59-A6C34878D82A}">
                    <a16:rowId xmlns:a16="http://schemas.microsoft.com/office/drawing/2014/main" val="10012"/>
                  </a:ext>
                </a:extLst>
              </a:tr>
              <a:tr h="647700">
                <a:tc>
                  <a:txBody>
                    <a:bodyPr/>
                    <a:lstStyle/>
                    <a:p>
                      <a:pPr algn="ctr"/>
                      <a:r>
                        <a:rPr sz="1800" b="1">
                          <a:solidFill>
                            <a:srgbClr val="000000"/>
                          </a:solidFill>
                          <a:latin typeface="Arial" pitchFamily="34" charset="0"/>
                        </a:rPr>
                        <a:t>Agreement</a:t>
                      </a:r>
                    </a:p>
                  </a:txBody>
                  <a:tcPr anchor="ctr">
                    <a:solidFill>
                      <a:srgbClr val="F5D540"/>
                    </a:solidFill>
                  </a:tcPr>
                </a:tc>
                <a:tc>
                  <a:txBody>
                    <a:bodyPr/>
                    <a:lstStyle/>
                    <a:p>
                      <a:pPr algn="l"/>
                      <a:r>
                        <a:rPr sz="1800" b="0">
                          <a:solidFill>
                            <a:srgbClr val="000000"/>
                          </a:solidFill>
                          <a:latin typeface="Arial" pitchFamily="34" charset="0"/>
                        </a:rPr>
                        <a:t>There is a clear agreement about the right way and the wrong way to do things.</a:t>
                      </a:r>
                    </a:p>
                  </a:txBody>
                  <a:tcPr anchor="ctr">
                    <a:solidFill>
                      <a:srgbClr val="FFFFFF"/>
                    </a:solidFill>
                  </a:tcPr>
                </a:tc>
                <a:tc>
                  <a:txBody>
                    <a:bodyPr/>
                    <a:lstStyle/>
                    <a:p>
                      <a:pPr algn="ctr"/>
                      <a:r>
                        <a:rPr sz="1800" b="0">
                          <a:solidFill>
                            <a:srgbClr val="000000"/>
                          </a:solidFill>
                          <a:latin typeface="Arial" pitchFamily="34" charset="0"/>
                        </a:rPr>
                        <a:t>0.54</a:t>
                      </a:r>
                    </a:p>
                  </a:txBody>
                  <a:tcPr anchor="ctr">
                    <a:solidFill>
                      <a:srgbClr val="FFFFFF"/>
                    </a:solidFill>
                  </a:tcPr>
                </a:tc>
                <a:tc>
                  <a:txBody>
                    <a:bodyPr/>
                    <a:lstStyle/>
                    <a:p>
                      <a:pPr algn="ctr"/>
                      <a:r>
                        <a:rPr sz="1800" b="0">
                          <a:solidFill>
                            <a:srgbClr val="000000"/>
                          </a:solidFill>
                          <a:latin typeface="Arial" pitchFamily="34" charset="0"/>
                        </a:rPr>
                        <a:t>96</a:t>
                      </a:r>
                    </a:p>
                  </a:txBody>
                  <a:tcPr anchor="ctr">
                    <a:solidFill>
                      <a:srgbClr val="FFFFFF"/>
                    </a:solidFill>
                  </a:tcPr>
                </a:tc>
                <a:extLst>
                  <a:ext uri="{0D108BD9-81ED-4DB2-BD59-A6C34878D82A}">
                    <a16:rowId xmlns:a16="http://schemas.microsoft.com/office/drawing/2014/main" val="10013"/>
                  </a:ext>
                </a:extLst>
              </a:tr>
              <a:tr h="647700">
                <a:tc>
                  <a:txBody>
                    <a:bodyPr/>
                    <a:lstStyle/>
                    <a:p>
                      <a:pPr algn="ctr"/>
                      <a:r>
                        <a:rPr sz="1800" b="1">
                          <a:solidFill>
                            <a:srgbClr val="000000"/>
                          </a:solidFill>
                          <a:latin typeface="Arial" pitchFamily="34" charset="0"/>
                        </a:rPr>
                        <a:t>Agreement</a:t>
                      </a:r>
                    </a:p>
                  </a:txBody>
                  <a:tcPr anchor="ctr">
                    <a:solidFill>
                      <a:srgbClr val="F5D540"/>
                    </a:solidFill>
                  </a:tcPr>
                </a:tc>
                <a:tc>
                  <a:txBody>
                    <a:bodyPr/>
                    <a:lstStyle/>
                    <a:p>
                      <a:pPr algn="l"/>
                      <a:r>
                        <a:rPr sz="1800" b="0">
                          <a:solidFill>
                            <a:srgbClr val="000000"/>
                          </a:solidFill>
                          <a:latin typeface="Arial" pitchFamily="34" charset="0"/>
                        </a:rPr>
                        <a:t>There is a clearly defined culture.</a:t>
                      </a:r>
                    </a:p>
                  </a:txBody>
                  <a:tcPr anchor="ctr">
                    <a:solidFill>
                      <a:srgbClr val="FFFFFF"/>
                    </a:solidFill>
                  </a:tcPr>
                </a:tc>
                <a:tc>
                  <a:txBody>
                    <a:bodyPr/>
                    <a:lstStyle/>
                    <a:p>
                      <a:pPr algn="ctr"/>
                      <a:r>
                        <a:rPr sz="1800" b="0">
                          <a:solidFill>
                            <a:srgbClr val="000000"/>
                          </a:solidFill>
                          <a:latin typeface="Arial" pitchFamily="34" charset="0"/>
                        </a:rPr>
                        <a:t>0.53</a:t>
                      </a:r>
                    </a:p>
                  </a:txBody>
                  <a:tcPr anchor="ctr">
                    <a:solidFill>
                      <a:srgbClr val="FFFFFF"/>
                    </a:solidFill>
                  </a:tcPr>
                </a:tc>
                <a:tc>
                  <a:txBody>
                    <a:bodyPr/>
                    <a:lstStyle/>
                    <a:p>
                      <a:pPr algn="ctr"/>
                      <a:r>
                        <a:rPr sz="1800" b="0">
                          <a:solidFill>
                            <a:srgbClr val="000000"/>
                          </a:solidFill>
                          <a:latin typeface="Arial" pitchFamily="34" charset="0"/>
                        </a:rPr>
                        <a:t>97</a:t>
                      </a:r>
                    </a:p>
                  </a:txBody>
                  <a:tcPr anchor="ctr">
                    <a:solidFill>
                      <a:srgbClr val="FFFFFF"/>
                    </a:solidFill>
                  </a:tcPr>
                </a:tc>
                <a:extLst>
                  <a:ext uri="{0D108BD9-81ED-4DB2-BD59-A6C34878D82A}">
                    <a16:rowId xmlns:a16="http://schemas.microsoft.com/office/drawing/2014/main" val="10014"/>
                  </a:ext>
                </a:extLst>
              </a:tr>
            </a:tbl>
          </a:graphicData>
        </a:graphic>
      </p:graphicFrame>
      <p:sp>
        <p:nvSpPr>
          <p:cNvPr id="8" name="New shape"/>
          <p:cNvSpPr/>
          <p:nvPr/>
        </p:nvSpPr>
        <p:spPr>
          <a:xfrm>
            <a:off x="14833600" y="2887675"/>
            <a:ext cx="7620000" cy="121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4000" b="1" i="0" u="none" spc="0">
                <a:solidFill>
                  <a:srgbClr val="000000"/>
                </a:solidFill>
                <a:latin typeface="Arial" pitchFamily="34" charset="0"/>
              </a:rPr>
              <a:t>Overall Diversity &amp; Inclusion Score</a:t>
            </a:r>
          </a:p>
        </p:txBody>
      </p:sp>
      <p:pic>
        <p:nvPicPr>
          <p:cNvPr id="9" name="New picture"/>
          <p:cNvPicPr/>
          <p:nvPr/>
        </p:nvPicPr>
        <p:blipFill>
          <a:blip r:embed="rId2"/>
          <a:stretch>
            <a:fillRect/>
          </a:stretch>
        </p:blipFill>
        <p:spPr>
          <a:xfrm>
            <a:off x="16687800" y="4411675"/>
            <a:ext cx="3937000" cy="3937000"/>
          </a:xfrm>
          <a:prstGeom prst="rect">
            <a:avLst/>
          </a:prstGeom>
        </p:spPr>
      </p:pic>
      <p:sp>
        <p:nvSpPr>
          <p:cNvPr id="10" name="New shape"/>
          <p:cNvSpPr/>
          <p:nvPr/>
        </p:nvSpPr>
        <p:spPr>
          <a:xfrm>
            <a:off x="15151100" y="8704275"/>
            <a:ext cx="6985000" cy="10972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400" b="1" i="0" u="none" spc="0">
                <a:solidFill>
                  <a:srgbClr val="000000"/>
                </a:solidFill>
                <a:latin typeface="Arial" pitchFamily="34" charset="0"/>
              </a:rPr>
              <a:t>You're scoring higher than 95% of the organizations in our Diversity &amp; Inclusion Benchmark.</a:t>
            </a:r>
          </a:p>
        </p:txBody>
      </p:sp>
      <p:sp>
        <p:nvSpPr>
          <p:cNvPr id="11" name="New shape"/>
          <p:cNvSpPr/>
          <p:nvPr/>
        </p:nvSpPr>
        <p:spPr>
          <a:xfrm>
            <a:off x="101600" y="10595051"/>
            <a:ext cx="1526413"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dirty="0">
                <a:solidFill>
                  <a:srgbClr val="000000"/>
                </a:solidFill>
                <a:latin typeface="Arial" pitchFamily="34" charset="0"/>
              </a:rPr>
              <a:t>8/25/2022  |  N = 498  </a:t>
            </a:r>
          </a:p>
        </p:txBody>
      </p:sp>
      <p:pic>
        <p:nvPicPr>
          <p:cNvPr id="13" name="Picture 2" descr="Generic Logo Images – Browse 25,927 Stock Photos, Vectors ...">
            <a:extLst>
              <a:ext uri="{FF2B5EF4-FFF2-40B4-BE49-F238E27FC236}">
                <a16:creationId xmlns:a16="http://schemas.microsoft.com/office/drawing/2014/main" id="{648BFEA1-BDEE-54B2-7DC0-51F15B459FB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00" t="23333" r="21999" b="20411"/>
          <a:stretch/>
        </p:blipFill>
        <p:spPr bwMode="auto">
          <a:xfrm>
            <a:off x="21305837" y="-4782"/>
            <a:ext cx="1578807" cy="9515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nvPicPr>
        <p:blipFill>
          <a:blip r:embed="rId2"/>
          <a:stretch>
            <a:fillRect/>
          </a:stretch>
        </p:blipFill>
        <p:spPr>
          <a:xfrm>
            <a:off x="8999945" y="955853"/>
            <a:ext cx="4951551" cy="1601724"/>
          </a:xfrm>
          <a:prstGeom prst="rect">
            <a:avLst/>
          </a:prstGeom>
        </p:spPr>
      </p:pic>
      <p:sp>
        <p:nvSpPr>
          <p:cNvPr id="4" name="New shape"/>
          <p:cNvSpPr/>
          <p:nvPr/>
        </p:nvSpPr>
        <p:spPr>
          <a:xfrm>
            <a:off x="670306" y="6401714"/>
            <a:ext cx="21610828" cy="6705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lang="en-US" sz="4400" b="0" i="0" u="none" spc="0" dirty="0">
                <a:solidFill>
                  <a:srgbClr val="000000"/>
                </a:solidFill>
                <a:latin typeface="Arial" pitchFamily="34" charset="0"/>
              </a:rPr>
              <a:t>Company Name</a:t>
            </a:r>
            <a:endParaRPr sz="4400" b="0" i="0" u="none" spc="0" dirty="0">
              <a:solidFill>
                <a:srgbClr val="000000"/>
              </a:solidFill>
              <a:latin typeface="Arial" pitchFamily="34" charset="0"/>
            </a:endParaRPr>
          </a:p>
        </p:txBody>
      </p:sp>
      <p:sp>
        <p:nvSpPr>
          <p:cNvPr id="5" name="New shape"/>
          <p:cNvSpPr/>
          <p:nvPr/>
        </p:nvSpPr>
        <p:spPr>
          <a:xfrm>
            <a:off x="670306" y="7285837"/>
            <a:ext cx="21610828"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3600" b="0" i="0" u="none" spc="0">
                <a:solidFill>
                  <a:srgbClr val="000000"/>
                </a:solidFill>
                <a:latin typeface="Arial" pitchFamily="34" charset="0"/>
              </a:rPr>
              <a:t>Organizational Culture Survey</a:t>
            </a:r>
          </a:p>
        </p:txBody>
      </p:sp>
      <p:sp>
        <p:nvSpPr>
          <p:cNvPr id="6" name="New shape"/>
          <p:cNvSpPr/>
          <p:nvPr/>
        </p:nvSpPr>
        <p:spPr>
          <a:xfrm>
            <a:off x="670306" y="8048041"/>
            <a:ext cx="21610828"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3600" b="0" i="0" u="none" spc="0">
                <a:solidFill>
                  <a:srgbClr val="000000"/>
                </a:solidFill>
                <a:latin typeface="Arial" pitchFamily="34" charset="0"/>
              </a:rPr>
              <a:t>2021: Asian</a:t>
            </a:r>
          </a:p>
        </p:txBody>
      </p:sp>
      <p:pic>
        <p:nvPicPr>
          <p:cNvPr id="8" name="Picture 2" descr="Generic Logo Images – Browse 25,927 Stock Photos, Vectors ...">
            <a:extLst>
              <a:ext uri="{FF2B5EF4-FFF2-40B4-BE49-F238E27FC236}">
                <a16:creationId xmlns:a16="http://schemas.microsoft.com/office/drawing/2014/main" id="{B78CBCA0-91EA-C0B8-C5E8-F16BC726533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00" t="23333" r="21999" b="20411"/>
          <a:stretch/>
        </p:blipFill>
        <p:spPr bwMode="auto">
          <a:xfrm>
            <a:off x="10147319" y="3609141"/>
            <a:ext cx="2657436" cy="16017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101600" y="10595051"/>
            <a:ext cx="308281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0" i="0" u="none" spc="0">
                <a:solidFill>
                  <a:srgbClr val="000000"/>
                </a:solidFill>
                <a:latin typeface="Arial" pitchFamily="34" charset="0"/>
              </a:rPr>
              <a:t>©Daniel R. Denison, Ph.D. All rights reserved</a:t>
            </a:r>
          </a:p>
        </p:txBody>
      </p:sp>
      <p:sp>
        <p:nvSpPr>
          <p:cNvPr id="4" name="New shape"/>
          <p:cNvSpPr/>
          <p:nvPr/>
        </p:nvSpPr>
        <p:spPr>
          <a:xfrm>
            <a:off x="18145288" y="10569651"/>
            <a:ext cx="4704553"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Authors: Daniel R. Denison, Ph.D. William S. Neale, M.A., M.L.I.R</a:t>
            </a:r>
          </a:p>
        </p:txBody>
      </p:sp>
      <p:sp>
        <p:nvSpPr>
          <p:cNvPr id="5" name="New shape"/>
          <p:cNvSpPr/>
          <p:nvPr/>
        </p:nvSpPr>
        <p:spPr>
          <a:xfrm>
            <a:off x="101600" y="10410342"/>
            <a:ext cx="258143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NUMBERS DENOTE PERCENTILES</a:t>
            </a:r>
          </a:p>
        </p:txBody>
      </p:sp>
      <p:sp>
        <p:nvSpPr>
          <p:cNvPr id="6" name="New shape"/>
          <p:cNvSpPr/>
          <p:nvPr/>
        </p:nvSpPr>
        <p:spPr>
          <a:xfrm>
            <a:off x="2683034" y="10410342"/>
            <a:ext cx="216456"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  |  </a:t>
            </a:r>
          </a:p>
        </p:txBody>
      </p:sp>
      <p:sp>
        <p:nvSpPr>
          <p:cNvPr id="7" name="New shape"/>
          <p:cNvSpPr/>
          <p:nvPr/>
        </p:nvSpPr>
        <p:spPr>
          <a:xfrm>
            <a:off x="2899489" y="10410342"/>
            <a:ext cx="681434"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8/25/2022</a:t>
            </a:r>
          </a:p>
        </p:txBody>
      </p:sp>
      <p:sp>
        <p:nvSpPr>
          <p:cNvPr id="8" name="New shape"/>
          <p:cNvSpPr/>
          <p:nvPr/>
        </p:nvSpPr>
        <p:spPr>
          <a:xfrm>
            <a:off x="3580924" y="10410342"/>
            <a:ext cx="216456"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  |  </a:t>
            </a:r>
          </a:p>
        </p:txBody>
      </p:sp>
      <p:sp>
        <p:nvSpPr>
          <p:cNvPr id="9" name="New shape"/>
          <p:cNvSpPr/>
          <p:nvPr/>
        </p:nvSpPr>
        <p:spPr>
          <a:xfrm>
            <a:off x="3797379" y="10410342"/>
            <a:ext cx="1166781" cy="184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spc="0">
                <a:solidFill>
                  <a:srgbClr val="000000"/>
                </a:solidFill>
                <a:latin typeface="Arial" pitchFamily="34" charset="0"/>
              </a:rPr>
              <a:t>D48NE419G-117</a:t>
            </a:r>
          </a:p>
        </p:txBody>
      </p:sp>
      <p:sp>
        <p:nvSpPr>
          <p:cNvPr id="10" name="New shape"/>
          <p:cNvSpPr/>
          <p:nvPr/>
        </p:nvSpPr>
        <p:spPr>
          <a:xfrm>
            <a:off x="10344941" y="1047293"/>
            <a:ext cx="2261560" cy="4925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sz="3200" b="1" i="0" u="none" spc="0">
                <a:solidFill>
                  <a:srgbClr val="000000"/>
                </a:solidFill>
                <a:latin typeface="Arial" pitchFamily="34" charset="0"/>
              </a:rPr>
              <a:t>2021: Asian</a:t>
            </a:r>
          </a:p>
        </p:txBody>
      </p:sp>
      <p:sp>
        <p:nvSpPr>
          <p:cNvPr id="11" name="New shape"/>
          <p:cNvSpPr/>
          <p:nvPr/>
        </p:nvSpPr>
        <p:spPr>
          <a:xfrm>
            <a:off x="10940995" y="9883749"/>
            <a:ext cx="1069451" cy="426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2800" b="0" i="0" u="none" spc="0">
                <a:solidFill>
                  <a:srgbClr val="000000"/>
                </a:solidFill>
                <a:latin typeface="Arial" pitchFamily="34" charset="0"/>
              </a:rPr>
              <a:t>N = 31</a:t>
            </a:r>
          </a:p>
        </p:txBody>
      </p:sp>
      <p:pic>
        <p:nvPicPr>
          <p:cNvPr id="12" name="New picture"/>
          <p:cNvPicPr/>
          <p:nvPr/>
        </p:nvPicPr>
        <p:blipFill>
          <a:blip r:embed="rId2"/>
          <a:stretch>
            <a:fillRect/>
          </a:stretch>
        </p:blipFill>
        <p:spPr>
          <a:xfrm>
            <a:off x="7302500" y="1539849"/>
            <a:ext cx="8343900" cy="8343900"/>
          </a:xfrm>
          <a:prstGeom prst="rect">
            <a:avLst/>
          </a:prstGeom>
        </p:spPr>
      </p:pic>
      <p:pic>
        <p:nvPicPr>
          <p:cNvPr id="14" name="Picture 2" descr="Generic Logo Images – Browse 25,927 Stock Photos, Vectors ...">
            <a:extLst>
              <a:ext uri="{FF2B5EF4-FFF2-40B4-BE49-F238E27FC236}">
                <a16:creationId xmlns:a16="http://schemas.microsoft.com/office/drawing/2014/main" id="{092C16AF-393E-DB2E-4183-F361C8D5D32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00" t="23333" r="21999" b="20411"/>
          <a:stretch/>
        </p:blipFill>
        <p:spPr bwMode="auto">
          <a:xfrm>
            <a:off x="21305837" y="-4782"/>
            <a:ext cx="1578807" cy="9515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36470"/>
  <p:tag name="AS_OS" val="Microsoft Windows NT 6.2.9200.0"/>
  <p:tag name="AS_RELEASE_DATE" val="2021.08.14"/>
  <p:tag name="AS_TITLE" val="Aspose.Slides for .NET 4.0 Client Profile"/>
  <p:tag name="AS_VERSION" val="21.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fontScheme name="">
    <a:majorFont>
      <a:latin typeface="Arial" pitchFamily="34" charset="0"/>
      <a:ea typeface="Arial" pitchFamily="34" charset="0"/>
      <a:cs typeface="Arial" pitchFamily="34" charset="0"/>
    </a:majorFont>
    <a:minorFont>
      <a:latin typeface="Arial" pitchFamily="34" charset="0"/>
      <a:ea typeface="Arial" pitchFamily="34" charset="0"/>
      <a:cs typeface="Arial" pitchFamily="34" charset="0"/>
    </a:minorFont>
  </a:fontScheme>
</a:themeOverride>
</file>

<file path=docProps/app.xml><?xml version="1.0" encoding="utf-8"?>
<Properties xmlns="http://schemas.openxmlformats.org/officeDocument/2006/extended-properties" xmlns:vt="http://schemas.openxmlformats.org/officeDocument/2006/docPropsVTypes">
  <TotalTime>46</TotalTime>
  <Words>4058</Words>
  <Application>Microsoft Office PowerPoint</Application>
  <PresentationFormat>Custom</PresentationFormat>
  <Paragraphs>680</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Austin Adams</dc:creator>
  <cp:lastModifiedBy>Austin Adams</cp:lastModifiedBy>
  <cp:revision>3</cp:revision>
  <cp:lastPrinted>2022-08-25T15:03:51Z</cp:lastPrinted>
  <dcterms:created xsi:type="dcterms:W3CDTF">2022-08-25T19:03:51Z</dcterms:created>
  <dcterms:modified xsi:type="dcterms:W3CDTF">2022-08-25T20:11:25Z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MP">
    <vt:lpwstr>{"genutc":"2022-08-25T19:03:51.791Z","reports":[{"surveyId":4752,"segmentIds":[254849]},{"surveyId":4752,"segmentIds":[254850]},{"surveyId":4752,"segmentIds":[254851]},{"surveyId":4752,"segmentIds":[254852]},{"surveyId":4752,"segmentIds":[254853]},{"surveyId":4752,"segmentIds":[254854]}]}</vt:lpwstr>
  </property>
</Properties>
</file>