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1498" r:id="rId5"/>
    <p:sldId id="1468" r:id="rId6"/>
    <p:sldId id="1469" r:id="rId7"/>
    <p:sldId id="1472" r:id="rId8"/>
    <p:sldId id="1476" r:id="rId9"/>
    <p:sldId id="1477" r:id="rId10"/>
    <p:sldId id="1478" r:id="rId11"/>
    <p:sldId id="1470" r:id="rId12"/>
    <p:sldId id="1500" r:id="rId13"/>
    <p:sldId id="1471" r:id="rId14"/>
    <p:sldId id="1474" r:id="rId15"/>
    <p:sldId id="1493" r:id="rId16"/>
    <p:sldId id="1494" r:id="rId17"/>
    <p:sldId id="1496" r:id="rId18"/>
    <p:sldId id="1497" r:id="rId19"/>
    <p:sldId id="1479" r:id="rId20"/>
    <p:sldId id="1473" r:id="rId21"/>
    <p:sldId id="1484" r:id="rId22"/>
    <p:sldId id="1485" r:id="rId23"/>
    <p:sldId id="1486" r:id="rId24"/>
    <p:sldId id="1487" r:id="rId25"/>
    <p:sldId id="1489" r:id="rId26"/>
    <p:sldId id="1490" r:id="rId27"/>
    <p:sldId id="1491" r:id="rId28"/>
    <p:sldId id="1488" r:id="rId29"/>
    <p:sldId id="14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6D2284-BDEC-48D5-9504-D2AA827BD9A9}">
          <p14:sldIdLst>
            <p14:sldId id="1498"/>
            <p14:sldId id="1468"/>
            <p14:sldId id="1469"/>
            <p14:sldId id="1472"/>
            <p14:sldId id="1476"/>
            <p14:sldId id="1477"/>
            <p14:sldId id="1478"/>
            <p14:sldId id="1470"/>
            <p14:sldId id="1500"/>
            <p14:sldId id="1471"/>
            <p14:sldId id="1474"/>
            <p14:sldId id="1493"/>
            <p14:sldId id="1494"/>
            <p14:sldId id="1496"/>
            <p14:sldId id="1497"/>
            <p14:sldId id="1479"/>
            <p14:sldId id="1473"/>
            <p14:sldId id="1484"/>
            <p14:sldId id="1485"/>
            <p14:sldId id="1486"/>
            <p14:sldId id="1487"/>
            <p14:sldId id="1489"/>
            <p14:sldId id="1490"/>
            <p14:sldId id="1491"/>
            <p14:sldId id="1488"/>
            <p14:sldId id="14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47A"/>
    <a:srgbClr val="BACE8C"/>
    <a:srgbClr val="EBF1DE"/>
    <a:srgbClr val="D62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DCF75-D746-4288-93E3-AC392B273E59}" v="1636" dt="2023-07-20T20:47:20.703"/>
    <p1510:client id="{CCB69F53-B70A-542A-4E71-70A5CBE4CB7E}" v="49" dt="2023-07-20T23:48:56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89174" autoAdjust="0"/>
  </p:normalViewPr>
  <p:slideViewPr>
    <p:cSldViewPr snapToGrid="0">
      <p:cViewPr varScale="1">
        <p:scale>
          <a:sx n="99" d="100"/>
          <a:sy n="99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EFAD-B1BA-477C-9098-53DC34F59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0CD99-C248-48BB-BD7A-1F23CFFB66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0BE0-3314-4F26-8A2E-B62ECA192D7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32D49-E0C7-4DFD-BF27-03ECF2D6BF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7B716-4720-4A03-B7BC-DA2F860C5D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B61BF-8731-4465-BBC6-401403C5D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9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CFF01-DD00-964A-A477-18AB7631D71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C388-2AC4-884D-8F14-1FECC53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8075" y="534988"/>
            <a:ext cx="4748213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2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8075" y="534988"/>
            <a:ext cx="4748213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0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8075" y="534988"/>
            <a:ext cx="4748213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8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8075" y="534988"/>
            <a:ext cx="4748213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8075" y="534988"/>
            <a:ext cx="4748213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921A-4630-402D-94E1-CDB5AA209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16F78-9459-42DA-BA8C-7BAE4DD8B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2DA81-DD57-438B-A67C-E70ACB23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485E-788B-441B-8ED8-680FA875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264-D974-46DA-9D29-E09E57F6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515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A5D0-CA61-42CC-898F-6C3A09C6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1625B-2E4E-4A84-860C-47E7866CD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7E8A-BFF1-4709-A7BF-860B1D15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E6302-6875-49D8-8565-780320ED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BAD26-28AF-4826-9EAF-0832B0CC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8159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0B8D6-0C40-4830-8C82-32AA0709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A02F2-AC96-4ECB-92A2-E928765F8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8FE5A-A083-4E65-98BD-A1062FA5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E900E-42E6-41A9-BECE-6E991825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A600-3BB2-4F26-80B4-23349C64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8354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"/>
          <p:cNvSpPr/>
          <p:nvPr userDrawn="1"/>
        </p:nvSpPr>
        <p:spPr>
          <a:xfrm>
            <a:off x="-25272" y="-12999"/>
            <a:ext cx="12282561" cy="1201427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2" name="Shape 22"/>
          <p:cNvSpPr txBox="1">
            <a:spLocks noGrp="1"/>
          </p:cNvSpPr>
          <p:nvPr>
            <p:ph type="title" hasCustomPrompt="1"/>
          </p:nvPr>
        </p:nvSpPr>
        <p:spPr>
          <a:xfrm>
            <a:off x="601944" y="84143"/>
            <a:ext cx="9420062" cy="1104284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defRPr sz="2200" b="0" i="0">
                <a:solidFill>
                  <a:schemeClr val="bg1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ADD HEADLINE</a:t>
            </a:r>
            <a:br>
              <a:rPr lang="en-US"/>
            </a:br>
            <a:r>
              <a:rPr lang="en-US"/>
              <a:t>Secondary line if needed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29544" y="266591"/>
            <a:ext cx="72400" cy="725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134" y="1579034"/>
            <a:ext cx="11067201" cy="4525925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i="0">
                <a:solidFill>
                  <a:srgbClr val="59647A"/>
                </a:solidFill>
                <a:latin typeface="Arial"/>
                <a:cs typeface="Arial"/>
              </a:defRPr>
            </a:lvl1pPr>
            <a:lvl2pPr marL="0" indent="0">
              <a:buClr>
                <a:srgbClr val="59647A"/>
              </a:buClr>
              <a:buFont typeface="Wingdings" charset="2"/>
              <a:buNone/>
              <a:defRPr sz="1400">
                <a:solidFill>
                  <a:srgbClr val="666666"/>
                </a:solidFill>
                <a:latin typeface="Arial"/>
                <a:cs typeface="Arial"/>
              </a:defRPr>
            </a:lvl2pPr>
            <a:lvl3pPr marL="347480" indent="-164596">
              <a:buClr>
                <a:srgbClr val="59647A"/>
              </a:buClr>
              <a:buFont typeface="Wingdings" charset="2"/>
              <a:buChar char="§"/>
              <a:defRPr sz="1400">
                <a:solidFill>
                  <a:srgbClr val="666666"/>
                </a:solidFill>
                <a:latin typeface="Arial"/>
                <a:cs typeface="Arial"/>
              </a:defRPr>
            </a:lvl3pPr>
            <a:lvl4pPr marL="557798" indent="-192029">
              <a:buClr>
                <a:srgbClr val="59647A"/>
              </a:buClr>
              <a:buFont typeface="Lucida Grande"/>
              <a:buChar char="-"/>
              <a:defRPr sz="1400">
                <a:solidFill>
                  <a:srgbClr val="666666"/>
                </a:solidFill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843170" y="6492582"/>
            <a:ext cx="77237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44747" y="6492582"/>
            <a:ext cx="373715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62773" y="6491819"/>
            <a:ext cx="5071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FE75-E25D-7A41-8670-1437E33542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deniso-logo-white-0117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55" y="332887"/>
            <a:ext cx="1853784" cy="4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307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gular Pentagon 2"/>
          <p:cNvSpPr/>
          <p:nvPr userDrawn="1"/>
        </p:nvSpPr>
        <p:spPr>
          <a:xfrm rot="10800000">
            <a:off x="-97017" y="-45136"/>
            <a:ext cx="12379733" cy="3650671"/>
          </a:xfrm>
          <a:custGeom>
            <a:avLst/>
            <a:gdLst>
              <a:gd name="connsiteX0" fmla="*/ 9 w 8447896"/>
              <a:gd name="connsiteY0" fmla="*/ 1657286 h 4338842"/>
              <a:gd name="connsiteX1" fmla="*/ 4223948 w 8447896"/>
              <a:gd name="connsiteY1" fmla="*/ 0 h 4338842"/>
              <a:gd name="connsiteX2" fmla="*/ 8447887 w 8447896"/>
              <a:gd name="connsiteY2" fmla="*/ 1657286 h 4338842"/>
              <a:gd name="connsiteX3" fmla="*/ 6834486 w 8447896"/>
              <a:gd name="connsiteY3" fmla="*/ 4338831 h 4338842"/>
              <a:gd name="connsiteX4" fmla="*/ 1613410 w 8447896"/>
              <a:gd name="connsiteY4" fmla="*/ 4338831 h 4338842"/>
              <a:gd name="connsiteX5" fmla="*/ 9 w 8447896"/>
              <a:gd name="connsiteY5" fmla="*/ 1657286 h 4338842"/>
              <a:gd name="connsiteX0" fmla="*/ 3610 w 8451488"/>
              <a:gd name="connsiteY0" fmla="*/ 1657286 h 4338831"/>
              <a:gd name="connsiteX1" fmla="*/ 4227549 w 8451488"/>
              <a:gd name="connsiteY1" fmla="*/ 0 h 4338831"/>
              <a:gd name="connsiteX2" fmla="*/ 8451488 w 8451488"/>
              <a:gd name="connsiteY2" fmla="*/ 1657286 h 4338831"/>
              <a:gd name="connsiteX3" fmla="*/ 6838087 w 8451488"/>
              <a:gd name="connsiteY3" fmla="*/ 4338831 h 4338831"/>
              <a:gd name="connsiteX4" fmla="*/ 0 w 8451488"/>
              <a:gd name="connsiteY4" fmla="*/ 4338831 h 4338831"/>
              <a:gd name="connsiteX5" fmla="*/ 3610 w 8451488"/>
              <a:gd name="connsiteY5" fmla="*/ 1657286 h 4338831"/>
              <a:gd name="connsiteX0" fmla="*/ 3610 w 8470874"/>
              <a:gd name="connsiteY0" fmla="*/ 1657286 h 4386164"/>
              <a:gd name="connsiteX1" fmla="*/ 4227549 w 8470874"/>
              <a:gd name="connsiteY1" fmla="*/ 0 h 4386164"/>
              <a:gd name="connsiteX2" fmla="*/ 8451488 w 8470874"/>
              <a:gd name="connsiteY2" fmla="*/ 1657286 h 4386164"/>
              <a:gd name="connsiteX3" fmla="*/ 8470874 w 8470874"/>
              <a:gd name="connsiteY3" fmla="*/ 4386164 h 4386164"/>
              <a:gd name="connsiteX4" fmla="*/ 0 w 8470874"/>
              <a:gd name="connsiteY4" fmla="*/ 4338831 h 4386164"/>
              <a:gd name="connsiteX5" fmla="*/ 3610 w 8470874"/>
              <a:gd name="connsiteY5" fmla="*/ 1657286 h 4386164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657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657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657286 h 4389631"/>
              <a:gd name="connsiteX0" fmla="*/ 3610 w 8470874"/>
              <a:gd name="connsiteY0" fmla="*/ 1022286 h 4389631"/>
              <a:gd name="connsiteX1" fmla="*/ 4227549 w 8470874"/>
              <a:gd name="connsiteY1" fmla="*/ 0 h 4389631"/>
              <a:gd name="connsiteX2" fmla="*/ 8451488 w 8470874"/>
              <a:gd name="connsiteY2" fmla="*/ 1022286 h 4389631"/>
              <a:gd name="connsiteX3" fmla="*/ 8470874 w 8470874"/>
              <a:gd name="connsiteY3" fmla="*/ 4386164 h 4389631"/>
              <a:gd name="connsiteX4" fmla="*/ 0 w 8470874"/>
              <a:gd name="connsiteY4" fmla="*/ 4389631 h 4389631"/>
              <a:gd name="connsiteX5" fmla="*/ 3610 w 8470874"/>
              <a:gd name="connsiteY5" fmla="*/ 1022286 h 43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0874" h="4389631">
                <a:moveTo>
                  <a:pt x="3610" y="1022286"/>
                </a:moveTo>
                <a:lnTo>
                  <a:pt x="4227549" y="0"/>
                </a:lnTo>
                <a:lnTo>
                  <a:pt x="8451488" y="1022286"/>
                </a:lnTo>
                <a:lnTo>
                  <a:pt x="8470874" y="4386164"/>
                </a:lnTo>
                <a:lnTo>
                  <a:pt x="0" y="4389631"/>
                </a:lnTo>
                <a:cubicBezTo>
                  <a:pt x="1203" y="3495783"/>
                  <a:pt x="2407" y="1916134"/>
                  <a:pt x="3610" y="1022286"/>
                </a:cubicBezTo>
                <a:close/>
              </a:path>
            </a:pathLst>
          </a:custGeom>
          <a:solidFill>
            <a:srgbClr val="596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59647A"/>
              </a:solidFill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41842" y="4149882"/>
            <a:ext cx="72400" cy="1589200"/>
          </a:xfrm>
          <a:prstGeom prst="rect">
            <a:avLst/>
          </a:prstGeom>
          <a:solidFill>
            <a:srgbClr val="5964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8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984244" y="4107805"/>
            <a:ext cx="10175998" cy="118550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defRPr sz="3200" b="0" i="0">
                <a:solidFill>
                  <a:srgbClr val="59647A"/>
                </a:solidFill>
                <a:latin typeface="Arial"/>
                <a:ea typeface="Raleway"/>
                <a:cs typeface="Arial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Presentation Title Arial Bold 32pt</a:t>
            </a:r>
            <a:endParaRPr/>
          </a:p>
        </p:txBody>
      </p:sp>
      <p:sp>
        <p:nvSpPr>
          <p:cNvPr id="9" name="Shape 16"/>
          <p:cNvSpPr txBox="1">
            <a:spLocks noGrp="1"/>
          </p:cNvSpPr>
          <p:nvPr>
            <p:ph type="subTitle" idx="1" hasCustomPrompt="1"/>
          </p:nvPr>
        </p:nvSpPr>
        <p:spPr>
          <a:xfrm>
            <a:off x="984244" y="5293314"/>
            <a:ext cx="10175998" cy="63510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defTabSz="9144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tillium Web"/>
              <a:buNone/>
              <a:tabLst/>
              <a:defRPr sz="1600" baseline="0">
                <a:solidFill>
                  <a:srgbClr val="59647A"/>
                </a:solidFill>
                <a:latin typeface="Arial"/>
                <a:ea typeface="Raleway"/>
                <a:cs typeface="Arial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r>
              <a:rPr lang="en-US"/>
              <a:t>Presented by / 01.01.2017</a:t>
            </a:r>
          </a:p>
        </p:txBody>
      </p:sp>
      <p:pic>
        <p:nvPicPr>
          <p:cNvPr id="11" name="Picture 10" descr="deniso-logo-white-01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7" y="577070"/>
            <a:ext cx="2858347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7547-9C76-4D48-AFE9-D0978427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2BB8-9278-4542-8A2D-A2EB6DFB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B6D7D-93CD-4831-A089-A8D9E212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AAE43-AEB1-4894-A968-6F15EB6E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583-B8C3-49F4-ACBD-41F7DEA0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2059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6EDA-A2FB-4DAF-81D1-0BA4D6DA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74EC4-43F6-4807-AA27-E09048911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E4543-4853-4648-999A-A275B273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A9E51-F8E4-4B5E-B135-9FFADCD7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2DB9-52AF-4270-85DE-8D3B4DF8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3407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0E3E-16EC-4211-AA17-7EDC0497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EEA6-B660-4E36-8026-28B0E2540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1924B-6549-43DB-B01A-96349004C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1F39F-7A43-498A-B0DE-A5EAC40B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73F2F-4212-45C5-A9EC-0E5B1812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227EB-8FF1-4819-8F6E-AC7D4D9C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243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B3D8-530C-40FE-8C5F-692616A1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82CA0-4545-43E6-BF00-BF1C81BE0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66EC8-022F-436A-A727-4166FC9E5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C6618-CDB1-45B5-9417-5AE30E7FD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AA6C1-0237-4928-83B0-BE20FD69C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7F24D-108E-4872-A2FA-E6D3F4D3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A655B-7827-41F7-A2D7-E9981C5C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4B069-843E-4850-A4D4-48801BA5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958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0A1C-6059-47BC-B8F4-CFAEAB71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D991E-D58F-4139-8D19-374C0CCC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63856-B3A2-4789-8A89-2155C8CA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C3775-EFF9-43CF-9946-C79BFEC4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0903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07AEE-36C4-4A36-BAF8-21A38912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83947-D317-4F68-B8F2-5431ED45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7A55-35E3-4B5C-BF71-01847F7F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6973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912B-BBA8-47AA-8731-EFBA56E0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059C-991D-412E-9986-C02668A4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D644B-86F4-4C49-B5C7-8E033286F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9D636-2EEF-40BA-A9E8-1DF039D8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B98B8-6CC9-4B0E-BB3E-07E099AA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F9B42-4221-4789-8337-33424290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2937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773F-8932-4C18-BD7D-D200669D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66246-B8D5-4C46-B090-9B28AD808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45228-3572-4F1C-B667-DAA237ABC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71F28-3D82-4F78-BAF5-68DBD714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2115D-24AC-4A89-8540-4B53C5E2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9C511-0DB0-4D9E-B238-8A5FED70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6875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DB805-F6C6-4CC7-8944-14A08BD5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A8161-3E57-48F7-90E7-81F953864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EFD9-2907-4E40-8377-C50202C72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C82EB-BA94-4338-B4F8-C50C4BCFE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D511-8AC9-4B20-855C-576BEA5C7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CC98-7364-4ED2-BC93-39713651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0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ransition spd="med">
    <p:pull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4913" y="3944854"/>
            <a:ext cx="488116" cy="2017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95C738-2C41-4103-99BF-47DF84508210}"/>
              </a:ext>
            </a:extLst>
          </p:cNvPr>
          <p:cNvSpPr/>
          <p:nvPr/>
        </p:nvSpPr>
        <p:spPr>
          <a:xfrm>
            <a:off x="1199801" y="3944854"/>
            <a:ext cx="9664382" cy="18235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850" b="1" dirty="0">
                <a:solidFill>
                  <a:srgbClr val="59647A"/>
                </a:solidFill>
              </a:rPr>
              <a:t>Merger &amp; Acquisition Text Analysis</a:t>
            </a:r>
          </a:p>
          <a:p>
            <a:r>
              <a:rPr lang="en-US" sz="2300" b="0" i="1" dirty="0">
                <a:solidFill>
                  <a:srgbClr val="172B4D"/>
                </a:solidFill>
                <a:effectLst/>
                <a:latin typeface="-apple-system"/>
              </a:rPr>
              <a:t>“Share 3 adjectives that you feel should describe the culture of our integrated company between Organization 1</a:t>
            </a:r>
            <a:r>
              <a:rPr lang="en-US" sz="2300" i="1" dirty="0">
                <a:solidFill>
                  <a:srgbClr val="172B4D"/>
                </a:solidFill>
                <a:latin typeface="-apple-system"/>
              </a:rPr>
              <a:t> and Organization 2</a:t>
            </a:r>
            <a:r>
              <a:rPr lang="en-US" sz="2300" b="0" i="1" dirty="0">
                <a:solidFill>
                  <a:srgbClr val="172B4D"/>
                </a:solidFill>
                <a:effectLst/>
                <a:latin typeface="-apple-system"/>
              </a:rPr>
              <a:t>.”</a:t>
            </a:r>
            <a:endParaRPr lang="en-US" sz="2300" b="1" i="1" dirty="0">
              <a:solidFill>
                <a:srgbClr val="59647A"/>
              </a:solidFill>
              <a:cs typeface="Calibri"/>
            </a:endParaRPr>
          </a:p>
          <a:p>
            <a:r>
              <a:rPr lang="en-US" sz="2800" b="1" dirty="0">
                <a:solidFill>
                  <a:srgbClr val="59647A"/>
                </a:solidFill>
                <a:cs typeface="Calibri"/>
              </a:rPr>
              <a:t>Research &amp; Development</a:t>
            </a:r>
            <a:endParaRPr lang="en-US" sz="3850" b="1" dirty="0">
              <a:solidFill>
                <a:srgbClr val="59647A"/>
              </a:solidFill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C9F63F-60E5-9430-9EFB-D489516D7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74565" y="-355622"/>
            <a:ext cx="2271136" cy="22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5F80ED-11CA-BC3B-49D9-1C2EC48B2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92962" y="-355622"/>
            <a:ext cx="2271136" cy="2271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9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5C738-2C41-4103-99BF-47DF84508210}"/>
              </a:ext>
            </a:extLst>
          </p:cNvPr>
          <p:cNvSpPr/>
          <p:nvPr/>
        </p:nvSpPr>
        <p:spPr>
          <a:xfrm>
            <a:off x="2603927" y="1614206"/>
            <a:ext cx="6885306" cy="1277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850" b="1" dirty="0">
                <a:solidFill>
                  <a:schemeClr val="bg1"/>
                </a:solidFill>
              </a:rPr>
              <a:t>Adjectives for culture frequently used together</a:t>
            </a:r>
            <a:endParaRPr lang="en-US" sz="38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EAA18-6B6D-DB28-B88F-EDB65B5D6E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9113" y="3944650"/>
            <a:ext cx="394447" cy="2142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14C4D5-BDC5-A142-9B23-447E141BDC4D}"/>
              </a:ext>
            </a:extLst>
          </p:cNvPr>
          <p:cNvSpPr txBox="1">
            <a:spLocks/>
          </p:cNvSpPr>
          <p:nvPr/>
        </p:nvSpPr>
        <p:spPr>
          <a:xfrm>
            <a:off x="1918105" y="4605157"/>
            <a:ext cx="8355790" cy="447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rgbClr val="596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 in </a:t>
            </a:r>
            <a:r>
              <a:rPr lang="en-US" sz="2400" b="1">
                <a:solidFill>
                  <a:srgbClr val="BACE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2400">
                <a:solidFill>
                  <a:srgbClr val="596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those that are not in the Top 10 but were listed most frequently with Top 10 adjective – those in white are other Top 10 adjectives.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101801-4984-BDF2-23BD-486B03D3BFC6}"/>
              </a:ext>
            </a:extLst>
          </p:cNvPr>
          <p:cNvSpPr txBox="1">
            <a:spLocks/>
          </p:cNvSpPr>
          <p:nvPr/>
        </p:nvSpPr>
        <p:spPr>
          <a:xfrm>
            <a:off x="0" y="6634149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>
              <a:solidFill>
                <a:srgbClr val="5964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Innovative &amp; Collaborative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E2E37E-9366-FC6E-35D4-863845CBD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1" y="1523996"/>
            <a:ext cx="2947416" cy="3422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80E681-DE1C-BBF1-3D8A-350DE3A80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424" y="1523997"/>
            <a:ext cx="2947416" cy="3422277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F8A1C17-5377-9189-DAA3-34DECEE28D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95" y="6410298"/>
            <a:ext cx="9489233" cy="447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1200"/>
              <a:t>*Other variants of “customer-centric” include “–oriented”, “-driven”, “-focused”, “satisfaction.”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8440-2843-8EF5-9976-4E28B190E89C}"/>
              </a:ext>
            </a:extLst>
          </p:cNvPr>
          <p:cNvSpPr txBox="1">
            <a:spLocks/>
          </p:cNvSpPr>
          <p:nvPr/>
        </p:nvSpPr>
        <p:spPr>
          <a:xfrm>
            <a:off x="940615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mentioned a culture of innovation also mentioned a dynamic, inclusive, rewarding, competitive, and challenging 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C91810-DEE2-C520-9962-F41CF8776288}"/>
              </a:ext>
            </a:extLst>
          </p:cNvPr>
          <p:cNvSpPr txBox="1">
            <a:spLocks/>
          </p:cNvSpPr>
          <p:nvPr/>
        </p:nvSpPr>
        <p:spPr>
          <a:xfrm>
            <a:off x="6862877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mentioned a collaborative culture also mentioned inclusion, clarity, and flexibility.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F5AD50C-08C6-FFE8-E386-025EE05C1743}"/>
              </a:ext>
            </a:extLst>
          </p:cNvPr>
          <p:cNvSpPr txBox="1">
            <a:spLocks/>
          </p:cNvSpPr>
          <p:nvPr/>
        </p:nvSpPr>
        <p:spPr>
          <a:xfrm>
            <a:off x="313619" y="6594396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/>
              <a:t>In these tables, “FREQUENCY” refers to the number of times a given word was listed alongside the Top 10 adjective in the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7987896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Customer-Centric &amp; Team-Work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8440-2843-8EF5-9976-4E28B190E89C}"/>
              </a:ext>
            </a:extLst>
          </p:cNvPr>
          <p:cNvSpPr txBox="1">
            <a:spLocks/>
          </p:cNvSpPr>
          <p:nvPr/>
        </p:nvSpPr>
        <p:spPr>
          <a:xfrm>
            <a:off x="940615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described a customer-centric culture also mentioned a culture that is fast, bold, friendly, creative, and driven.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C91810-DEE2-C520-9962-F41CF8776288}"/>
              </a:ext>
            </a:extLst>
          </p:cNvPr>
          <p:cNvSpPr txBox="1">
            <a:spLocks/>
          </p:cNvSpPr>
          <p:nvPr/>
        </p:nvSpPr>
        <p:spPr>
          <a:xfrm>
            <a:off x="6862877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described a culture of team-work also mentioned communication and encouragement as well as a culture of motivation, recognition, and rewarding.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BBE81-74F5-1759-B052-36402CB05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160" y="1523997"/>
            <a:ext cx="2947415" cy="3422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BB2D16-457B-533A-287E-16061701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426" y="1523997"/>
            <a:ext cx="2947414" cy="342227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78C29C2-59ED-D21E-158B-614B2CFB7989}"/>
              </a:ext>
            </a:extLst>
          </p:cNvPr>
          <p:cNvSpPr txBox="1">
            <a:spLocks/>
          </p:cNvSpPr>
          <p:nvPr/>
        </p:nvSpPr>
        <p:spPr>
          <a:xfrm>
            <a:off x="242595" y="6410298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/>
              <a:t>*Other variants of “customer-centric” include “–oriented”, “-driven”, “-focused”, “satisfaction.”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7FDC53-99B8-E4BA-7414-8CBFC6C15C86}"/>
              </a:ext>
            </a:extLst>
          </p:cNvPr>
          <p:cNvSpPr txBox="1">
            <a:spLocks/>
          </p:cNvSpPr>
          <p:nvPr/>
        </p:nvSpPr>
        <p:spPr>
          <a:xfrm>
            <a:off x="313619" y="6594396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/>
              <a:t>In these tables, “FREQUENCY” refers to the number of times a given word was listed alongside the Top 10 adjective in the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785313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Ambitious &amp; Respect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8440-2843-8EF5-9976-4E28B190E89C}"/>
              </a:ext>
            </a:extLst>
          </p:cNvPr>
          <p:cNvSpPr txBox="1">
            <a:spLocks/>
          </p:cNvSpPr>
          <p:nvPr/>
        </p:nvSpPr>
        <p:spPr>
          <a:xfrm>
            <a:off x="940615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described an ambitious culture also mentioned a culture that is caring, dynamic, efficient, flexible, multicultural, and competitive in the market.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C91810-DEE2-C520-9962-F41CF8776288}"/>
              </a:ext>
            </a:extLst>
          </p:cNvPr>
          <p:cNvSpPr txBox="1">
            <a:spLocks/>
          </p:cNvSpPr>
          <p:nvPr/>
        </p:nvSpPr>
        <p:spPr>
          <a:xfrm>
            <a:off x="6862877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described a culture of respect also mentioned multiculturalism and inclusivity.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BB2D16-457B-533A-287E-16061701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423" y="1523997"/>
            <a:ext cx="2947415" cy="3422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4E631-BCD9-F7B9-7124-A7F033543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162" y="1523997"/>
            <a:ext cx="2947414" cy="342227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58BF22-B14E-1D49-E041-1CB0DA82C5D2}"/>
              </a:ext>
            </a:extLst>
          </p:cNvPr>
          <p:cNvSpPr txBox="1">
            <a:spLocks/>
          </p:cNvSpPr>
          <p:nvPr/>
        </p:nvSpPr>
        <p:spPr>
          <a:xfrm>
            <a:off x="242595" y="6410298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/>
              <a:t>*Other variants of “customer-centric” include “–oriented”, “-driven”, “-focused”, “satisfaction.”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4DD67F-1766-E29A-FAC0-4E53A0B04C5B}"/>
              </a:ext>
            </a:extLst>
          </p:cNvPr>
          <p:cNvSpPr txBox="1">
            <a:spLocks/>
          </p:cNvSpPr>
          <p:nvPr/>
        </p:nvSpPr>
        <p:spPr>
          <a:xfrm>
            <a:off x="313619" y="6594396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/>
              <a:t>In these tables, “FREQUENCY” refers to the number of times a given word was listed alongside the Top 10 adjective in the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493857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Transparent &amp; Cooperative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8440-2843-8EF5-9976-4E28B190E89C}"/>
              </a:ext>
            </a:extLst>
          </p:cNvPr>
          <p:cNvSpPr txBox="1">
            <a:spLocks/>
          </p:cNvSpPr>
          <p:nvPr/>
        </p:nvSpPr>
        <p:spPr>
          <a:xfrm>
            <a:off x="940615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described a transparent culture also mentioned communication, trust, a desire for challenge, as well as a culture that is dynamic, efficient, flexible, and inclusive.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C91810-DEE2-C520-9962-F41CF8776288}"/>
              </a:ext>
            </a:extLst>
          </p:cNvPr>
          <p:cNvSpPr txBox="1">
            <a:spLocks/>
          </p:cNvSpPr>
          <p:nvPr/>
        </p:nvSpPr>
        <p:spPr>
          <a:xfrm>
            <a:off x="6862877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described a cooperative culture also mentioned openness, unity, caring, and competitiveness in the market.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BB2D16-457B-533A-287E-16061701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423" y="1523997"/>
            <a:ext cx="2947414" cy="3422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4E631-BCD9-F7B9-7124-A7F033543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162" y="1523997"/>
            <a:ext cx="2947413" cy="342227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E801830-9177-C80A-5F93-E42E601A1DF5}"/>
              </a:ext>
            </a:extLst>
          </p:cNvPr>
          <p:cNvSpPr txBox="1">
            <a:spLocks/>
          </p:cNvSpPr>
          <p:nvPr/>
        </p:nvSpPr>
        <p:spPr>
          <a:xfrm>
            <a:off x="313619" y="6594396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/>
              <a:t>In these tables, “FREQUENCY” refers to the number of times a given word was listed alongside the Top 10 adjective in the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4906149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Agile &amp; Sharing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8440-2843-8EF5-9976-4E28B190E89C}"/>
              </a:ext>
            </a:extLst>
          </p:cNvPr>
          <p:cNvSpPr txBox="1">
            <a:spLocks/>
          </p:cNvSpPr>
          <p:nvPr/>
        </p:nvSpPr>
        <p:spPr>
          <a:xfrm>
            <a:off x="940615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described an agile culture also mentioned culture that is flexible, fast, dynamic, driven, efficient, and encouraging.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C91810-DEE2-C520-9962-F41CF8776288}"/>
              </a:ext>
            </a:extLst>
          </p:cNvPr>
          <p:cNvSpPr txBox="1">
            <a:spLocks/>
          </p:cNvSpPr>
          <p:nvPr/>
        </p:nvSpPr>
        <p:spPr>
          <a:xfrm>
            <a:off x="6862877" y="5025527"/>
            <a:ext cx="4388508" cy="110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dirty="0"/>
              <a:t>Respondents who described a culture of sharing also mentioned a focus on clear communication and a culture that is marked by supporting, challenging, clarity, and encouragement.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BB2D16-457B-533A-287E-16061701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423" y="1523997"/>
            <a:ext cx="2947414" cy="3422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4E631-BCD9-F7B9-7124-A7F033543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162" y="1523997"/>
            <a:ext cx="2947413" cy="342227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1EAC9F-EF79-FCEF-DDCC-124C220BE5C0}"/>
              </a:ext>
            </a:extLst>
          </p:cNvPr>
          <p:cNvSpPr txBox="1">
            <a:spLocks/>
          </p:cNvSpPr>
          <p:nvPr/>
        </p:nvSpPr>
        <p:spPr>
          <a:xfrm>
            <a:off x="242595" y="6410298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/>
              <a:t>*Other variants of “customer-centric” include “–oriented”, “-driven”, “-focused”, “satisfaction.”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BAA1FB-4F80-433D-66D0-A3897FBF6D46}"/>
              </a:ext>
            </a:extLst>
          </p:cNvPr>
          <p:cNvSpPr txBox="1">
            <a:spLocks/>
          </p:cNvSpPr>
          <p:nvPr/>
        </p:nvSpPr>
        <p:spPr>
          <a:xfrm>
            <a:off x="313619" y="6594396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rgbClr val="59647A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None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347480" indent="-16459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557798" indent="-19202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9647A"/>
              </a:buClr>
              <a:buFont typeface="Lucida Grande"/>
              <a:buChar char="-"/>
              <a:defRPr sz="14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/>
              <a:t>In these tables, “FREQUENCY” refers to the number of times a given word was listed alongside the Top 10 adjective in the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710354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5C738-2C41-4103-99BF-47DF84508210}"/>
              </a:ext>
            </a:extLst>
          </p:cNvPr>
          <p:cNvSpPr/>
          <p:nvPr/>
        </p:nvSpPr>
        <p:spPr>
          <a:xfrm>
            <a:off x="1264611" y="1568041"/>
            <a:ext cx="9664382" cy="6848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850" b="1" dirty="0">
                <a:solidFill>
                  <a:schemeClr val="bg1"/>
                </a:solidFill>
              </a:rPr>
              <a:t>Appendix</a:t>
            </a:r>
            <a:endParaRPr lang="en-US" sz="38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EAA18-6B6D-DB28-B88F-EDB65B5D6E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9113" y="3944650"/>
            <a:ext cx="394447" cy="2142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Innovative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06404-F7A4-2B2D-E61D-2A4E06EE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237" y="1796824"/>
            <a:ext cx="6317517" cy="32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1135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Collaborative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0832F-0C65-12AB-4A61-876AA491D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8318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Customer-Centric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86892-4F5F-828F-FB35-86A619AA2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6241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A6F9A-37D0-B742-93E3-5161EC025A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8211" y="1822193"/>
            <a:ext cx="8758308" cy="32136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 adjectives defining an ideal integrated culture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Cross Comparisons</a:t>
            </a:r>
            <a:br>
              <a:rPr lang="en-US" sz="28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Adjectives for culture frequently used together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Appendix</a:t>
            </a:r>
            <a:br>
              <a:rPr lang="en-US" sz="28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53492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Team-Work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EF479-B1A8-D178-C8BA-52619036D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1212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Ambitious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8E64F-0E9B-B691-9E74-6A48D1EB1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087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Transparent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DE7FF-3BDA-A8BC-3B03-F4FE1773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358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Cooperative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B041E-D139-E732-B827-3F70FB5D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6904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Agile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E9976-5FA1-D092-3C33-2851202C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867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Respect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45C6E-0A8B-BCC1-92AE-76A09EAD2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376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Sharing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199A-BC89-2A20-14AD-0628E2204897}"/>
              </a:ext>
            </a:extLst>
          </p:cNvPr>
          <p:cNvSpPr txBox="1"/>
          <p:nvPr/>
        </p:nvSpPr>
        <p:spPr>
          <a:xfrm>
            <a:off x="-15787" y="6211669"/>
            <a:ext cx="11935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</a:pPr>
            <a:r>
              <a:rPr lang="en-US" sz="1800" i="1">
                <a:latin typeface="+mn-lt"/>
              </a:rPr>
              <a:t>** Cross-Comparisons use a standard measure of ‘Rate per 10,000 words’, which allows us to compare data </a:t>
            </a:r>
            <a:r>
              <a:rPr lang="en-US" sz="1800" b="1" i="1">
                <a:latin typeface="+mn-lt"/>
              </a:rPr>
              <a:t>across groups</a:t>
            </a:r>
            <a:r>
              <a:rPr lang="en-US" sz="1800" i="1">
                <a:latin typeface="+mn-lt"/>
              </a:rPr>
              <a:t> in the data while controlling for differences in the size of those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7AE8A-7785-1781-E940-21EC177D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48" y="1801368"/>
            <a:ext cx="6318504" cy="32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553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5C738-2C41-4103-99BF-47DF84508210}"/>
              </a:ext>
            </a:extLst>
          </p:cNvPr>
          <p:cNvSpPr/>
          <p:nvPr/>
        </p:nvSpPr>
        <p:spPr>
          <a:xfrm>
            <a:off x="1823796" y="1591791"/>
            <a:ext cx="8544408" cy="1277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850" b="1" dirty="0">
                <a:solidFill>
                  <a:schemeClr val="bg1"/>
                </a:solidFill>
              </a:rPr>
              <a:t>Top adjectives defining an ideal integrated culture </a:t>
            </a:r>
            <a:endParaRPr lang="en-US" sz="38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EAA18-6B6D-DB28-B88F-EDB65B5D6E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9113" y="3944650"/>
            <a:ext cx="394447" cy="2142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Top 10 – Combined, Org 1, and Org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0DAAB-1C04-A973-7792-F01CD25CF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868" y="2322290"/>
            <a:ext cx="2856262" cy="3086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DAFE4-3F4F-3BFB-D6A1-CE2DF62F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93" y="2322290"/>
            <a:ext cx="2858163" cy="3086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B0A8C-E0D4-3277-B69E-757EEB2C8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3593" y="2322289"/>
            <a:ext cx="2856262" cy="30860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A3B8D93-D872-FF94-7E63-D7D10EFDD2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95" y="6542228"/>
            <a:ext cx="9489233" cy="44770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/>
            <a:r>
              <a:rPr lang="en-US" sz="2800"/>
              <a:t>*Other variants of “customer-centric” include “–oriented”, “-driven”, “-focused”, “satisfaction”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871419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Combined Word Cloud – All 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E548E-4B73-E95C-64D1-525FD7D4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7" y="1188427"/>
            <a:ext cx="11876771" cy="52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735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44" y="18829"/>
            <a:ext cx="9420062" cy="1104284"/>
          </a:xfrm>
        </p:spPr>
        <p:txBody>
          <a:bodyPr>
            <a:normAutofit/>
          </a:bodyPr>
          <a:lstStyle/>
          <a:p>
            <a:r>
              <a:rPr lang="en-US" sz="3600" dirty="0"/>
              <a:t>Org 1 Word Cloud – All Words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B3235-D06F-89AE-3F19-BC449A487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1436828"/>
            <a:ext cx="11638622" cy="48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584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Org 2 Word Cloud – All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48C46-1ED5-2A88-99B5-FE7283BE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8" y="1738724"/>
            <a:ext cx="11841344" cy="43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704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5C738-2C41-4103-99BF-47DF84508210}"/>
              </a:ext>
            </a:extLst>
          </p:cNvPr>
          <p:cNvSpPr/>
          <p:nvPr/>
        </p:nvSpPr>
        <p:spPr>
          <a:xfrm>
            <a:off x="1263809" y="1781797"/>
            <a:ext cx="9664382" cy="6848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850" b="1" dirty="0">
                <a:solidFill>
                  <a:schemeClr val="bg1"/>
                </a:solidFill>
              </a:rPr>
              <a:t>Cross Comparisons</a:t>
            </a:r>
            <a:endParaRPr lang="en-US" sz="38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EAA18-6B6D-DB28-B88F-EDB65B5D6E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9113" y="3944650"/>
            <a:ext cx="394447" cy="2142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78C1A73-D4A1-6B0B-7E75-E2FB8D8422AE}"/>
              </a:ext>
            </a:extLst>
          </p:cNvPr>
          <p:cNvSpPr txBox="1">
            <a:spLocks/>
          </p:cNvSpPr>
          <p:nvPr/>
        </p:nvSpPr>
        <p:spPr>
          <a:xfrm>
            <a:off x="0" y="6625271"/>
            <a:ext cx="9489233" cy="44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rgbClr val="596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this section are derived from charts shown in the Appendix.</a:t>
            </a:r>
          </a:p>
        </p:txBody>
      </p:sp>
    </p:spTree>
    <p:extLst>
      <p:ext uri="{BB962C8B-B14F-4D97-AF65-F5344CB8AC3E}">
        <p14:creationId xmlns:p14="http://schemas.microsoft.com/office/powerpoint/2010/main" val="25335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3E66-DA63-084F-91C3-6CB76672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Insights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763DD-FF54-B061-A2F5-B9D435B5D1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836" y="1294410"/>
            <a:ext cx="11572327" cy="53844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Org 1 respondents showed a stronger focus on a culture that is respectful, inclusive, and diverse</a:t>
            </a:r>
          </a:p>
          <a:p>
            <a:pPr marL="672098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“</a:t>
            </a:r>
            <a:r>
              <a:rPr lang="en-US" sz="1600" b="1" dirty="0"/>
              <a:t>Respectful</a:t>
            </a:r>
            <a:r>
              <a:rPr lang="en-US" sz="1600" dirty="0"/>
              <a:t>” was used 3.6 times more often by Org 1 respondents (“</a:t>
            </a:r>
            <a:r>
              <a:rPr lang="en-US" sz="1600" b="1" dirty="0"/>
              <a:t>Inclusive</a:t>
            </a:r>
            <a:r>
              <a:rPr lang="en-US" sz="1600" dirty="0"/>
              <a:t>” 1.37 times more; “</a:t>
            </a:r>
            <a:r>
              <a:rPr lang="en-US" sz="1600" b="1" dirty="0"/>
              <a:t>Diversity</a:t>
            </a:r>
            <a:r>
              <a:rPr lang="en-US" sz="1600" dirty="0"/>
              <a:t>” 1.48 times more)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Org 1 respondents showed a prioritization of clarity and communication</a:t>
            </a:r>
          </a:p>
          <a:p>
            <a:pPr marL="672098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“</a:t>
            </a:r>
            <a:r>
              <a:rPr lang="en-US" sz="1600" b="1" dirty="0"/>
              <a:t>Clarity</a:t>
            </a:r>
            <a:r>
              <a:rPr lang="en-US" sz="1600" dirty="0"/>
              <a:t>” was used 8 times more often by Org 1 respondents (“</a:t>
            </a:r>
            <a:r>
              <a:rPr lang="en-US" sz="1600" b="1" dirty="0"/>
              <a:t>Clear</a:t>
            </a:r>
            <a:r>
              <a:rPr lang="en-US" sz="1600" dirty="0"/>
              <a:t>” 1.38 times more; “</a:t>
            </a:r>
            <a:r>
              <a:rPr lang="en-US" sz="1600" b="1" dirty="0"/>
              <a:t>Communication</a:t>
            </a:r>
            <a:r>
              <a:rPr lang="en-US" sz="1600" dirty="0"/>
              <a:t>” 1.35 times more)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Org 1 respondents highlighted a prioritization of team-work &amp; sharing</a:t>
            </a:r>
          </a:p>
          <a:p>
            <a:pPr marL="672098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“</a:t>
            </a:r>
            <a:r>
              <a:rPr lang="en-US" sz="1600" b="1" dirty="0"/>
              <a:t>Team-work</a:t>
            </a:r>
            <a:r>
              <a:rPr lang="en-US" sz="1600" dirty="0"/>
              <a:t>” was used 1.61 times more and “</a:t>
            </a:r>
            <a:r>
              <a:rPr lang="en-US" sz="1600" b="1" dirty="0"/>
              <a:t>Sharing</a:t>
            </a:r>
            <a:r>
              <a:rPr lang="en-US" sz="1600" dirty="0"/>
              <a:t>” was used 1.9 times more by Org 1 respondents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Org 2 respondents showed a stronger focus on openness &amp; transparency</a:t>
            </a:r>
          </a:p>
          <a:p>
            <a:pPr marL="672098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“</a:t>
            </a:r>
            <a:r>
              <a:rPr lang="en-US" sz="1600" b="1" dirty="0"/>
              <a:t>Open</a:t>
            </a:r>
            <a:r>
              <a:rPr lang="en-US" sz="1600" dirty="0"/>
              <a:t>” was used 2 times more by Org 2 respondents and “</a:t>
            </a:r>
            <a:r>
              <a:rPr lang="en-US" sz="1600" b="1" dirty="0"/>
              <a:t>Transparency</a:t>
            </a:r>
            <a:r>
              <a:rPr lang="en-US" sz="1600" dirty="0"/>
              <a:t>” was used 1.58 times more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Both organizations showed a prioritization of market competitiveness, but respondents used distinct adjectives to describe that culture</a:t>
            </a:r>
          </a:p>
          <a:p>
            <a:pPr marL="672098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Org 1 respondents used “</a:t>
            </a:r>
            <a:r>
              <a:rPr lang="en-US" sz="1600" b="1" dirty="0"/>
              <a:t>Global</a:t>
            </a:r>
            <a:r>
              <a:rPr lang="en-US" sz="1600" dirty="0"/>
              <a:t>”, “</a:t>
            </a:r>
            <a:r>
              <a:rPr lang="en-US" sz="1600" b="1" dirty="0"/>
              <a:t>Growth</a:t>
            </a:r>
            <a:r>
              <a:rPr lang="en-US" sz="1600" dirty="0"/>
              <a:t>”, “</a:t>
            </a:r>
            <a:r>
              <a:rPr lang="en-US" sz="1600" b="1" dirty="0"/>
              <a:t>Competitive</a:t>
            </a:r>
            <a:r>
              <a:rPr lang="en-US" sz="1600" dirty="0"/>
              <a:t>”, and “</a:t>
            </a:r>
            <a:r>
              <a:rPr lang="en-US" sz="1600" b="1" dirty="0"/>
              <a:t>Ambitious</a:t>
            </a:r>
            <a:r>
              <a:rPr lang="en-US" sz="1600" dirty="0"/>
              <a:t>” more often</a:t>
            </a:r>
          </a:p>
          <a:p>
            <a:pPr marL="672098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Org 2  respondents used “</a:t>
            </a:r>
            <a:r>
              <a:rPr lang="en-US" sz="1600" b="1" dirty="0"/>
              <a:t>Strong</a:t>
            </a:r>
            <a:r>
              <a:rPr lang="en-US" sz="1600" dirty="0"/>
              <a:t>”, “</a:t>
            </a:r>
            <a:r>
              <a:rPr lang="en-US" sz="1600" b="1" dirty="0"/>
              <a:t>Driven</a:t>
            </a:r>
            <a:r>
              <a:rPr lang="en-US" sz="1600" dirty="0"/>
              <a:t>”, “</a:t>
            </a:r>
            <a:r>
              <a:rPr lang="en-US" sz="1600" b="1" dirty="0"/>
              <a:t>Fast</a:t>
            </a:r>
            <a:r>
              <a:rPr lang="en-US" sz="1600" dirty="0"/>
              <a:t>”, “</a:t>
            </a:r>
            <a:r>
              <a:rPr lang="en-US" sz="1600" b="1" dirty="0"/>
              <a:t>Exciting</a:t>
            </a:r>
            <a:r>
              <a:rPr lang="en-US" sz="1600" dirty="0"/>
              <a:t>”, “</a:t>
            </a:r>
            <a:r>
              <a:rPr lang="en-US" sz="1600" b="1" dirty="0"/>
              <a:t>Agile</a:t>
            </a:r>
            <a:r>
              <a:rPr lang="en-US" sz="1600" dirty="0"/>
              <a:t>”, and “</a:t>
            </a:r>
            <a:r>
              <a:rPr lang="en-US" sz="1600" b="1" dirty="0"/>
              <a:t>Flexible</a:t>
            </a:r>
            <a:r>
              <a:rPr lang="en-US" sz="1600" dirty="0"/>
              <a:t>” more often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3303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4C4ACD88CC14DA94A82C30F338901" ma:contentTypeVersion="7" ma:contentTypeDescription="Create a new document." ma:contentTypeScope="" ma:versionID="03a87ac511cc17dd98a36eb94206bdf6">
  <xsd:schema xmlns:xsd="http://www.w3.org/2001/XMLSchema" xmlns:xs="http://www.w3.org/2001/XMLSchema" xmlns:p="http://schemas.microsoft.com/office/2006/metadata/properties" xmlns:ns2="af8df62f-0d3d-4bbd-8b5d-049437407894" xmlns:ns3="c22f76e5-e12e-4182-bfff-92add7b3ad96" targetNamespace="http://schemas.microsoft.com/office/2006/metadata/properties" ma:root="true" ma:fieldsID="02b8950625b14c3252d7e4669d285efd" ns2:_="" ns3:_="">
    <xsd:import namespace="af8df62f-0d3d-4bbd-8b5d-049437407894"/>
    <xsd:import namespace="c22f76e5-e12e-4182-bfff-92add7b3ad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df62f-0d3d-4bbd-8b5d-0494374078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f76e5-e12e-4182-bfff-92add7b3a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8df62f-0d3d-4bbd-8b5d-049437407894">
      <UserInfo>
        <DisplayName>Connor Hasty</DisplayName>
        <AccountId>51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7FA2EC-E659-4C1E-A817-6F12BBB22D9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f8df62f-0d3d-4bbd-8b5d-049437407894"/>
    <ds:schemaRef ds:uri="c22f76e5-e12e-4182-bfff-92add7b3ad9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D936B1-4162-4FE3-B232-D76A3216069C}">
  <ds:schemaRefs>
    <ds:schemaRef ds:uri="http://purl.org/dc/terms/"/>
    <ds:schemaRef ds:uri="http://schemas.microsoft.com/office/infopath/2007/PartnerControls"/>
    <ds:schemaRef ds:uri="c22f76e5-e12e-4182-bfff-92add7b3ad96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f8df62f-0d3d-4bbd-8b5d-04943740789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96171AC-7CA4-4259-B7AA-72E2BCFCD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1195</Words>
  <Application>Microsoft Office PowerPoint</Application>
  <PresentationFormat>Widescreen</PresentationFormat>
  <Paragraphs>75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-apple-system</vt:lpstr>
      <vt:lpstr>Arial</vt:lpstr>
      <vt:lpstr>Calibri</vt:lpstr>
      <vt:lpstr>Calibri Light</vt:lpstr>
      <vt:lpstr>Lucida Grande</vt:lpstr>
      <vt:lpstr>Titillium Web</vt:lpstr>
      <vt:lpstr>Wingdings</vt:lpstr>
      <vt:lpstr>Office Theme</vt:lpstr>
      <vt:lpstr>PowerPoint Presentation</vt:lpstr>
      <vt:lpstr>Overview</vt:lpstr>
      <vt:lpstr>PowerPoint Presentation</vt:lpstr>
      <vt:lpstr>Top 10 – Combined, Org 1, and Org 2</vt:lpstr>
      <vt:lpstr>Combined Word Cloud – All Words</vt:lpstr>
      <vt:lpstr>Org 1 Word Cloud – All Words</vt:lpstr>
      <vt:lpstr>Org 2 Word Cloud – All Words</vt:lpstr>
      <vt:lpstr>PowerPoint Presentation</vt:lpstr>
      <vt:lpstr>Key Insights</vt:lpstr>
      <vt:lpstr>PowerPoint Presentation</vt:lpstr>
      <vt:lpstr>Innovative &amp; Collaborative</vt:lpstr>
      <vt:lpstr>Customer-Centric &amp; Team-Work</vt:lpstr>
      <vt:lpstr>Ambitious &amp; Respect</vt:lpstr>
      <vt:lpstr>Transparent &amp; Cooperative</vt:lpstr>
      <vt:lpstr>Agile &amp; Sharing</vt:lpstr>
      <vt:lpstr>PowerPoint Presentation</vt:lpstr>
      <vt:lpstr>Innovative</vt:lpstr>
      <vt:lpstr>Collaborative</vt:lpstr>
      <vt:lpstr>Customer-Centric</vt:lpstr>
      <vt:lpstr>Team-Work</vt:lpstr>
      <vt:lpstr>Ambitious</vt:lpstr>
      <vt:lpstr>Transparent</vt:lpstr>
      <vt:lpstr>Cooperative</vt:lpstr>
      <vt:lpstr>Agile</vt:lpstr>
      <vt:lpstr>Respect</vt:lpstr>
      <vt:lpstr>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Org-level Descriptive Statistics (N = 24)</dc:title>
  <dc:creator>Andrew Tenbrink</dc:creator>
  <cp:lastModifiedBy>Nellie Stansbury</cp:lastModifiedBy>
  <cp:revision>36</cp:revision>
  <dcterms:created xsi:type="dcterms:W3CDTF">2020-05-21T14:01:16Z</dcterms:created>
  <dcterms:modified xsi:type="dcterms:W3CDTF">2023-08-08T14:08:07Z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0x0101005EF4C4ACD88CC14DA94A82C30F338901</vt:lpwstr>
  </property>
</Properties>
</file>